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1.bin" ContentType="application/vnd.openxmlformats-officedocument.oleObject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12.bin" ContentType="application/vnd.openxmlformats-officedocument.oleObject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slideLayouts/slideLayout19.xml" ContentType="application/vnd.openxmlformats-officedocument.presentationml.slideLayout+xml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ppt/embeddings/oleObject19.bin" ContentType="application/vnd.openxmlformats-officedocument.oleObject"/>
  <Default Extension="pdf" ContentType="application/pdf"/>
  <Override PartName="/ppt/slideLayouts/slideLayout13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0" r:id="rId1"/>
  </p:sldMasterIdLst>
  <p:notesMasterIdLst>
    <p:notesMasterId r:id="rId48"/>
  </p:notesMasterIdLst>
  <p:sldIdLst>
    <p:sldId id="258" r:id="rId2"/>
    <p:sldId id="317" r:id="rId3"/>
    <p:sldId id="386" r:id="rId4"/>
    <p:sldId id="376" r:id="rId5"/>
    <p:sldId id="377" r:id="rId6"/>
    <p:sldId id="347" r:id="rId7"/>
    <p:sldId id="353" r:id="rId8"/>
    <p:sldId id="354" r:id="rId9"/>
    <p:sldId id="387" r:id="rId10"/>
    <p:sldId id="388" r:id="rId11"/>
    <p:sldId id="378" r:id="rId12"/>
    <p:sldId id="355" r:id="rId13"/>
    <p:sldId id="292" r:id="rId14"/>
    <p:sldId id="356" r:id="rId15"/>
    <p:sldId id="357" r:id="rId16"/>
    <p:sldId id="334" r:id="rId17"/>
    <p:sldId id="335" r:id="rId18"/>
    <p:sldId id="326" r:id="rId19"/>
    <p:sldId id="325" r:id="rId20"/>
    <p:sldId id="370" r:id="rId21"/>
    <p:sldId id="389" r:id="rId22"/>
    <p:sldId id="328" r:id="rId23"/>
    <p:sldId id="327" r:id="rId24"/>
    <p:sldId id="367" r:id="rId25"/>
    <p:sldId id="358" r:id="rId26"/>
    <p:sldId id="336" r:id="rId27"/>
    <p:sldId id="365" r:id="rId28"/>
    <p:sldId id="338" r:id="rId29"/>
    <p:sldId id="339" r:id="rId30"/>
    <p:sldId id="381" r:id="rId31"/>
    <p:sldId id="382" r:id="rId32"/>
    <p:sldId id="359" r:id="rId33"/>
    <p:sldId id="366" r:id="rId34"/>
    <p:sldId id="341" r:id="rId35"/>
    <p:sldId id="342" r:id="rId36"/>
    <p:sldId id="383" r:id="rId37"/>
    <p:sldId id="385" r:id="rId38"/>
    <p:sldId id="373" r:id="rId39"/>
    <p:sldId id="374" r:id="rId40"/>
    <p:sldId id="380" r:id="rId41"/>
    <p:sldId id="379" r:id="rId42"/>
    <p:sldId id="360" r:id="rId43"/>
    <p:sldId id="346" r:id="rId44"/>
    <p:sldId id="375" r:id="rId45"/>
    <p:sldId id="369" r:id="rId46"/>
    <p:sldId id="34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0E5C1"/>
    <a:srgbClr val="0D0B0A"/>
    <a:srgbClr val="AD1112"/>
    <a:srgbClr val="010000"/>
    <a:srgbClr val="9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68539" autoAdjust="0"/>
  </p:normalViewPr>
  <p:slideViewPr>
    <p:cSldViewPr snapToGrid="0" snapToObjects="1">
      <p:cViewPr varScale="1">
        <p:scale>
          <a:sx n="99" d="100"/>
          <a:sy n="99" d="100"/>
        </p:scale>
        <p:origin x="-1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Relationship Id="rId3" Type="http://schemas.openxmlformats.org/officeDocument/2006/relationships/image" Target="../media/image1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Relationship Id="rId2" Type="http://schemas.openxmlformats.org/officeDocument/2006/relationships/image" Target="../media/image20.pict"/><Relationship Id="rId3" Type="http://schemas.openxmlformats.org/officeDocument/2006/relationships/image" Target="../media/image19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ict"/><Relationship Id="rId4" Type="http://schemas.openxmlformats.org/officeDocument/2006/relationships/image" Target="../media/image19.pict"/><Relationship Id="rId1" Type="http://schemas.openxmlformats.org/officeDocument/2006/relationships/image" Target="../media/image18.pict"/><Relationship Id="rId2" Type="http://schemas.openxmlformats.org/officeDocument/2006/relationships/image" Target="../media/image21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051B8-25D1-4245-B821-834278A8DC4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474B4-41C6-4C49-A6CE-372385E28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Regard this equally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</a:t>
            </a:r>
            <a:r>
              <a:rPr lang="en-US" dirty="0" err="1" smtClean="0"/>
              <a:t>sceoudo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As</a:t>
            </a:r>
            <a:r>
              <a:rPr lang="en-US" baseline="0" dirty="0" smtClean="0"/>
              <a:t> the conventional inversion problem ,use </a:t>
            </a:r>
            <a:r>
              <a:rPr lang="en-US" baseline="0" dirty="0" err="1" smtClean="0"/>
              <a:t>cgstep</a:t>
            </a:r>
            <a:endParaRPr lang="en-US" baseline="0" dirty="0" smtClean="0"/>
          </a:p>
          <a:p>
            <a:r>
              <a:rPr lang="en-US" baseline="0" dirty="0" smtClean="0"/>
              <a:t>In the linear iteration we find the model </a:t>
            </a:r>
          </a:p>
          <a:p>
            <a:r>
              <a:rPr lang="en-US" baseline="0" dirty="0" smtClean="0"/>
              <a:t>Update a and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 in the non-linear iteration generates new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the symmetric method</a:t>
            </a:r>
            <a:r>
              <a:rPr lang="en-US" baseline="0" dirty="0" smtClean="0"/>
              <a:t> with slalom method to look the advantage and </a:t>
            </a:r>
            <a:r>
              <a:rPr lang="en-US" baseline="0" dirty="0" err="1" smtClean="0"/>
              <a:t>dis</a:t>
            </a:r>
            <a:r>
              <a:rPr lang="en-US" baseline="0" dirty="0" smtClean="0"/>
              <a:t> of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 filters back</a:t>
            </a:r>
            <a:r>
              <a:rPr lang="en-US" baseline="0" dirty="0" smtClean="0"/>
              <a:t> and forth</a:t>
            </a:r>
          </a:p>
          <a:p>
            <a:r>
              <a:rPr lang="en-US" baseline="0" dirty="0" smtClean="0"/>
              <a:t>Ideally identical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to understand gradients</a:t>
            </a:r>
            <a:r>
              <a:rPr lang="en-US" baseline="0" dirty="0" smtClean="0"/>
              <a:t> are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Symmetric</a:t>
            </a:r>
          </a:p>
          <a:p>
            <a:r>
              <a:rPr lang="en-US" dirty="0" smtClean="0"/>
              <a:t>Less </a:t>
            </a:r>
            <a:r>
              <a:rPr lang="en-US" dirty="0" err="1" smtClean="0"/>
              <a:t>sidelopes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our surprise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reason</a:t>
            </a:r>
          </a:p>
          <a:p>
            <a:r>
              <a:rPr lang="en-US" dirty="0" smtClean="0"/>
              <a:t>important to the initial guess</a:t>
            </a:r>
          </a:p>
          <a:p>
            <a:r>
              <a:rPr lang="en-US" dirty="0" smtClean="0"/>
              <a:t>After first estimating filter a </a:t>
            </a:r>
          </a:p>
          <a:p>
            <a:r>
              <a:rPr lang="en-US" dirty="0" smtClean="0"/>
              <a:t>Different</a:t>
            </a:r>
            <a:r>
              <a:rPr lang="en-US" baseline="0" dirty="0" smtClean="0"/>
              <a:t> minimum and result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Reasonable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ghost</a:t>
            </a:r>
          </a:p>
          <a:p>
            <a:r>
              <a:rPr lang="en-US" dirty="0" smtClean="0"/>
              <a:t>bubble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</a:t>
            </a:r>
          </a:p>
          <a:p>
            <a:r>
              <a:rPr lang="en-US" dirty="0" smtClean="0"/>
              <a:t>Bubbles</a:t>
            </a:r>
            <a:r>
              <a:rPr lang="en-US" baseline="0" dirty="0" smtClean="0"/>
              <a:t> are clear</a:t>
            </a:r>
          </a:p>
          <a:p>
            <a:r>
              <a:rPr lang="en-US" baseline="0" dirty="0" smtClean="0"/>
              <a:t>Not the bubble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Events same</a:t>
            </a:r>
          </a:p>
          <a:p>
            <a:r>
              <a:rPr lang="en-US" dirty="0" smtClean="0"/>
              <a:t>Bubble and second </a:t>
            </a:r>
          </a:p>
          <a:p>
            <a:r>
              <a:rPr lang="en-US" dirty="0" err="1" smtClean="0"/>
              <a:t>precorser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Shown</a:t>
            </a:r>
            <a:r>
              <a:rPr lang="en-US" baseline="0" dirty="0" smtClean="0"/>
              <a:t> data has events look like </a:t>
            </a:r>
            <a:r>
              <a:rPr lang="en-US" baseline="0" dirty="0" err="1" smtClean="0"/>
              <a:t>ricker</a:t>
            </a:r>
            <a:r>
              <a:rPr lang="en-US" baseline="0" dirty="0" smtClean="0"/>
              <a:t> three bubble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filter</a:t>
            </a:r>
            <a:r>
              <a:rPr lang="en-US" baseline="0" dirty="0" smtClean="0"/>
              <a:t>s are estimated back forth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and compare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 a good initial guess</a:t>
            </a:r>
          </a:p>
          <a:p>
            <a:r>
              <a:rPr lang="en-US" dirty="0" smtClean="0"/>
              <a:t>Another potential</a:t>
            </a:r>
            <a:r>
              <a:rPr lang="en-US" baseline="0" dirty="0" smtClean="0"/>
              <a:t> solution</a:t>
            </a:r>
          </a:p>
          <a:p>
            <a:r>
              <a:rPr lang="en-US" baseline="0" dirty="0" smtClean="0"/>
              <a:t>Apply </a:t>
            </a:r>
            <a:r>
              <a:rPr lang="en-US" altLang="zh-CN" baseline="0" dirty="0" smtClean="0"/>
              <a:t>enhance </a:t>
            </a:r>
            <a:r>
              <a:rPr lang="en-US" baseline="0" dirty="0" smtClean="0"/>
              <a:t>the later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 a </a:t>
            </a:r>
            <a:r>
              <a:rPr lang="en-US" dirty="0" err="1" smtClean="0"/>
              <a:t>b</a:t>
            </a:r>
            <a:r>
              <a:rPr lang="en-US" dirty="0" smtClean="0"/>
              <a:t> first</a:t>
            </a:r>
          </a:p>
          <a:p>
            <a:r>
              <a:rPr lang="en-US" dirty="0" smtClean="0"/>
              <a:t>Convolution</a:t>
            </a:r>
          </a:p>
          <a:p>
            <a:r>
              <a:rPr lang="en-US" dirty="0" smtClean="0"/>
              <a:t>Find a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 to minimize</a:t>
            </a:r>
          </a:p>
          <a:p>
            <a:r>
              <a:rPr lang="en-US" baseline="0" dirty="0" smtClean="0"/>
              <a:t>Hyper norm is introduced by Jon</a:t>
            </a:r>
          </a:p>
          <a:p>
            <a:r>
              <a:rPr lang="en-US" baseline="0" dirty="0" smtClean="0"/>
              <a:t>R</a:t>
            </a:r>
          </a:p>
          <a:p>
            <a:r>
              <a:rPr lang="en-US" baseline="0" dirty="0" smtClean="0"/>
              <a:t>We use this instead of a and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 because use a smooth function to produce a sparse model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stead of solving the non-linear problem, </a:t>
            </a:r>
          </a:p>
          <a:p>
            <a:r>
              <a:rPr lang="en-US" baseline="0" dirty="0" err="1" smtClean="0"/>
              <a:t>Alternatety</a:t>
            </a:r>
            <a:endParaRPr lang="en-US" baseline="0" dirty="0" smtClean="0"/>
          </a:p>
          <a:p>
            <a:r>
              <a:rPr lang="en-US" baseline="0" dirty="0" smtClean="0"/>
              <a:t>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introduce the new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 overcome the minimum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Linearized</a:t>
            </a:r>
            <a:r>
              <a:rPr lang="en-US" baseline="0" dirty="0" smtClean="0"/>
              <a:t> fitting function</a:t>
            </a:r>
          </a:p>
          <a:p>
            <a:r>
              <a:rPr lang="en-US" baseline="0" dirty="0" smtClean="0"/>
              <a:t>Each iteration</a:t>
            </a:r>
          </a:p>
          <a:p>
            <a:r>
              <a:rPr lang="en-US" baseline="0" dirty="0" smtClean="0"/>
              <a:t>New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model</a:t>
            </a:r>
          </a:p>
          <a:p>
            <a:r>
              <a:rPr lang="en-US" dirty="0" smtClean="0"/>
              <a:t>Operator </a:t>
            </a:r>
          </a:p>
          <a:p>
            <a:r>
              <a:rPr lang="en-US" dirty="0" smtClean="0"/>
              <a:t>Mask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74B4-41C6-4C49-A6CE-372385E288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F276762-56AF-E347-A7BE-9553B302957D}" type="datetimeFigureOut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7D2469D-DAA2-2A4C-9422-2608DBC94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1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4" Type="http://schemas.openxmlformats.org/officeDocument/2006/relationships/image" Target="../media/image31.png"/><Relationship Id="rId5" Type="http://schemas.openxmlformats.org/officeDocument/2006/relationships/image" Target="../media/image32.pdf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6.pd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4" Type="http://schemas.openxmlformats.org/officeDocument/2006/relationships/image" Target="../media/image39.png"/><Relationship Id="rId5" Type="http://schemas.openxmlformats.org/officeDocument/2006/relationships/image" Target="../media/image40.pdf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df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Relationship Id="rId3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df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df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df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df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df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4.pd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df"/><Relationship Id="rId4" Type="http://schemas.openxmlformats.org/officeDocument/2006/relationships/image" Target="../media/image69.png"/><Relationship Id="rId5" Type="http://schemas.openxmlformats.org/officeDocument/2006/relationships/image" Target="../media/image70.pdf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550" y="1287805"/>
            <a:ext cx="7276463" cy="2328632"/>
          </a:xfrm>
          <a:solidFill>
            <a:srgbClr val="0D0B0A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 new algorithm for  bidirectional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deconvolution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458" y="4092749"/>
            <a:ext cx="6477000" cy="1174088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>
                <a:latin typeface="Calibri"/>
                <a:cs typeface="Calibri"/>
              </a:rPr>
              <a:t>Yi Shen, </a:t>
            </a:r>
            <a:r>
              <a:rPr lang="en-US" sz="2800" dirty="0" err="1" smtClean="0">
                <a:latin typeface="Calibri"/>
                <a:cs typeface="Calibri"/>
              </a:rPr>
              <a:t>Qiang</a:t>
            </a:r>
            <a:r>
              <a:rPr lang="en-US" sz="2800" dirty="0" smtClean="0">
                <a:latin typeface="Calibri"/>
                <a:cs typeface="Calibri"/>
              </a:rPr>
              <a:t> Fu and Jon </a:t>
            </a:r>
            <a:r>
              <a:rPr lang="en-US" sz="2800" dirty="0" err="1" smtClean="0">
                <a:latin typeface="Calibri"/>
                <a:cs typeface="Calibri"/>
              </a:rPr>
              <a:t>Claerbout</a:t>
            </a:r>
            <a:endParaRPr lang="en-US" sz="2800" dirty="0" smtClean="0">
              <a:latin typeface="Calibri"/>
              <a:cs typeface="Calibri"/>
            </a:endParaRP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latin typeface="Calibri"/>
                <a:cs typeface="Calibri"/>
              </a:rPr>
              <a:t>SEP143 P271-281 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3692" y="6071616"/>
            <a:ext cx="45197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AD1112"/>
                </a:solidFill>
              </a:rPr>
              <a:t>Stanford Exploration Project</a:t>
            </a:r>
            <a:endParaRPr lang="en-US" sz="2800" dirty="0">
              <a:solidFill>
                <a:srgbClr val="AD111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783" y="6055599"/>
            <a:ext cx="782014" cy="71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0" y="1568374"/>
            <a:ext cx="7313613" cy="4761530"/>
          </a:xfrm>
        </p:spPr>
        <p:txBody>
          <a:bodyPr>
            <a:normAutofit/>
          </a:bodyPr>
          <a:lstStyle/>
          <a:p>
            <a:r>
              <a:rPr lang="en-US" dirty="0" smtClean="0"/>
              <a:t>The fitting goal</a:t>
            </a:r>
          </a:p>
          <a:p>
            <a:endParaRPr lang="en-US" dirty="0" smtClean="0"/>
          </a:p>
          <a:p>
            <a:r>
              <a:rPr lang="en-US" dirty="0" smtClean="0"/>
              <a:t>Consider perturbations of two filters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Neglect the non –linear term</a:t>
            </a:r>
          </a:p>
          <a:p>
            <a:endParaRPr lang="en-US" dirty="0" smtClean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2693988" y="2229490"/>
          <a:ext cx="3263900" cy="427038"/>
        </p:xfrm>
        <a:graphic>
          <a:graphicData uri="http://schemas.openxmlformats.org/presentationml/2006/ole">
            <p:oleObj spid="_x0000_s214018" r:id="rId4" imgW="1930400" imgH="254000" progId="">
              <p:embed/>
            </p:oleObj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1306513" y="4637088"/>
          <a:ext cx="6373812" cy="449262"/>
        </p:xfrm>
        <a:graphic>
          <a:graphicData uri="http://schemas.openxmlformats.org/presentationml/2006/ole">
            <p:oleObj spid="_x0000_s214019" r:id="rId5" imgW="3606800" imgH="254000" progId="">
              <p:embed/>
            </p:oleObj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2081213" y="3450150"/>
          <a:ext cx="4770437" cy="428625"/>
        </p:xfrm>
        <a:graphic>
          <a:graphicData uri="http://schemas.openxmlformats.org/presentationml/2006/ole">
            <p:oleObj spid="_x0000_s214020" r:id="rId6" imgW="2819400" imgH="254000" progId="">
              <p:embed/>
            </p:oleObj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1406525" y="5396530"/>
          <a:ext cx="6891338" cy="1100138"/>
        </p:xfrm>
        <a:graphic>
          <a:graphicData uri="http://schemas.openxmlformats.org/presentationml/2006/ole">
            <p:oleObj spid="_x0000_s214021" r:id="rId7" imgW="3898900" imgH="622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959" y="1735138"/>
            <a:ext cx="7313613" cy="4056062"/>
          </a:xfrm>
        </p:spPr>
        <p:txBody>
          <a:bodyPr/>
          <a:lstStyle/>
          <a:p>
            <a:r>
              <a:rPr lang="en-US" dirty="0" smtClean="0"/>
              <a:t>Fitting goal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Y</a:t>
            </a:r>
            <a:r>
              <a:rPr lang="en-US" dirty="0" smtClean="0"/>
              <a:t> and </a:t>
            </a:r>
            <a:r>
              <a:rPr lang="en-US" b="1" dirty="0" smtClean="0"/>
              <a:t>K</a:t>
            </a:r>
            <a:r>
              <a:rPr lang="en-US" dirty="0" smtClean="0"/>
              <a:t> are the mask matrix</a:t>
            </a:r>
          </a:p>
          <a:p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276350" y="2211388"/>
          <a:ext cx="7364413" cy="1765300"/>
        </p:xfrm>
        <a:graphic>
          <a:graphicData uri="http://schemas.openxmlformats.org/presentationml/2006/ole">
            <p:oleObj spid="_x0000_s202754" r:id="rId4" imgW="4394200" imgH="1054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959" y="1735138"/>
            <a:ext cx="7313613" cy="4056062"/>
          </a:xfrm>
        </p:spPr>
        <p:txBody>
          <a:bodyPr/>
          <a:lstStyle/>
          <a:p>
            <a:r>
              <a:rPr lang="en-US" dirty="0" smtClean="0"/>
              <a:t>Fitting goal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Y</a:t>
            </a:r>
            <a:r>
              <a:rPr lang="en-US" dirty="0" smtClean="0"/>
              <a:t> and </a:t>
            </a:r>
            <a:r>
              <a:rPr lang="en-US" b="1" dirty="0" smtClean="0"/>
              <a:t>K</a:t>
            </a:r>
            <a:r>
              <a:rPr lang="en-US" dirty="0" smtClean="0"/>
              <a:t> are the mask matrix</a:t>
            </a:r>
          </a:p>
          <a:p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276350" y="2211388"/>
          <a:ext cx="7364413" cy="1765300"/>
        </p:xfrm>
        <a:graphic>
          <a:graphicData uri="http://schemas.openxmlformats.org/presentationml/2006/ole">
            <p:oleObj spid="_x0000_s109570" r:id="rId4" imgW="4394200" imgH="1054100" progId="">
              <p:embed/>
            </p:oleObj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32954" y="5047189"/>
            <a:ext cx="1796085" cy="76966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Symmetric</a:t>
            </a:r>
            <a:endParaRPr lang="en-US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622550" y="1670230"/>
          <a:ext cx="3922713" cy="4784725"/>
        </p:xfrm>
        <a:graphic>
          <a:graphicData uri="http://schemas.openxmlformats.org/presentationml/2006/ole">
            <p:oleObj spid="_x0000_s26628" r:id="rId4" imgW="2540000" imgH="3098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examples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1D synthetic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2D synthetic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2D field data</a:t>
            </a:r>
          </a:p>
          <a:p>
            <a:pPr marL="463550" lvl="1" indent="-463550">
              <a:spcBef>
                <a:spcPts val="2000"/>
              </a:spcBef>
              <a:buBlip>
                <a:blip r:embed="rId3"/>
              </a:buBlip>
            </a:pPr>
            <a:r>
              <a:rPr lang="en-US" sz="2400" dirty="0" smtClean="0"/>
              <a:t>Conclusion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Data examples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1D  synthetic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2D synthetic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2D field data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Conclusion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points data </a:t>
            </a:r>
            <a:r>
              <a:rPr lang="zh-CN" altLang="en-US" dirty="0" smtClean="0"/>
              <a:t>［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7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</a:t>
            </a:r>
            <a:r>
              <a:rPr lang="zh-CN" altLang="en-US" dirty="0" smtClean="0"/>
              <a:t>］</a:t>
            </a:r>
            <a:endParaRPr lang="en-US" dirty="0"/>
          </a:p>
        </p:txBody>
      </p:sp>
      <p:pic>
        <p:nvPicPr>
          <p:cNvPr id="6" name="Content Placeholder 5" descr="data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7130" r="-17130"/>
              <a:stretch>
                <a:fillRect/>
              </a:stretch>
            </p:blipFill>
          </mc:Choice>
          <mc:Fallback>
            <p:blipFill>
              <a:blip r:embed="rId3"/>
              <a:srcRect l="-17130" r="-17130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by symmetric method</a:t>
            </a:r>
            <a:endParaRPr lang="en-US" dirty="0"/>
          </a:p>
        </p:txBody>
      </p:sp>
      <p:pic>
        <p:nvPicPr>
          <p:cNvPr id="8" name="Content Placeholder 7" descr="mod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7130" r="-17130"/>
              <a:stretch>
                <a:fillRect/>
              </a:stretch>
            </p:blipFill>
          </mc:Choice>
          <mc:Fallback>
            <p:blipFill>
              <a:blip r:embed="rId3"/>
              <a:srcRect l="-17130" r="-17130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Zero-Phase wavelet</a:t>
            </a:r>
            <a:endParaRPr lang="en-US" dirty="0"/>
          </a:p>
        </p:txBody>
      </p:sp>
      <p:pic>
        <p:nvPicPr>
          <p:cNvPr id="4" name="Content Placeholder 3" descr="symwavle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2535336"/>
            <a:ext cx="7313613" cy="24556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by Slalom Method</a:t>
            </a:r>
            <a:endParaRPr lang="en-US" dirty="0"/>
          </a:p>
        </p:txBody>
      </p:sp>
      <p:pic>
        <p:nvPicPr>
          <p:cNvPr id="8" name="Content Placeholder 7" descr="filt2aold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5366" r="-15366"/>
              <a:stretch>
                <a:fillRect/>
              </a:stretch>
            </p:blipFill>
          </mc:Choice>
          <mc:Fallback>
            <p:blipFill>
              <a:blip r:embed="rId4"/>
              <a:srcRect l="-15366" r="-15366"/>
              <a:stretch>
                <a:fillRect/>
              </a:stretch>
            </p:blipFill>
          </mc:Fallback>
        </mc:AlternateContent>
        <p:spPr/>
      </p:pic>
      <p:pic>
        <p:nvPicPr>
          <p:cNvPr id="9" name="Content Placeholder 8" descr="filt2bold.pdf"/>
          <p:cNvPicPr>
            <a:picLocks noGrp="1" noChangeAspect="1"/>
          </p:cNvPicPr>
          <p:nvPr>
            <p:ph sz="half" idx="13"/>
          </p:nvPr>
        </p:nvPicPr>
        <mc:AlternateContent>
          <mc:Choice xmlns:ma="http://schemas.microsoft.com/office/mac/drawingml/2008/main" Requires="ma">
            <p:blipFill>
              <a:blip r:embed="rId5"/>
              <a:srcRect l="-15366" r="-15366"/>
              <a:stretch>
                <a:fillRect/>
              </a:stretch>
            </p:blipFill>
          </mc:Choice>
          <mc:Fallback>
            <p:blipFill>
              <a:blip r:embed="rId6"/>
              <a:srcRect l="-15366" r="-15366"/>
              <a:stretch>
                <a:fillRect/>
              </a:stretch>
            </p:blipFill>
          </mc:Fallback>
        </mc:AlternateContent>
        <p:spPr/>
      </p:pic>
      <p:sp>
        <p:nvSpPr>
          <p:cNvPr id="5" name="TextBox 4"/>
          <p:cNvSpPr txBox="1"/>
          <p:nvPr/>
        </p:nvSpPr>
        <p:spPr>
          <a:xfrm>
            <a:off x="239058" y="2569882"/>
            <a:ext cx="175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a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39058" y="4728424"/>
            <a:ext cx="175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</a:t>
            </a:r>
            <a:r>
              <a:rPr lang="en-US" sz="2600" dirty="0" err="1" smtClean="0"/>
              <a:t>b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For mixed phase wavelet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011306" y="2416252"/>
          <a:ext cx="2630149" cy="417127"/>
        </p:xfrm>
        <a:graphic>
          <a:graphicData uri="http://schemas.openxmlformats.org/presentationml/2006/ole">
            <p:oleObj spid="_x0000_s45058" name="Equation" r:id="rId4" imgW="1447800" imgH="228600" progId="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165225" y="3130550"/>
          <a:ext cx="6750050" cy="869950"/>
        </p:xfrm>
        <a:graphic>
          <a:graphicData uri="http://schemas.openxmlformats.org/presentationml/2006/ole">
            <p:oleObj spid="_x0000_s45059" name="Equation" r:id="rId5" imgW="3556000" imgH="4572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0118" y="6335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8118" y="4303734"/>
            <a:ext cx="3272117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Calibri"/>
                <a:cs typeface="Calibri"/>
              </a:rPr>
              <a:t>Zhang, Y. and J. </a:t>
            </a:r>
            <a:r>
              <a:rPr lang="en-US" sz="1900" dirty="0" err="1" smtClean="0">
                <a:latin typeface="Calibri"/>
                <a:cs typeface="Calibri"/>
              </a:rPr>
              <a:t>Claerbout</a:t>
            </a:r>
            <a:r>
              <a:rPr lang="en-US" sz="1900" dirty="0" smtClean="0">
                <a:latin typeface="Calibri"/>
                <a:cs typeface="Calibri"/>
              </a:rPr>
              <a:t>, 2010, A new bidirectional </a:t>
            </a:r>
            <a:r>
              <a:rPr lang="en-US" sz="1900" dirty="0" err="1" smtClean="0">
                <a:latin typeface="Calibri"/>
                <a:cs typeface="Calibri"/>
              </a:rPr>
              <a:t>deconvolution</a:t>
            </a:r>
            <a:r>
              <a:rPr lang="en-US" sz="1900" dirty="0" smtClean="0">
                <a:latin typeface="Calibri"/>
                <a:cs typeface="Calibri"/>
              </a:rPr>
              <a:t> method that overcomes the minimum phase assumption: SEP-Report, 142, 93–103.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by Symmetric Method</a:t>
            </a:r>
            <a:endParaRPr lang="en-US" dirty="0"/>
          </a:p>
        </p:txBody>
      </p:sp>
      <p:pic>
        <p:nvPicPr>
          <p:cNvPr id="8" name="Content Placeholder 7" descr="filt2aold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75129" y="1735138"/>
            <a:ext cx="5593742" cy="1920240"/>
          </a:xfrm>
        </p:spPr>
      </p:pic>
      <p:pic>
        <p:nvPicPr>
          <p:cNvPr id="9" name="Content Placeholder 8" descr="filt2bold.pdf"/>
          <p:cNvPicPr>
            <a:picLocks noGrp="1" noChangeAspect="1"/>
          </p:cNvPicPr>
          <p:nvPr>
            <p:ph sz="half" idx="13"/>
          </p:nvPr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775129" y="3870960"/>
            <a:ext cx="5593742" cy="1920240"/>
          </a:xfrm>
        </p:spPr>
      </p:pic>
      <p:sp>
        <p:nvSpPr>
          <p:cNvPr id="5" name="TextBox 4"/>
          <p:cNvSpPr txBox="1"/>
          <p:nvPr/>
        </p:nvSpPr>
        <p:spPr>
          <a:xfrm>
            <a:off x="239058" y="2569882"/>
            <a:ext cx="175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a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39058" y="4728424"/>
            <a:ext cx="175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</a:t>
            </a:r>
            <a:r>
              <a:rPr lang="en-US" sz="2600" dirty="0" err="1" smtClean="0"/>
              <a:t>b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Wavelet after </a:t>
            </a:r>
            <a:r>
              <a:rPr lang="en-US" dirty="0" err="1" smtClean="0"/>
              <a:t>Decon</a:t>
            </a:r>
            <a:endParaRPr lang="en-US" dirty="0"/>
          </a:p>
        </p:txBody>
      </p:sp>
      <p:pic>
        <p:nvPicPr>
          <p:cNvPr id="7" name="Content Placeholder 6" descr="wavelet2new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98878" y="1371600"/>
            <a:ext cx="6756651" cy="2283778"/>
          </a:xfrm>
        </p:spPr>
      </p:pic>
      <p:pic>
        <p:nvPicPr>
          <p:cNvPr id="9" name="Content Placeholder 8" descr="wavelet2old.pdf"/>
          <p:cNvPicPr>
            <a:picLocks noGrp="1" noChangeAspect="1"/>
          </p:cNvPicPr>
          <p:nvPr>
            <p:ph sz="half" idx="13"/>
          </p:nvPr>
        </p:nvPicPr>
        <mc:AlternateContent>
          <mc:Choice xmlns:ma="http://schemas.microsoft.com/office/mac/drawingml/2008/main" Requires="ma">
            <p:blipFill>
              <a:blip r:embed="rId5"/>
              <a:srcRect l="-15366" r="-15366"/>
              <a:stretch>
                <a:fillRect/>
              </a:stretch>
            </p:blipFill>
          </mc:Choice>
          <mc:Fallback>
            <p:blipFill>
              <a:blip r:embed="rId6"/>
              <a:srcRect l="-15366" r="-15366"/>
              <a:stretch>
                <a:fillRect/>
              </a:stretch>
            </p:blipFill>
          </mc:Fallback>
        </mc:AlternateContent>
        <p:spPr>
          <a:xfrm>
            <a:off x="914399" y="3870960"/>
            <a:ext cx="8827248" cy="2150334"/>
          </a:xfrm>
        </p:spPr>
      </p:pic>
      <p:sp>
        <p:nvSpPr>
          <p:cNvPr id="10" name="TextBox 9"/>
          <p:cNvSpPr txBox="1"/>
          <p:nvPr/>
        </p:nvSpPr>
        <p:spPr>
          <a:xfrm>
            <a:off x="239058" y="2569882"/>
            <a:ext cx="175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Symmetric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39059" y="4759072"/>
            <a:ext cx="175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Slalom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by Symmetric Method</a:t>
            </a:r>
            <a:endParaRPr lang="en-US" dirty="0"/>
          </a:p>
        </p:txBody>
      </p:sp>
      <p:pic>
        <p:nvPicPr>
          <p:cNvPr id="4" name="Content Placeholder 3" descr="mod-symwavlet_linear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14400" y="2506138"/>
            <a:ext cx="7313613" cy="24556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by Slalom Method</a:t>
            </a:r>
            <a:endParaRPr lang="en-US" dirty="0"/>
          </a:p>
        </p:txBody>
      </p:sp>
      <p:pic>
        <p:nvPicPr>
          <p:cNvPr id="7" name="Content Placeholder 6" descr="mod-symwavle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2535336"/>
            <a:ext cx="7313613" cy="24556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Non–linear problem––multiple minima</a:t>
            </a:r>
          </a:p>
          <a:p>
            <a:pPr lvl="1"/>
            <a:r>
              <a:rPr lang="en-US" dirty="0" smtClean="0"/>
              <a:t>Different initial guess</a:t>
            </a:r>
            <a:endParaRPr lang="en-US" dirty="0" smtClean="0"/>
          </a:p>
          <a:p>
            <a:pPr lvl="1"/>
            <a:r>
              <a:rPr lang="en-US" dirty="0" smtClean="0"/>
              <a:t>Additional constraint </a:t>
            </a:r>
          </a:p>
          <a:p>
            <a:r>
              <a:rPr lang="en-US" dirty="0" smtClean="0"/>
              <a:t>Improvement</a:t>
            </a:r>
            <a:endParaRPr lang="en-US" dirty="0" smtClean="0"/>
          </a:p>
          <a:p>
            <a:pPr lvl="1"/>
            <a:r>
              <a:rPr lang="en-US" dirty="0" smtClean="0"/>
              <a:t>Good initial guess–– Ricker wavelet (Fu, Q., Y. Shen, and J. </a:t>
            </a:r>
            <a:r>
              <a:rPr lang="en-US" dirty="0" err="1" smtClean="0"/>
              <a:t>Claerbout</a:t>
            </a:r>
            <a:r>
              <a:rPr lang="en-US" dirty="0" smtClean="0"/>
              <a:t>, 2011, SEP-Report, 143, 283–296)</a:t>
            </a:r>
          </a:p>
          <a:p>
            <a:pPr lvl="1"/>
            <a:r>
              <a:rPr lang="en-US" dirty="0" smtClean="0"/>
              <a:t>Preconditioning–– industry PEF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Data examples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1D synthetic data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2D synthetic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2D field data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Conclusion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/>
              <a:t>Synthetic 2D model</a:t>
            </a:r>
            <a:endParaRPr lang="en-US" dirty="0"/>
          </a:p>
        </p:txBody>
      </p:sp>
      <p:pic>
        <p:nvPicPr>
          <p:cNvPr id="9" name="Content Placeholder 8" descr="syn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2696" y="868362"/>
            <a:ext cx="7342982" cy="563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/>
              <a:t>Synthetic 2D data</a:t>
            </a:r>
            <a:endParaRPr lang="en-US" dirty="0"/>
          </a:p>
        </p:txBody>
      </p:sp>
      <p:pic>
        <p:nvPicPr>
          <p:cNvPr id="9" name="Content Placeholder 8" descr="syn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2696" y="868362"/>
            <a:ext cx="7342982" cy="563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/>
              <a:t>Result by Symmetric Method</a:t>
            </a:r>
            <a:endParaRPr lang="en-US" dirty="0"/>
          </a:p>
        </p:txBody>
      </p:sp>
      <p:pic>
        <p:nvPicPr>
          <p:cNvPr id="9" name="Content Placeholder 8" descr="syn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2696" y="868362"/>
            <a:ext cx="7342982" cy="563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/>
              <a:t>Result by Slalom Method</a:t>
            </a:r>
            <a:endParaRPr lang="en-US" dirty="0"/>
          </a:p>
        </p:txBody>
      </p:sp>
      <p:pic>
        <p:nvPicPr>
          <p:cNvPr id="9" name="Content Placeholder 8" descr="syn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2696" y="868362"/>
            <a:ext cx="7342982" cy="563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056062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Fitting goal: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Hyperbolic: </a:t>
            </a:r>
            <a:endParaRPr lang="en-US" sz="2600" b="1" dirty="0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2236788" y="2370612"/>
          <a:ext cx="4051300" cy="533400"/>
        </p:xfrm>
        <a:graphic>
          <a:graphicData uri="http://schemas.openxmlformats.org/presentationml/2006/ole">
            <p:oleObj spid="_x0000_s211970" name="Equation" r:id="rId4" imgW="1930400" imgH="254000" progId="">
              <p:embed/>
            </p:oleObj>
          </a:graphicData>
        </a:graphic>
      </p:graphicFrame>
      <p:graphicFrame>
        <p:nvGraphicFramePr>
          <p:cNvPr id="211971" name="Object 3"/>
          <p:cNvGraphicFramePr>
            <a:graphicFrameLocks noChangeAspect="1"/>
          </p:cNvGraphicFramePr>
          <p:nvPr/>
        </p:nvGraphicFramePr>
        <p:xfrm>
          <a:off x="914400" y="5080108"/>
          <a:ext cx="8185150" cy="958850"/>
        </p:xfrm>
        <a:graphic>
          <a:graphicData uri="http://schemas.openxmlformats.org/presentationml/2006/ole">
            <p:oleObj spid="_x0000_s211971" name="Equation" r:id="rId5" imgW="3898900" imgH="457200" progId="">
              <p:embed/>
            </p:oleObj>
          </a:graphicData>
        </a:graphic>
      </p:graphicFrame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2935288" y="3527426"/>
          <a:ext cx="2959100" cy="560387"/>
        </p:xfrm>
        <a:graphic>
          <a:graphicData uri="http://schemas.openxmlformats.org/presentationml/2006/ole">
            <p:oleObj spid="_x0000_s211972" name="Equation" r:id="rId6" imgW="1409700" imgH="2667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84151" y="4332416"/>
            <a:ext cx="589789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Claerbout</a:t>
            </a:r>
            <a:r>
              <a:rPr lang="en-US" sz="2000" dirty="0" smtClean="0"/>
              <a:t>, J. F., 2010, Image estimation by example.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900" dirty="0" smtClean="0"/>
              <a:t>Symmetric  method   </a:t>
            </a:r>
            <a:r>
              <a:rPr lang="en-US" sz="2900" b="1" dirty="0" smtClean="0"/>
              <a:t>VS</a:t>
            </a:r>
            <a:r>
              <a:rPr lang="en-US" sz="2900" dirty="0" smtClean="0"/>
              <a:t>    Slalom method</a:t>
            </a:r>
          </a:p>
          <a:p>
            <a:pPr>
              <a:buNone/>
            </a:pPr>
            <a:r>
              <a:rPr lang="en-US" sz="2900" dirty="0" smtClean="0"/>
              <a:t>             1min35                            9min30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6556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Computational Cost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900" dirty="0" smtClean="0"/>
              <a:t>Symmetric  method   </a:t>
            </a:r>
            <a:r>
              <a:rPr lang="en-US" sz="2900" b="1" dirty="0" smtClean="0"/>
              <a:t>VS</a:t>
            </a:r>
            <a:r>
              <a:rPr lang="en-US" sz="2900" dirty="0" smtClean="0"/>
              <a:t>    Slalom method</a:t>
            </a:r>
          </a:p>
          <a:p>
            <a:pPr>
              <a:buNone/>
            </a:pPr>
            <a:r>
              <a:rPr lang="en-US" sz="2900" dirty="0" smtClean="0"/>
              <a:t>             1min35                            9min30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6556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Computational Cost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8519" y="4788556"/>
            <a:ext cx="32700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6 times faster</a:t>
            </a:r>
            <a:endParaRPr lang="en-US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Data examples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1D synthetic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2D synthetic data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2D field data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Conclusion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/>
              <a:t>Common offset data</a:t>
            </a:r>
            <a:endParaRPr lang="en-US" dirty="0"/>
          </a:p>
        </p:txBody>
      </p:sp>
      <p:pic>
        <p:nvPicPr>
          <p:cNvPr id="9" name="Content Placeholder 8" descr="syn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02379" y="907910"/>
            <a:ext cx="7383615" cy="5581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/>
              <a:t>Result by Symmetric Method</a:t>
            </a:r>
            <a:endParaRPr lang="en-US" dirty="0"/>
          </a:p>
        </p:txBody>
      </p:sp>
      <p:pic>
        <p:nvPicPr>
          <p:cNvPr id="9" name="Content Placeholder 8" descr="syn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02379" y="895082"/>
            <a:ext cx="7383615" cy="5581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en-US" dirty="0" smtClean="0"/>
              <a:t>Result by Slalom Method</a:t>
            </a:r>
            <a:endParaRPr lang="en-US" dirty="0"/>
          </a:p>
        </p:txBody>
      </p:sp>
      <p:pic>
        <p:nvPicPr>
          <p:cNvPr id="9" name="Content Placeholder 8" descr="syn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02379" y="895082"/>
            <a:ext cx="7383615" cy="5581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900" dirty="0" smtClean="0"/>
              <a:t>Symmetric  method   </a:t>
            </a:r>
            <a:r>
              <a:rPr lang="en-US" sz="2900" b="1" dirty="0" smtClean="0"/>
              <a:t>VS</a:t>
            </a:r>
            <a:r>
              <a:rPr lang="en-US" sz="2900" dirty="0" smtClean="0"/>
              <a:t>    Slalom method</a:t>
            </a:r>
          </a:p>
          <a:p>
            <a:pPr>
              <a:buNone/>
            </a:pPr>
            <a:r>
              <a:rPr lang="en-US" sz="2900" dirty="0" smtClean="0"/>
              <a:t>             </a:t>
            </a:r>
            <a:r>
              <a:rPr lang="en-US" sz="3200" dirty="0" smtClean="0"/>
              <a:t>50sec</a:t>
            </a:r>
            <a:r>
              <a:rPr lang="en-US" sz="2900" dirty="0" smtClean="0"/>
              <a:t>                               </a:t>
            </a:r>
            <a:r>
              <a:rPr lang="en-US" sz="3200" dirty="0" smtClean="0"/>
              <a:t>3min28</a:t>
            </a:r>
            <a:endParaRPr lang="en-US" sz="29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6556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Computational Cost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900" dirty="0" smtClean="0"/>
              <a:t>Symmetric  method   </a:t>
            </a:r>
            <a:r>
              <a:rPr lang="en-US" sz="2900" b="1" dirty="0" smtClean="0"/>
              <a:t>VS</a:t>
            </a:r>
            <a:r>
              <a:rPr lang="en-US" sz="2900" dirty="0" smtClean="0"/>
              <a:t>    Slalom method</a:t>
            </a:r>
          </a:p>
          <a:p>
            <a:pPr>
              <a:buNone/>
            </a:pPr>
            <a:r>
              <a:rPr lang="en-US" sz="2900" dirty="0" smtClean="0"/>
              <a:t>             </a:t>
            </a:r>
            <a:r>
              <a:rPr lang="en-US" sz="3200" dirty="0" smtClean="0"/>
              <a:t>50sec</a:t>
            </a:r>
            <a:r>
              <a:rPr lang="en-US" sz="2900" dirty="0" smtClean="0"/>
              <a:t>                               </a:t>
            </a:r>
            <a:r>
              <a:rPr lang="en-US" sz="3200" dirty="0" smtClean="0"/>
              <a:t>3min28</a:t>
            </a:r>
            <a:endParaRPr lang="en-US" sz="29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6556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Computational Cost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0929" y="4598765"/>
            <a:ext cx="34451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4 times faster</a:t>
            </a:r>
            <a:endParaRPr lang="en-US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</a:t>
            </a:r>
            <a:endParaRPr lang="en-US" dirty="0"/>
          </a:p>
        </p:txBody>
      </p:sp>
      <p:pic>
        <p:nvPicPr>
          <p:cNvPr id="7" name="Content Placeholder 6" descr="wavelet2new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t="-39536" b="-39536"/>
              <a:stretch>
                <a:fillRect/>
              </a:stretch>
            </p:blipFill>
          </mc:Choice>
          <mc:Fallback>
            <p:blipFill>
              <a:blip r:embed="rId4"/>
              <a:srcRect t="-39536" b="-39536"/>
              <a:stretch>
                <a:fillRect/>
              </a:stretch>
            </p:blipFill>
          </mc:Fallback>
        </mc:AlternateContent>
        <p:spPr>
          <a:xfrm>
            <a:off x="284404" y="323500"/>
            <a:ext cx="8650420" cy="6798679"/>
          </a:xfrm>
        </p:spPr>
      </p:pic>
      <p:sp>
        <p:nvSpPr>
          <p:cNvPr id="5" name="TextBox 4"/>
          <p:cNvSpPr txBox="1"/>
          <p:nvPr/>
        </p:nvSpPr>
        <p:spPr>
          <a:xfrm>
            <a:off x="3309925" y="5964873"/>
            <a:ext cx="2334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Symmetric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</a:t>
            </a:r>
            <a:endParaRPr lang="en-US" dirty="0"/>
          </a:p>
        </p:txBody>
      </p:sp>
      <p:pic>
        <p:nvPicPr>
          <p:cNvPr id="7" name="Content Placeholder 6" descr="wavelet2new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4404" y="1822826"/>
            <a:ext cx="8650420" cy="3809998"/>
          </a:xfrm>
        </p:spPr>
      </p:pic>
      <p:sp>
        <p:nvSpPr>
          <p:cNvPr id="5" name="TextBox 4"/>
          <p:cNvSpPr txBox="1"/>
          <p:nvPr/>
        </p:nvSpPr>
        <p:spPr>
          <a:xfrm>
            <a:off x="3309925" y="5964873"/>
            <a:ext cx="2334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Slalom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Bidirectional </a:t>
            </a:r>
            <a:r>
              <a:rPr lang="en-US" sz="2600" b="1" dirty="0" err="1" smtClean="0"/>
              <a:t>deconvolution</a:t>
            </a:r>
            <a:r>
              <a:rPr lang="en-US" sz="2600" b="1" dirty="0" smtClean="0"/>
              <a:t> formulation</a:t>
            </a:r>
            <a:endParaRPr lang="en-US" sz="2600" b="1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090082" y="2779867"/>
          <a:ext cx="4344988" cy="1090613"/>
        </p:xfrm>
        <a:graphic>
          <a:graphicData uri="http://schemas.openxmlformats.org/presentationml/2006/ole">
            <p:oleObj spid="_x0000_s159746" name="Equation" r:id="rId4" imgW="2070100" imgH="520700" progId="">
              <p:embed/>
            </p:oleObj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1376363" y="5038725"/>
          <a:ext cx="6851650" cy="479425"/>
        </p:xfrm>
        <a:graphic>
          <a:graphicData uri="http://schemas.openxmlformats.org/presentationml/2006/ole">
            <p:oleObj spid="_x0000_s159749" name="Equation" r:id="rId5" imgW="32639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by Slalom Method</a:t>
            </a:r>
            <a:endParaRPr lang="en-US" dirty="0"/>
          </a:p>
        </p:txBody>
      </p:sp>
      <p:pic>
        <p:nvPicPr>
          <p:cNvPr id="8" name="Content Placeholder 7" descr="filt4anew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75129" y="1735138"/>
            <a:ext cx="5593742" cy="1920240"/>
          </a:xfrm>
        </p:spPr>
      </p:pic>
      <p:pic>
        <p:nvPicPr>
          <p:cNvPr id="10" name="Content Placeholder 9" descr="filt4bnew.pdf"/>
          <p:cNvPicPr>
            <a:picLocks noGrp="1" noChangeAspect="1"/>
          </p:cNvPicPr>
          <p:nvPr>
            <p:ph sz="half" idx="13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75129" y="3870960"/>
            <a:ext cx="5593742" cy="1920240"/>
          </a:xfrm>
        </p:spPr>
      </p:pic>
      <p:sp>
        <p:nvSpPr>
          <p:cNvPr id="5" name="TextBox 4"/>
          <p:cNvSpPr txBox="1"/>
          <p:nvPr/>
        </p:nvSpPr>
        <p:spPr>
          <a:xfrm>
            <a:off x="239058" y="2569882"/>
            <a:ext cx="175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a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39058" y="4728424"/>
            <a:ext cx="175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</a:t>
            </a:r>
            <a:r>
              <a:rPr lang="en-US" sz="2600" dirty="0" err="1" smtClean="0"/>
              <a:t>b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by Symmetric Method</a:t>
            </a:r>
            <a:endParaRPr lang="en-US" dirty="0"/>
          </a:p>
        </p:txBody>
      </p:sp>
      <p:pic>
        <p:nvPicPr>
          <p:cNvPr id="8" name="Content Placeholder 7" descr="filt4anew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7497" r="-17497"/>
              <a:stretch>
                <a:fillRect/>
              </a:stretch>
            </p:blipFill>
          </mc:Choice>
          <mc:Fallback>
            <p:blipFill>
              <a:blip r:embed="rId4"/>
              <a:srcRect l="-17497" r="-17497"/>
              <a:stretch>
                <a:fillRect/>
              </a:stretch>
            </p:blipFill>
          </mc:Fallback>
        </mc:AlternateContent>
        <p:spPr>
          <a:xfrm>
            <a:off x="805235" y="1743131"/>
            <a:ext cx="7512424" cy="1972011"/>
          </a:xfrm>
        </p:spPr>
      </p:pic>
      <p:pic>
        <p:nvPicPr>
          <p:cNvPr id="10" name="Content Placeholder 9" descr="filt4bnew.pdf"/>
          <p:cNvPicPr>
            <a:picLocks noGrp="1" noChangeAspect="1"/>
          </p:cNvPicPr>
          <p:nvPr>
            <p:ph sz="half" idx="13"/>
          </p:nvPr>
        </p:nvPicPr>
        <mc:AlternateContent>
          <mc:Choice xmlns:ma="http://schemas.microsoft.com/office/mac/drawingml/2008/main" Requires="ma">
            <p:blipFill>
              <a:blip r:embed="rId5"/>
              <a:srcRect l="-15366" r="-15366"/>
              <a:stretch>
                <a:fillRect/>
              </a:stretch>
            </p:blipFill>
          </mc:Choice>
          <mc:Fallback>
            <p:blipFill>
              <a:blip r:embed="rId6"/>
              <a:srcRect l="-15366" r="-15366"/>
              <a:stretch>
                <a:fillRect/>
              </a:stretch>
            </p:blipFill>
          </mc:Fallback>
        </mc:AlternateContent>
        <p:spPr/>
      </p:pic>
      <p:sp>
        <p:nvSpPr>
          <p:cNvPr id="5" name="TextBox 4"/>
          <p:cNvSpPr txBox="1"/>
          <p:nvPr/>
        </p:nvSpPr>
        <p:spPr>
          <a:xfrm>
            <a:off x="239058" y="4728424"/>
            <a:ext cx="175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</a:t>
            </a:r>
            <a:r>
              <a:rPr lang="en-US" sz="2600" dirty="0" err="1" smtClean="0"/>
              <a:t>b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39058" y="2569882"/>
            <a:ext cx="175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Filter a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Data examples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1D </a:t>
            </a:r>
            <a:r>
              <a:rPr lang="en-US" smtClean="0"/>
              <a:t>synthetic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2D synthetic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2D field data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FF0000"/>
                </a:solidFill>
              </a:rPr>
              <a:t>Conclusion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Filters can be inverted simultaneously, e.g. zero phase wavelet </a:t>
            </a:r>
          </a:p>
          <a:p>
            <a:pPr lvl="1"/>
            <a:r>
              <a:rPr lang="en-US" dirty="0" smtClean="0"/>
              <a:t>Better estimated wavelet</a:t>
            </a:r>
          </a:p>
          <a:p>
            <a:pPr lvl="1"/>
            <a:r>
              <a:rPr lang="en-US" dirty="0" smtClean="0"/>
              <a:t>Low computational cost</a:t>
            </a:r>
          </a:p>
          <a:p>
            <a:r>
              <a:rPr lang="en-US" dirty="0" smtClean="0"/>
              <a:t>Disadvantage </a:t>
            </a:r>
          </a:p>
          <a:p>
            <a:pPr lvl="1"/>
            <a:r>
              <a:rPr lang="en-US" dirty="0" smtClean="0"/>
              <a:t>In some cases results by symmetric method are not as spiky </a:t>
            </a:r>
            <a:r>
              <a:rPr lang="en-US" smtClean="0"/>
              <a:t>as ones </a:t>
            </a:r>
            <a:r>
              <a:rPr lang="en-US" dirty="0" smtClean="0"/>
              <a:t>by the slalom method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Good initial guess</a:t>
            </a:r>
          </a:p>
          <a:p>
            <a:r>
              <a:rPr lang="en-US" sz="2800" dirty="0" smtClean="0"/>
              <a:t>Preconditioning </a:t>
            </a:r>
            <a:r>
              <a:rPr lang="en-US" sz="2800" dirty="0" smtClean="0"/>
              <a:t>––Utilizes prior information</a:t>
            </a:r>
          </a:p>
          <a:p>
            <a:pPr lvl="1"/>
            <a:r>
              <a:rPr lang="en-US" sz="2800" dirty="0" smtClean="0"/>
              <a:t>Fast convergence rate </a:t>
            </a:r>
          </a:p>
          <a:p>
            <a:pPr lvl="1"/>
            <a:r>
              <a:rPr lang="en-US" sz="2800" dirty="0" smtClean="0"/>
              <a:t>Stable results</a:t>
            </a:r>
          </a:p>
          <a:p>
            <a:r>
              <a:rPr lang="en-US" sz="2800" dirty="0" smtClean="0"/>
              <a:t>Gain function</a:t>
            </a:r>
            <a:endParaRPr lang="en-US" sz="2800" dirty="0" smtClean="0"/>
          </a:p>
          <a:p>
            <a:pPr lvl="1"/>
            <a:r>
              <a:rPr lang="en-US" sz="2800" dirty="0" smtClean="0"/>
              <a:t>Enhance the later events and focus </a:t>
            </a:r>
            <a:r>
              <a:rPr lang="en-US" sz="2800" dirty="0" smtClean="0"/>
              <a:t>on the area concerned area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Thanks Yang Zhang, Antoine </a:t>
            </a:r>
            <a:r>
              <a:rPr lang="en-US" sz="3200" dirty="0" err="1" smtClean="0"/>
              <a:t>Guitton</a:t>
            </a:r>
            <a:r>
              <a:rPr lang="en-US" sz="3200" dirty="0" smtClean="0"/>
              <a:t>, </a:t>
            </a:r>
            <a:r>
              <a:rPr lang="en-US" sz="3200" dirty="0" err="1" smtClean="0"/>
              <a:t>Shuki</a:t>
            </a:r>
            <a:r>
              <a:rPr lang="en-US" sz="3200" dirty="0" smtClean="0"/>
              <a:t> Ronen, Mandy Wong and </a:t>
            </a:r>
            <a:r>
              <a:rPr lang="en-US" sz="3200" dirty="0" err="1" smtClean="0"/>
              <a:t>Elita</a:t>
            </a:r>
            <a:r>
              <a:rPr lang="en-US" sz="3200" dirty="0" smtClean="0"/>
              <a:t> Li for </a:t>
            </a:r>
            <a:r>
              <a:rPr lang="en-US" altLang="zh-CN" sz="3200" dirty="0" smtClean="0"/>
              <a:t>their</a:t>
            </a:r>
            <a:r>
              <a:rPr lang="en-US" sz="3200" dirty="0" smtClean="0"/>
              <a:t> discussion.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826" y="2280537"/>
            <a:ext cx="7276463" cy="1340061"/>
          </a:xfrm>
          <a:solidFill>
            <a:srgbClr val="0D0B0A"/>
          </a:solidFill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Thank You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3692" y="6071616"/>
            <a:ext cx="45197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AD1112"/>
                </a:solidFill>
              </a:rPr>
              <a:t>Stanford Exploration Project</a:t>
            </a:r>
            <a:endParaRPr lang="en-US" sz="2800" dirty="0">
              <a:solidFill>
                <a:srgbClr val="AD111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783" y="6055599"/>
            <a:ext cx="782014" cy="71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Bidirectional </a:t>
            </a:r>
            <a:r>
              <a:rPr lang="en-US" sz="2600" b="1" dirty="0" err="1" smtClean="0"/>
              <a:t>deconvolution</a:t>
            </a:r>
            <a:r>
              <a:rPr lang="en-US" sz="2600" b="1" dirty="0" smtClean="0"/>
              <a:t> formulation</a:t>
            </a:r>
            <a:endParaRPr lang="en-US" sz="2600" b="1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090082" y="2779867"/>
          <a:ext cx="4344988" cy="1090613"/>
        </p:xfrm>
        <a:graphic>
          <a:graphicData uri="http://schemas.openxmlformats.org/presentationml/2006/ole">
            <p:oleObj spid="_x0000_s168962" name="Equation" r:id="rId3" imgW="2070100" imgH="520700" progId="">
              <p:embed/>
            </p:oleObj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1376363" y="5038725"/>
          <a:ext cx="6851650" cy="479425"/>
        </p:xfrm>
        <a:graphic>
          <a:graphicData uri="http://schemas.openxmlformats.org/presentationml/2006/ole">
            <p:oleObj spid="_x0000_s168963" name="Equation" r:id="rId4" imgW="3263900" imgH="228600" progId="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412563" y="4040721"/>
            <a:ext cx="1796085" cy="76966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96762" y="4027893"/>
            <a:ext cx="301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Slalom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the slalom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Battle between the causal and anti-causal filter</a:t>
            </a:r>
          </a:p>
          <a:p>
            <a:pPr lvl="1"/>
            <a:r>
              <a:rPr lang="en-US" sz="3000" dirty="0" smtClean="0"/>
              <a:t>Low convergence rate</a:t>
            </a:r>
          </a:p>
          <a:p>
            <a:pPr lvl="1"/>
            <a:r>
              <a:rPr lang="en-US" sz="3000" dirty="0" smtClean="0"/>
              <a:t>Unstable </a:t>
            </a:r>
            <a:r>
              <a:rPr lang="en-US" sz="3000" dirty="0" err="1" smtClean="0"/>
              <a:t>deconvolution</a:t>
            </a:r>
            <a:r>
              <a:rPr lang="en-US" sz="3000" dirty="0" smtClean="0"/>
              <a:t> result</a:t>
            </a:r>
          </a:p>
          <a:p>
            <a:r>
              <a:rPr lang="en-US" sz="3000" dirty="0" smtClean="0"/>
              <a:t>Two different filters when dealing with the zero phase wavelet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Theory</a:t>
            </a:r>
          </a:p>
          <a:p>
            <a:r>
              <a:rPr lang="en-US" dirty="0" smtClean="0"/>
              <a:t>Data examples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1D synthetic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2D synthetic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2D field data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Conclusion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0" y="1568374"/>
            <a:ext cx="7313613" cy="4761530"/>
          </a:xfrm>
        </p:spPr>
        <p:txBody>
          <a:bodyPr>
            <a:normAutofit/>
          </a:bodyPr>
          <a:lstStyle/>
          <a:p>
            <a:r>
              <a:rPr lang="en-US" dirty="0" smtClean="0"/>
              <a:t>The fitting goal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2693988" y="2229490"/>
          <a:ext cx="3263900" cy="427038"/>
        </p:xfrm>
        <a:graphic>
          <a:graphicData uri="http://schemas.openxmlformats.org/presentationml/2006/ole">
            <p:oleObj spid="_x0000_s108546" r:id="rId4" imgW="1930400" imgH="254000" progId="">
              <p:embed/>
            </p:oleObj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1406525" y="5396530"/>
          <a:ext cx="6891338" cy="1100138"/>
        </p:xfrm>
        <a:graphic>
          <a:graphicData uri="http://schemas.openxmlformats.org/presentationml/2006/ole">
            <p:oleObj spid="_x0000_s108553" r:id="rId5" imgW="3898900" imgH="622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0" y="1568374"/>
            <a:ext cx="7313613" cy="4761530"/>
          </a:xfrm>
        </p:spPr>
        <p:txBody>
          <a:bodyPr>
            <a:normAutofit/>
          </a:bodyPr>
          <a:lstStyle/>
          <a:p>
            <a:r>
              <a:rPr lang="en-US" dirty="0" smtClean="0"/>
              <a:t>The fitting goal</a:t>
            </a:r>
          </a:p>
          <a:p>
            <a:endParaRPr lang="en-US" dirty="0" smtClean="0"/>
          </a:p>
          <a:p>
            <a:r>
              <a:rPr lang="en-US" dirty="0" smtClean="0"/>
              <a:t>Consider perturbations of two filters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2693988" y="2229490"/>
          <a:ext cx="3263900" cy="427038"/>
        </p:xfrm>
        <a:graphic>
          <a:graphicData uri="http://schemas.openxmlformats.org/presentationml/2006/ole">
            <p:oleObj spid="_x0000_s212994" r:id="rId4" imgW="1930400" imgH="254000" progId="">
              <p:embed/>
            </p:oleObj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2081213" y="3450150"/>
          <a:ext cx="4770437" cy="428625"/>
        </p:xfrm>
        <a:graphic>
          <a:graphicData uri="http://schemas.openxmlformats.org/presentationml/2006/ole">
            <p:oleObj spid="_x0000_s212996" r:id="rId5" imgW="2819400" imgH="254000" progId="">
              <p:embed/>
            </p:oleObj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1406525" y="5396530"/>
          <a:ext cx="6891338" cy="1100138"/>
        </p:xfrm>
        <a:graphic>
          <a:graphicData uri="http://schemas.openxmlformats.org/presentationml/2006/ole">
            <p:oleObj spid="_x0000_s212997" r:id="rId6" imgW="3898900" imgH="622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9637</TotalTime>
  <Words>774</Words>
  <Application>Microsoft Macintosh PowerPoint</Application>
  <PresentationFormat>On-screen Show (4:3)</PresentationFormat>
  <Paragraphs>248</Paragraphs>
  <Slides>46</Slides>
  <Notes>28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Inkwell</vt:lpstr>
      <vt:lpstr>Equation</vt:lpstr>
      <vt:lpstr>A new algorithm for  bidirectional deconvolution</vt:lpstr>
      <vt:lpstr>Motivation</vt:lpstr>
      <vt:lpstr>Motivation</vt:lpstr>
      <vt:lpstr>Motivation</vt:lpstr>
      <vt:lpstr>Motivation</vt:lpstr>
      <vt:lpstr>Problem of the slalom method</vt:lpstr>
      <vt:lpstr>Outline</vt:lpstr>
      <vt:lpstr>Theory</vt:lpstr>
      <vt:lpstr>Theory</vt:lpstr>
      <vt:lpstr>Theory</vt:lpstr>
      <vt:lpstr>Theory </vt:lpstr>
      <vt:lpstr>Theory </vt:lpstr>
      <vt:lpstr>Theory</vt:lpstr>
      <vt:lpstr>Outline</vt:lpstr>
      <vt:lpstr>Outline</vt:lpstr>
      <vt:lpstr>Three points data ［2，7，3］</vt:lpstr>
      <vt:lpstr>Result by symmetric method</vt:lpstr>
      <vt:lpstr>Zero-Phase wavelet</vt:lpstr>
      <vt:lpstr>Filters by Slalom Method</vt:lpstr>
      <vt:lpstr>Filters by Symmetric Method</vt:lpstr>
      <vt:lpstr>Estimated Wavelet after Decon</vt:lpstr>
      <vt:lpstr>Result by Symmetric Method</vt:lpstr>
      <vt:lpstr>Result by Slalom Method</vt:lpstr>
      <vt:lpstr>Analysis</vt:lpstr>
      <vt:lpstr>Outline</vt:lpstr>
      <vt:lpstr>Synthetic 2D model</vt:lpstr>
      <vt:lpstr>Synthetic 2D data</vt:lpstr>
      <vt:lpstr>Result by Symmetric Method</vt:lpstr>
      <vt:lpstr>Result by Slalom Method</vt:lpstr>
      <vt:lpstr>Slide 30</vt:lpstr>
      <vt:lpstr>Slide 31</vt:lpstr>
      <vt:lpstr>Outline</vt:lpstr>
      <vt:lpstr>Common offset data</vt:lpstr>
      <vt:lpstr>Result by Symmetric Method</vt:lpstr>
      <vt:lpstr>Result by Slalom Method</vt:lpstr>
      <vt:lpstr>Slide 36</vt:lpstr>
      <vt:lpstr>Slide 37</vt:lpstr>
      <vt:lpstr>Wavelet</vt:lpstr>
      <vt:lpstr>Wavelet</vt:lpstr>
      <vt:lpstr>Filters by Slalom Method</vt:lpstr>
      <vt:lpstr>Filters by Symmetric Method</vt:lpstr>
      <vt:lpstr>Outline</vt:lpstr>
      <vt:lpstr>Conclusion</vt:lpstr>
      <vt:lpstr>Future Work</vt:lpstr>
      <vt:lpstr>Acknowledgement</vt:lpstr>
      <vt:lpstr>Thank You</vt:lpstr>
    </vt:vector>
  </TitlesOfParts>
  <Company>SEP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Self-Introduction</dc:title>
  <dc:creator>gayeni</dc:creator>
  <cp:lastModifiedBy>Yi Shen</cp:lastModifiedBy>
  <cp:revision>134</cp:revision>
  <cp:lastPrinted>2011-01-26T06:38:51Z</cp:lastPrinted>
  <dcterms:created xsi:type="dcterms:W3CDTF">2011-05-26T05:16:05Z</dcterms:created>
  <dcterms:modified xsi:type="dcterms:W3CDTF">2011-05-26T06:14:44Z</dcterms:modified>
</cp:coreProperties>
</file>