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notesSlides/notesSlide3.xml" ContentType="application/vnd.openxmlformats-officedocument.presentationml.notesSlide+xml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notesSlides/notesSlide9.xml" ContentType="application/vnd.openxmlformats-officedocument.presentationml.notesSlide+xml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65" r:id="rId2"/>
    <p:sldMasterId id="2147483667" r:id="rId3"/>
  </p:sldMasterIdLst>
  <p:notesMasterIdLst>
    <p:notesMasterId r:id="rId39"/>
  </p:notesMasterIdLst>
  <p:sldIdLst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85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80" r:id="rId26"/>
    <p:sldId id="281" r:id="rId27"/>
    <p:sldId id="282" r:id="rId28"/>
    <p:sldId id="284" r:id="rId29"/>
    <p:sldId id="286" r:id="rId30"/>
    <p:sldId id="287" r:id="rId31"/>
    <p:sldId id="288" r:id="rId32"/>
    <p:sldId id="289" r:id="rId33"/>
    <p:sldId id="290" r:id="rId34"/>
    <p:sldId id="291" r:id="rId35"/>
    <p:sldId id="293" r:id="rId36"/>
    <p:sldId id="294" r:id="rId37"/>
    <p:sldId id="292" r:id="rId38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04" autoAdjust="0"/>
    <p:restoredTop sz="94660"/>
  </p:normalViewPr>
  <p:slideViewPr>
    <p:cSldViewPr snapToGrid="0" snapToObjects="1">
      <p:cViewPr varScale="1">
        <p:scale>
          <a:sx n="146" d="100"/>
          <a:sy n="146" d="100"/>
        </p:scale>
        <p:origin x="-288" y="-10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9" Type="http://schemas.openxmlformats.org/officeDocument/2006/relationships/slide" Target="slides/slide6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notesMaster" Target="notesMasters/notesMaster1.xml"/><Relationship Id="rId40" Type="http://schemas.openxmlformats.org/officeDocument/2006/relationships/printerSettings" Target="printerSettings/printerSettings1.bin"/><Relationship Id="rId41" Type="http://schemas.openxmlformats.org/officeDocument/2006/relationships/presProps" Target="presProps.xml"/><Relationship Id="rId42" Type="http://schemas.openxmlformats.org/officeDocument/2006/relationships/viewProps" Target="viewProps.xml"/><Relationship Id="rId43" Type="http://schemas.openxmlformats.org/officeDocument/2006/relationships/theme" Target="theme/theme1.xml"/><Relationship Id="rId44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Relationship Id="rId2" Type="http://schemas.openxmlformats.org/officeDocument/2006/relationships/image" Target="../media/image10.emf"/><Relationship Id="rId3" Type="http://schemas.openxmlformats.org/officeDocument/2006/relationships/image" Target="../media/image1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Relationship Id="rId2" Type="http://schemas.openxmlformats.org/officeDocument/2006/relationships/image" Target="../media/image13.emf"/><Relationship Id="rId3" Type="http://schemas.openxmlformats.org/officeDocument/2006/relationships/image" Target="../media/image14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4" Type="http://schemas.openxmlformats.org/officeDocument/2006/relationships/image" Target="../media/image21.emf"/><Relationship Id="rId1" Type="http://schemas.openxmlformats.org/officeDocument/2006/relationships/image" Target="../media/image13.emf"/><Relationship Id="rId2" Type="http://schemas.openxmlformats.org/officeDocument/2006/relationships/image" Target="../media/image19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Relationship Id="rId2" Type="http://schemas.openxmlformats.org/officeDocument/2006/relationships/image" Target="../media/image13.emf"/><Relationship Id="rId3" Type="http://schemas.openxmlformats.org/officeDocument/2006/relationships/image" Target="../media/image1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7D8B1F-FB40-624E-B6B0-DDDA602B41A8}" type="datetimeFigureOut">
              <a:rPr lang="en-US" smtClean="0"/>
              <a:t>10/28/13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FA3882-07F4-B848-BAC7-E11482B08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8828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5FB32C-0D8C-D744-8B2F-5E89548E69AC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</a:t>
            </a:r>
            <a:r>
              <a:rPr lang="en-US" baseline="0" dirty="0" smtClean="0"/>
              <a:t> Anisotropic WEMVA, we look for an anisotropic Earth model which minimizes this objective function 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5FB85-C66F-9040-8CEC-EC66ABDC2E8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0574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</a:t>
            </a:r>
            <a:r>
              <a:rPr lang="en-US" baseline="0" dirty="0" smtClean="0"/>
              <a:t> Anisotropic WEMVA, we look for an anisotropic Earth model which minimizes this objective function 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5FB85-C66F-9040-8CEC-EC66ABDC2E8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0574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5FB85-C66F-9040-8CEC-EC66ABDC2E8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0574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5FB85-C66F-9040-8CEC-EC66ABDC2E8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0574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EAAB13-FF1F-2F4A-96C2-202FC27F6CE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7953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FA3882-07F4-B848-BAC7-E11482B085A6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8073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FA3882-07F4-B848-BAC7-E11482B085A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8073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FA3882-07F4-B848-BAC7-E11482B085A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8073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FA3882-07F4-B848-BAC7-E11482B085A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8073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FA3882-07F4-B848-BAC7-E11482B085A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8073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FA3882-07F4-B848-BAC7-E11482B085A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8073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FA3882-07F4-B848-BAC7-E11482B085A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8073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FA3882-07F4-B848-BAC7-E11482B085A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8073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FA3882-07F4-B848-BAC7-E11482B085A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8073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3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3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FullBackground.jpg"/>
          <p:cNvPicPr>
            <a:picLocks noChangeAspect="1"/>
          </p:cNvPicPr>
          <p:nvPr/>
        </p:nvPicPr>
        <p:blipFill>
          <a:blip r:embed="rId2"/>
          <a:srcRect t="50000"/>
          <a:stretch>
            <a:fillRect/>
          </a:stretch>
        </p:blipFill>
        <p:spPr>
          <a:xfrm>
            <a:off x="0" y="2571750"/>
            <a:ext cx="9144000" cy="25717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9463" y="1438838"/>
            <a:ext cx="7583488" cy="11025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79468" y="2608730"/>
            <a:ext cx="7583487" cy="1314450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>
                <a:solidFill>
                  <a:schemeClr val="bg2"/>
                </a:solidFill>
                <a:effectLst>
                  <a:outerShdw blurRad="63500" dir="2700000" algn="tl" rotWithShape="0">
                    <a:schemeClr val="tx1">
                      <a:alpha val="40000"/>
                    </a:scheme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F29C6-2EFC-AF4E-9E8A-FF24DA39DA61}" type="datetime1">
              <a:rPr lang="en-US" smtClean="0">
                <a:solidFill>
                  <a:srgbClr val="333333"/>
                </a:solidFill>
                <a:effectLst>
                  <a:outerShdw blurRad="63500" dir="2700000" algn="tl" rotWithShape="0">
                    <a:prstClr val="white">
                      <a:alpha val="40000"/>
                    </a:prstClr>
                  </a:outerShdw>
                </a:effectLst>
                <a:latin typeface="Calisto MT"/>
              </a:rPr>
              <a:pPr/>
              <a:t>10/28/13</a:t>
            </a:fld>
            <a:endParaRPr lang="en-US">
              <a:solidFill>
                <a:srgbClr val="333333"/>
              </a:solidFill>
              <a:effectLst>
                <a:outerShdw blurRad="63500" dir="2700000" algn="tl" rotWithShape="0">
                  <a:prstClr val="white">
                    <a:alpha val="40000"/>
                  </a:prstClr>
                </a:outerShdw>
              </a:effectLst>
              <a:latin typeface="Calisto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33333"/>
              </a:solidFill>
              <a:effectLst>
                <a:outerShdw blurRad="63500" dir="2700000" algn="tl" rotWithShape="0">
                  <a:prstClr val="white">
                    <a:alpha val="40000"/>
                  </a:prstClr>
                </a:outerShdw>
              </a:effectLst>
              <a:latin typeface="Calisto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2F250-6943-FE45-A066-F954598F0B1C}" type="slidenum">
              <a:rPr lang="en-US" smtClean="0">
                <a:solidFill>
                  <a:srgbClr val="333333"/>
                </a:solidFill>
                <a:effectLst>
                  <a:outerShdw blurRad="63500" dir="2700000" algn="tl" rotWithShape="0">
                    <a:prstClr val="white">
                      <a:alpha val="40000"/>
                    </a:prstClr>
                  </a:outerShdw>
                </a:effectLst>
                <a:latin typeface="Calisto MT"/>
              </a:rPr>
              <a:pPr/>
              <a:t>‹#›</a:t>
            </a:fld>
            <a:endParaRPr lang="en-US">
              <a:solidFill>
                <a:srgbClr val="333333"/>
              </a:solidFill>
              <a:effectLst>
                <a:outerShdw blurRad="63500" dir="2700000" algn="tl" rotWithShape="0">
                  <a:prstClr val="white">
                    <a:alpha val="40000"/>
                  </a:prstClr>
                </a:outerShdw>
              </a:effectLst>
              <a:latin typeface="Calisto MT"/>
            </a:endParaRPr>
          </a:p>
        </p:txBody>
      </p:sp>
      <p:pic>
        <p:nvPicPr>
          <p:cNvPr id="7" name="Picture 6" descr="overlay-ruleShadow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77988"/>
            <a:ext cx="9144000" cy="93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434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ruleShado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0694"/>
            <a:ext cx="9144000" cy="93762"/>
          </a:xfrm>
          <a:prstGeom prst="rect">
            <a:avLst/>
          </a:prstGeom>
        </p:spPr>
      </p:pic>
      <p:pic>
        <p:nvPicPr>
          <p:cNvPr id="7" name="Picture 6" descr="Overlay-FullBackground.jpg"/>
          <p:cNvPicPr>
            <a:picLocks noChangeAspect="1"/>
          </p:cNvPicPr>
          <p:nvPr/>
        </p:nvPicPr>
        <p:blipFill>
          <a:blip r:embed="rId3"/>
          <a:srcRect t="23333"/>
          <a:stretch>
            <a:fillRect/>
          </a:stretch>
        </p:blipFill>
        <p:spPr>
          <a:xfrm>
            <a:off x="0" y="1069043"/>
            <a:ext cx="9144000" cy="40744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EF409-3785-3848-B729-CFF2B9D8E4B4}" type="datetime1">
              <a:rPr lang="en-US" smtClean="0">
                <a:solidFill>
                  <a:srgbClr val="333333"/>
                </a:solidFill>
                <a:effectLst>
                  <a:outerShdw blurRad="63500" dir="2700000" algn="tl" rotWithShape="0">
                    <a:prstClr val="white">
                      <a:alpha val="40000"/>
                    </a:prstClr>
                  </a:outerShdw>
                </a:effectLst>
                <a:latin typeface="Calisto MT"/>
              </a:rPr>
              <a:pPr/>
              <a:t>10/28/13</a:t>
            </a:fld>
            <a:endParaRPr lang="en-US">
              <a:solidFill>
                <a:srgbClr val="333333"/>
              </a:solidFill>
              <a:effectLst>
                <a:outerShdw blurRad="63500" dir="2700000" algn="tl" rotWithShape="0">
                  <a:prstClr val="white">
                    <a:alpha val="40000"/>
                  </a:prstClr>
                </a:outerShdw>
              </a:effectLst>
              <a:latin typeface="Calisto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33333"/>
              </a:solidFill>
              <a:effectLst>
                <a:outerShdw blurRad="63500" dir="2700000" algn="tl" rotWithShape="0">
                  <a:prstClr val="white">
                    <a:alpha val="40000"/>
                  </a:prstClr>
                </a:outerShdw>
              </a:effectLst>
              <a:latin typeface="Calisto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2F250-6943-FE45-A066-F954598F0B1C}" type="slidenum">
              <a:rPr lang="en-US" smtClean="0">
                <a:solidFill>
                  <a:srgbClr val="333333"/>
                </a:solidFill>
                <a:effectLst>
                  <a:outerShdw blurRad="63500" dir="2700000" algn="tl" rotWithShape="0">
                    <a:prstClr val="white">
                      <a:alpha val="40000"/>
                    </a:prstClr>
                  </a:outerShdw>
                </a:effectLst>
                <a:latin typeface="Calisto MT"/>
              </a:rPr>
              <a:pPr/>
              <a:t>‹#›</a:t>
            </a:fld>
            <a:endParaRPr lang="en-US">
              <a:solidFill>
                <a:srgbClr val="333333"/>
              </a:solidFill>
              <a:effectLst>
                <a:outerShdw blurRad="63500" dir="2700000" algn="tl" rotWithShape="0">
                  <a:prstClr val="white">
                    <a:alpha val="40000"/>
                  </a:prstClr>
                </a:outerShdw>
              </a:effectLst>
              <a:latin typeface="Calisto MT"/>
            </a:endParaRPr>
          </a:p>
        </p:txBody>
      </p:sp>
    </p:spTree>
    <p:extLst>
      <p:ext uri="{BB962C8B-B14F-4D97-AF65-F5344CB8AC3E}">
        <p14:creationId xmlns:p14="http://schemas.microsoft.com/office/powerpoint/2010/main" val="41635009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overlay-ruleShado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0694"/>
            <a:ext cx="9144000" cy="93762"/>
          </a:xfrm>
          <a:prstGeom prst="rect">
            <a:avLst/>
          </a:prstGeom>
        </p:spPr>
      </p:pic>
      <p:pic>
        <p:nvPicPr>
          <p:cNvPr id="11" name="Picture 10" descr="Overlay-FullBackground.jpg"/>
          <p:cNvPicPr>
            <a:picLocks noChangeAspect="1"/>
          </p:cNvPicPr>
          <p:nvPr/>
        </p:nvPicPr>
        <p:blipFill>
          <a:blip r:embed="rId3"/>
          <a:srcRect t="23333"/>
          <a:stretch>
            <a:fillRect/>
          </a:stretch>
        </p:blipFill>
        <p:spPr>
          <a:xfrm>
            <a:off x="0" y="1069043"/>
            <a:ext cx="9144000" cy="40744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47067"/>
            <a:ext cx="7583488" cy="9623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3" y="1371601"/>
            <a:ext cx="3566160" cy="322302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6791" y="1371601"/>
            <a:ext cx="3566160" cy="322302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2AAD4-1FCE-7D48-B880-1B82A7710E87}" type="datetime1">
              <a:rPr lang="en-US" smtClean="0">
                <a:solidFill>
                  <a:srgbClr val="333333"/>
                </a:solidFill>
                <a:effectLst>
                  <a:outerShdw blurRad="63500" dir="2700000" algn="tl" rotWithShape="0">
                    <a:prstClr val="white">
                      <a:alpha val="40000"/>
                    </a:prstClr>
                  </a:outerShdw>
                </a:effectLst>
                <a:latin typeface="Calisto MT"/>
              </a:rPr>
              <a:pPr/>
              <a:t>10/28/13</a:t>
            </a:fld>
            <a:endParaRPr lang="en-US">
              <a:solidFill>
                <a:srgbClr val="333333"/>
              </a:solidFill>
              <a:effectLst>
                <a:outerShdw blurRad="63500" dir="2700000" algn="tl" rotWithShape="0">
                  <a:prstClr val="white">
                    <a:alpha val="40000"/>
                  </a:prstClr>
                </a:outerShdw>
              </a:effectLst>
              <a:latin typeface="Calisto M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33333"/>
              </a:solidFill>
              <a:effectLst>
                <a:outerShdw blurRad="63500" dir="2700000" algn="tl" rotWithShape="0">
                  <a:prstClr val="white">
                    <a:alpha val="40000"/>
                  </a:prstClr>
                </a:outerShdw>
              </a:effectLst>
              <a:latin typeface="Calisto M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2F250-6943-FE45-A066-F954598F0B1C}" type="slidenum">
              <a:rPr lang="en-US" smtClean="0">
                <a:solidFill>
                  <a:srgbClr val="333333"/>
                </a:solidFill>
                <a:effectLst>
                  <a:outerShdw blurRad="63500" dir="2700000" algn="tl" rotWithShape="0">
                    <a:prstClr val="white">
                      <a:alpha val="40000"/>
                    </a:prstClr>
                  </a:outerShdw>
                </a:effectLst>
                <a:latin typeface="Calisto MT"/>
              </a:rPr>
              <a:pPr/>
              <a:t>‹#›</a:t>
            </a:fld>
            <a:endParaRPr lang="en-US">
              <a:solidFill>
                <a:srgbClr val="333333"/>
              </a:solidFill>
              <a:effectLst>
                <a:outerShdw blurRad="63500" dir="2700000" algn="tl" rotWithShape="0">
                  <a:prstClr val="white">
                    <a:alpha val="40000"/>
                  </a:prstClr>
                </a:outerShdw>
              </a:effectLst>
              <a:latin typeface="Calisto MT"/>
            </a:endParaRPr>
          </a:p>
        </p:txBody>
      </p:sp>
    </p:spTree>
    <p:extLst>
      <p:ext uri="{BB962C8B-B14F-4D97-AF65-F5344CB8AC3E}">
        <p14:creationId xmlns:p14="http://schemas.microsoft.com/office/powerpoint/2010/main" val="20282577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BBBD8-73C3-3A43-854F-B802AFD9F2DD}" type="datetime1">
              <a:rPr lang="en-US" smtClean="0">
                <a:solidFill>
                  <a:srgbClr val="464653"/>
                </a:solidFill>
                <a:latin typeface="Gill Sans MT"/>
              </a:rPr>
              <a:pPr/>
              <a:t>10/28/13</a:t>
            </a:fld>
            <a:endParaRPr lang="en-US">
              <a:solidFill>
                <a:srgbClr val="464653"/>
              </a:solidFill>
              <a:latin typeface="Gill Sans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464653"/>
                </a:solidFill>
                <a:latin typeface="Gill Sans MT"/>
              </a:rPr>
              <a:t>Stanford Exploration Project</a:t>
            </a:r>
            <a:endParaRPr lang="en-US">
              <a:solidFill>
                <a:srgbClr val="464653"/>
              </a:solidFill>
              <a:latin typeface="Gill Sans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516E-9889-8044-945A-665DB16934C7}" type="slidenum">
              <a:rPr lang="en-US" smtClean="0">
                <a:solidFill>
                  <a:srgbClr val="464653"/>
                </a:solidFill>
                <a:latin typeface="Gill Sans MT"/>
              </a:rPr>
              <a:pPr/>
              <a:t>‹#›</a:t>
            </a:fld>
            <a:endParaRPr lang="en-US">
              <a:solidFill>
                <a:srgbClr val="464653"/>
              </a:solidFill>
              <a:latin typeface="Gill Sans MT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914400"/>
            <a:ext cx="8229600" cy="370332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0326104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1450"/>
            <a:ext cx="8229600" cy="6858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459B4-880F-C24A-9D7B-E27E53D6FC71}" type="datetime1">
              <a:rPr lang="en-US" smtClean="0">
                <a:solidFill>
                  <a:srgbClr val="464653"/>
                </a:solidFill>
                <a:latin typeface="Gill Sans MT"/>
              </a:rPr>
              <a:pPr/>
              <a:t>10/28/13</a:t>
            </a:fld>
            <a:endParaRPr lang="en-US">
              <a:solidFill>
                <a:srgbClr val="464653"/>
              </a:solidFill>
              <a:latin typeface="Gill Sans M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464653"/>
                </a:solidFill>
                <a:latin typeface="Gill Sans MT"/>
              </a:rPr>
              <a:t>Stanford Exploration Project</a:t>
            </a:r>
            <a:endParaRPr lang="en-US">
              <a:solidFill>
                <a:srgbClr val="464653"/>
              </a:solidFill>
              <a:latin typeface="Gill Sans M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516E-9889-8044-945A-665DB16934C7}" type="slidenum">
              <a:rPr lang="en-US" smtClean="0">
                <a:solidFill>
                  <a:srgbClr val="464653"/>
                </a:solidFill>
                <a:latin typeface="Gill Sans MT"/>
              </a:rPr>
              <a:pPr/>
              <a:t>‹#›</a:t>
            </a:fld>
            <a:endParaRPr lang="en-US">
              <a:solidFill>
                <a:srgbClr val="464653"/>
              </a:solidFill>
              <a:latin typeface="Gill Sans MT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914400"/>
            <a:ext cx="4041648" cy="370332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632198" y="912114"/>
            <a:ext cx="4041648" cy="370332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612180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9463" y="47067"/>
            <a:ext cx="7583488" cy="9623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1371601"/>
            <a:ext cx="7583488" cy="32230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732494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  <a:effectLst>
                  <a:outerShdw blurRad="63500" dir="2700000" algn="tl" rotWithShape="0">
                    <a:schemeClr val="tx1">
                      <a:alpha val="40000"/>
                    </a:schemeClr>
                  </a:outerShdw>
                </a:effectLst>
              </a:defRPr>
            </a:lvl1pPr>
          </a:lstStyle>
          <a:p>
            <a:fld id="{3E6710CC-D340-0248-9A61-D0C793FB81C0}" type="datetime1">
              <a:rPr lang="en-US" smtClean="0">
                <a:solidFill>
                  <a:srgbClr val="333333"/>
                </a:solidFill>
                <a:effectLst>
                  <a:outerShdw blurRad="63500" dir="2700000" algn="tl" rotWithShape="0">
                    <a:prstClr val="white">
                      <a:alpha val="40000"/>
                    </a:prstClr>
                  </a:outerShdw>
                </a:effectLst>
                <a:latin typeface="Calisto MT"/>
              </a:rPr>
              <a:pPr/>
              <a:t>10/28/13</a:t>
            </a:fld>
            <a:endParaRPr lang="en-US">
              <a:solidFill>
                <a:srgbClr val="333333"/>
              </a:solidFill>
              <a:effectLst>
                <a:outerShdw blurRad="63500" dir="2700000" algn="tl" rotWithShape="0">
                  <a:prstClr val="white">
                    <a:alpha val="40000"/>
                  </a:prstClr>
                </a:outerShdw>
              </a:effectLst>
              <a:latin typeface="Calisto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2047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  <a:effectLst>
                  <a:outerShdw blurRad="63500" dir="2700000" algn="tl" rotWithShape="0">
                    <a:schemeClr val="tx1">
                      <a:alpha val="40000"/>
                    </a:schemeClr>
                  </a:outerShdw>
                </a:effectLst>
              </a:defRPr>
            </a:lvl1pPr>
          </a:lstStyle>
          <a:p>
            <a:endParaRPr lang="en-US">
              <a:solidFill>
                <a:srgbClr val="333333"/>
              </a:solidFill>
              <a:effectLst>
                <a:outerShdw blurRad="63500" dir="2700000" algn="tl" rotWithShape="0">
                  <a:prstClr val="white">
                    <a:alpha val="40000"/>
                  </a:prstClr>
                </a:outerShdw>
              </a:effectLst>
              <a:latin typeface="Calisto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67200" y="4767264"/>
            <a:ext cx="609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2"/>
                </a:solidFill>
                <a:effectLst>
                  <a:outerShdw blurRad="63500" dir="2700000" algn="tl" rotWithShape="0">
                    <a:schemeClr val="tx1">
                      <a:alpha val="40000"/>
                    </a:schemeClr>
                  </a:outerShdw>
                </a:effectLst>
              </a:defRPr>
            </a:lvl1pPr>
          </a:lstStyle>
          <a:p>
            <a:fld id="{2232F250-6943-FE45-A066-F954598F0B1C}" type="slidenum">
              <a:rPr lang="en-US" smtClean="0">
                <a:solidFill>
                  <a:srgbClr val="333333"/>
                </a:solidFill>
                <a:effectLst>
                  <a:outerShdw blurRad="63500" dir="2700000" algn="tl" rotWithShape="0">
                    <a:prstClr val="white">
                      <a:alpha val="40000"/>
                    </a:prstClr>
                  </a:outerShdw>
                </a:effectLst>
                <a:latin typeface="Calisto MT"/>
              </a:rPr>
              <a:pPr/>
              <a:t>‹#›</a:t>
            </a:fld>
            <a:endParaRPr lang="en-US">
              <a:solidFill>
                <a:srgbClr val="333333"/>
              </a:solidFill>
              <a:effectLst>
                <a:outerShdw blurRad="63500" dir="2700000" algn="tl" rotWithShape="0">
                  <a:prstClr val="white">
                    <a:alpha val="40000"/>
                  </a:prstClr>
                </a:outerShdw>
              </a:effectLst>
              <a:latin typeface="Calisto MT"/>
            </a:endParaRPr>
          </a:p>
        </p:txBody>
      </p:sp>
    </p:spTree>
    <p:extLst>
      <p:ext uri="{BB962C8B-B14F-4D97-AF65-F5344CB8AC3E}">
        <p14:creationId xmlns:p14="http://schemas.microsoft.com/office/powerpoint/2010/main" val="107831033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9" r:id="rId3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800" kern="1200">
          <a:solidFill>
            <a:schemeClr val="tx1"/>
          </a:solidFill>
          <a:effectLst>
            <a:outerShdw blurRad="50800" dist="12700" dir="2700000" sx="100500" sy="100500" algn="tl" rotWithShape="0">
              <a:prstClr val="black">
                <a:alpha val="60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282575" indent="-282575" algn="l" defTabSz="914400" rtl="0" eaLnBrk="1" latinLnBrk="0" hangingPunct="1">
        <a:spcBef>
          <a:spcPts val="2000"/>
        </a:spcBef>
        <a:buFont typeface="Calisto MT" pitchFamily="18" charset="0"/>
        <a:buChar char="•"/>
        <a:defRPr sz="2400" kern="1200">
          <a:solidFill>
            <a:schemeClr val="bg2"/>
          </a:solidFill>
          <a:effectLst>
            <a:outerShdw blurRad="63500" dir="2700000" algn="tl" rotWithShape="0">
              <a:schemeClr val="tx1">
                <a:alpha val="40000"/>
              </a:schemeClr>
            </a:outerShdw>
          </a:effectLst>
          <a:latin typeface="+mn-lt"/>
          <a:ea typeface="+mn-ea"/>
          <a:cs typeface="+mn-cs"/>
        </a:defRPr>
      </a:lvl1pPr>
      <a:lvl2pPr marL="577850" indent="-295275" algn="l" defTabSz="914400" rtl="0" eaLnBrk="1" latinLnBrk="0" hangingPunct="1">
        <a:spcBef>
          <a:spcPts val="600"/>
        </a:spcBef>
        <a:buClr>
          <a:schemeClr val="bg2">
            <a:lumMod val="60000"/>
            <a:lumOff val="40000"/>
          </a:schemeClr>
        </a:buClr>
        <a:buFont typeface="Calisto MT" pitchFamily="18" charset="0"/>
        <a:buChar char="•"/>
        <a:defRPr sz="2200" kern="1200">
          <a:solidFill>
            <a:schemeClr val="bg2"/>
          </a:solidFill>
          <a:effectLst>
            <a:outerShdw blurRad="63500" dir="2700000" algn="tl" rotWithShape="0">
              <a:schemeClr val="tx1">
                <a:alpha val="40000"/>
              </a:schemeClr>
            </a:outerShdw>
          </a:effectLst>
          <a:latin typeface="+mn-lt"/>
          <a:ea typeface="+mn-ea"/>
          <a:cs typeface="+mn-cs"/>
        </a:defRPr>
      </a:lvl2pPr>
      <a:lvl3pPr marL="860425" indent="-282575" algn="l" defTabSz="914400" rtl="0" eaLnBrk="1" latinLnBrk="0" hangingPunct="1">
        <a:spcBef>
          <a:spcPts val="600"/>
        </a:spcBef>
        <a:buFont typeface="Calisto MT" pitchFamily="18" charset="0"/>
        <a:buChar char="•"/>
        <a:defRPr sz="2000" kern="1200">
          <a:solidFill>
            <a:schemeClr val="bg2"/>
          </a:solidFill>
          <a:effectLst>
            <a:outerShdw blurRad="63500" dir="2700000" algn="tl" rotWithShape="0">
              <a:schemeClr val="tx1">
                <a:alpha val="40000"/>
              </a:schemeClr>
            </a:outerShdw>
          </a:effectLst>
          <a:latin typeface="+mn-lt"/>
          <a:ea typeface="+mn-ea"/>
          <a:cs typeface="+mn-cs"/>
        </a:defRPr>
      </a:lvl3pPr>
      <a:lvl4pPr marL="1143000" indent="-282575" algn="l" defTabSz="914400" rtl="0" eaLnBrk="1" latinLnBrk="0" hangingPunct="1">
        <a:spcBef>
          <a:spcPts val="600"/>
        </a:spcBef>
        <a:buClr>
          <a:schemeClr val="bg2">
            <a:lumMod val="60000"/>
            <a:lumOff val="40000"/>
          </a:schemeClr>
        </a:buClr>
        <a:buFont typeface="Calisto MT" pitchFamily="18" charset="0"/>
        <a:buChar char="•"/>
        <a:defRPr sz="1800" kern="1200">
          <a:solidFill>
            <a:schemeClr val="bg2"/>
          </a:solidFill>
          <a:effectLst>
            <a:outerShdw blurRad="63500" dir="2700000" algn="tl" rotWithShape="0">
              <a:schemeClr val="tx1">
                <a:alpha val="40000"/>
              </a:schemeClr>
            </a:outerShdw>
          </a:effectLst>
          <a:latin typeface="+mn-lt"/>
          <a:ea typeface="+mn-ea"/>
          <a:cs typeface="+mn-cs"/>
        </a:defRPr>
      </a:lvl4pPr>
      <a:lvl5pPr marL="1425575" indent="-282575" algn="l" defTabSz="914400" rtl="0" eaLnBrk="1" latinLnBrk="0" hangingPunct="1">
        <a:spcBef>
          <a:spcPts val="600"/>
        </a:spcBef>
        <a:buFont typeface="Calisto MT" pitchFamily="18" charset="0"/>
        <a:buChar char="•"/>
        <a:defRPr sz="1800" kern="1200">
          <a:solidFill>
            <a:schemeClr val="bg2"/>
          </a:solidFill>
          <a:effectLst>
            <a:outerShdw blurRad="63500" dir="2700000" algn="tl" rotWithShape="0">
              <a:schemeClr val="tx1">
                <a:alpha val="40000"/>
              </a:scheme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114300"/>
            <a:ext cx="8229600" cy="74295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914400"/>
            <a:ext cx="8229600" cy="3682746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00800" y="4767263"/>
            <a:ext cx="2289048" cy="27432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303E3C0C-EC11-B043-8286-67D5A637CC67}" type="datetime1">
              <a:rPr lang="en-US" smtClean="0">
                <a:solidFill>
                  <a:srgbClr val="464653"/>
                </a:solidFill>
                <a:latin typeface="Gill Sans MT"/>
              </a:rPr>
              <a:pPr/>
              <a:t>10/28/13</a:t>
            </a:fld>
            <a:endParaRPr lang="en-US">
              <a:solidFill>
                <a:srgbClr val="464653"/>
              </a:solidFill>
              <a:latin typeface="Gill Sans MT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898648" y="4767263"/>
            <a:ext cx="3505200" cy="27432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r>
              <a:rPr lang="en-US" smtClean="0">
                <a:solidFill>
                  <a:srgbClr val="464653"/>
                </a:solidFill>
                <a:latin typeface="Gill Sans MT"/>
              </a:rPr>
              <a:t>Stanford Exploration Project</a:t>
            </a:r>
            <a:endParaRPr lang="en-US">
              <a:solidFill>
                <a:srgbClr val="464653"/>
              </a:solidFill>
              <a:latin typeface="Gill Sans MT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612648" y="4767263"/>
            <a:ext cx="1981200" cy="27432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FA01516E-9889-8044-945A-665DB16934C7}" type="slidenum">
              <a:rPr lang="en-US" smtClean="0">
                <a:solidFill>
                  <a:srgbClr val="464653"/>
                </a:solidFill>
                <a:latin typeface="Gill Sans MT"/>
              </a:rPr>
              <a:pPr/>
              <a:t>‹#›</a:t>
            </a:fld>
            <a:endParaRPr lang="en-US">
              <a:solidFill>
                <a:srgbClr val="464653"/>
              </a:solidFill>
              <a:latin typeface="Gill Sans MT"/>
            </a:endParaRPr>
          </a:p>
        </p:txBody>
      </p:sp>
      <p:sp>
        <p:nvSpPr>
          <p:cNvPr id="28" name="Straight Connector 27"/>
          <p:cNvSpPr>
            <a:spLocks noChangeShapeType="1"/>
          </p:cNvSpPr>
          <p:nvPr/>
        </p:nvSpPr>
        <p:spPr bwMode="auto">
          <a:xfrm>
            <a:off x="457200" y="4764881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  <a:latin typeface="Gill Sans MT"/>
            </a:endParaRPr>
          </a:p>
        </p:txBody>
      </p:sp>
      <p:sp>
        <p:nvSpPr>
          <p:cNvPr id="29" name="Straight Connector 28"/>
          <p:cNvSpPr>
            <a:spLocks noChangeShapeType="1"/>
          </p:cNvSpPr>
          <p:nvPr/>
        </p:nvSpPr>
        <p:spPr bwMode="auto">
          <a:xfrm>
            <a:off x="457200" y="85725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  <a:latin typeface="Gill Sans MT"/>
            </a:endParaRPr>
          </a:p>
        </p:txBody>
      </p:sp>
      <p:sp>
        <p:nvSpPr>
          <p:cNvPr id="10" name="Isosceles Triangle 9"/>
          <p:cNvSpPr>
            <a:spLocks noChangeAspect="1"/>
          </p:cNvSpPr>
          <p:nvPr/>
        </p:nvSpPr>
        <p:spPr>
          <a:xfrm rot="5400000">
            <a:off x="442957" y="4835567"/>
            <a:ext cx="143137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3440902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</p:sldLayoutIdLst>
  <p:hf hdr="0" dt="0"/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114300"/>
            <a:ext cx="8229600" cy="74295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914400"/>
            <a:ext cx="8229600" cy="3682746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00800" y="4767263"/>
            <a:ext cx="2289048" cy="27432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303E3C0C-EC11-B043-8286-67D5A637CC67}" type="datetime1">
              <a:rPr lang="en-US" smtClean="0">
                <a:solidFill>
                  <a:srgbClr val="464653"/>
                </a:solidFill>
                <a:latin typeface="Gill Sans MT"/>
              </a:rPr>
              <a:pPr/>
              <a:t>10/28/13</a:t>
            </a:fld>
            <a:endParaRPr lang="en-US">
              <a:solidFill>
                <a:srgbClr val="464653"/>
              </a:solidFill>
              <a:latin typeface="Gill Sans MT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898648" y="4767263"/>
            <a:ext cx="3505200" cy="27432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r>
              <a:rPr lang="en-US" smtClean="0">
                <a:solidFill>
                  <a:srgbClr val="464653"/>
                </a:solidFill>
                <a:latin typeface="Gill Sans MT"/>
              </a:rPr>
              <a:t>Stanford Exploration Project</a:t>
            </a:r>
            <a:endParaRPr lang="en-US">
              <a:solidFill>
                <a:srgbClr val="464653"/>
              </a:solidFill>
              <a:latin typeface="Gill Sans MT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612648" y="4767263"/>
            <a:ext cx="1981200" cy="27432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FA01516E-9889-8044-945A-665DB16934C7}" type="slidenum">
              <a:rPr lang="en-US" smtClean="0">
                <a:solidFill>
                  <a:srgbClr val="464653"/>
                </a:solidFill>
                <a:latin typeface="Gill Sans MT"/>
              </a:rPr>
              <a:pPr/>
              <a:t>‹#›</a:t>
            </a:fld>
            <a:endParaRPr lang="en-US">
              <a:solidFill>
                <a:srgbClr val="464653"/>
              </a:solidFill>
              <a:latin typeface="Gill Sans MT"/>
            </a:endParaRPr>
          </a:p>
        </p:txBody>
      </p:sp>
      <p:sp>
        <p:nvSpPr>
          <p:cNvPr id="28" name="Straight Connector 27"/>
          <p:cNvSpPr>
            <a:spLocks noChangeShapeType="1"/>
          </p:cNvSpPr>
          <p:nvPr/>
        </p:nvSpPr>
        <p:spPr bwMode="auto">
          <a:xfrm>
            <a:off x="457200" y="4764881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  <a:latin typeface="Gill Sans MT"/>
            </a:endParaRPr>
          </a:p>
        </p:txBody>
      </p:sp>
      <p:sp>
        <p:nvSpPr>
          <p:cNvPr id="29" name="Straight Connector 28"/>
          <p:cNvSpPr>
            <a:spLocks noChangeShapeType="1"/>
          </p:cNvSpPr>
          <p:nvPr/>
        </p:nvSpPr>
        <p:spPr bwMode="auto">
          <a:xfrm>
            <a:off x="457200" y="85725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  <a:latin typeface="Gill Sans MT"/>
            </a:endParaRPr>
          </a:p>
        </p:txBody>
      </p:sp>
      <p:sp>
        <p:nvSpPr>
          <p:cNvPr id="10" name="Isosceles Triangle 9"/>
          <p:cNvSpPr>
            <a:spLocks noChangeAspect="1"/>
          </p:cNvSpPr>
          <p:nvPr/>
        </p:nvSpPr>
        <p:spPr>
          <a:xfrm rot="5400000">
            <a:off x="442957" y="4835567"/>
            <a:ext cx="143137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4066919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</p:sldLayoutIdLst>
  <p:hf hdr="0" dt="0"/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4" Type="http://schemas.openxmlformats.org/officeDocument/2006/relationships/image" Target="../media/image17.emf"/><Relationship Id="rId5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4" Type="http://schemas.openxmlformats.org/officeDocument/2006/relationships/oleObject" Target="../embeddings/oleObject7.bin"/><Relationship Id="rId5" Type="http://schemas.openxmlformats.org/officeDocument/2006/relationships/image" Target="../media/image13.emf"/><Relationship Id="rId6" Type="http://schemas.openxmlformats.org/officeDocument/2006/relationships/oleObject" Target="../embeddings/oleObject8.bin"/><Relationship Id="rId7" Type="http://schemas.openxmlformats.org/officeDocument/2006/relationships/image" Target="../media/image19.emf"/><Relationship Id="rId8" Type="http://schemas.openxmlformats.org/officeDocument/2006/relationships/oleObject" Target="../embeddings/oleObject9.bin"/><Relationship Id="rId9" Type="http://schemas.openxmlformats.org/officeDocument/2006/relationships/image" Target="../media/image20.emf"/><Relationship Id="rId10" Type="http://schemas.openxmlformats.org/officeDocument/2006/relationships/oleObject" Target="../embeddings/oleObject10.bin"/><Relationship Id="rId11" Type="http://schemas.openxmlformats.org/officeDocument/2006/relationships/image" Target="../media/image21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4" Type="http://schemas.openxmlformats.org/officeDocument/2006/relationships/oleObject" Target="../embeddings/oleObject11.bin"/><Relationship Id="rId5" Type="http://schemas.openxmlformats.org/officeDocument/2006/relationships/image" Target="../media/image12.emf"/><Relationship Id="rId6" Type="http://schemas.openxmlformats.org/officeDocument/2006/relationships/oleObject" Target="../embeddings/oleObject12.bin"/><Relationship Id="rId7" Type="http://schemas.openxmlformats.org/officeDocument/2006/relationships/image" Target="../media/image13.emf"/><Relationship Id="rId8" Type="http://schemas.openxmlformats.org/officeDocument/2006/relationships/oleObject" Target="../embeddings/oleObject13.bin"/><Relationship Id="rId9" Type="http://schemas.openxmlformats.org/officeDocument/2006/relationships/image" Target="../media/image14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4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2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0.emf"/><Relationship Id="rId3" Type="http://schemas.openxmlformats.org/officeDocument/2006/relationships/image" Target="../media/image31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2.emf"/><Relationship Id="rId3" Type="http://schemas.openxmlformats.org/officeDocument/2006/relationships/image" Target="../media/image33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4.emf"/><Relationship Id="rId3" Type="http://schemas.openxmlformats.org/officeDocument/2006/relationships/image" Target="../media/image35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2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6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4" Type="http://schemas.openxmlformats.org/officeDocument/2006/relationships/image" Target="../media/image38.emf"/><Relationship Id="rId5" Type="http://schemas.openxmlformats.org/officeDocument/2006/relationships/image" Target="../media/image39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4" Type="http://schemas.openxmlformats.org/officeDocument/2006/relationships/image" Target="../media/image43.emf"/><Relationship Id="rId5" Type="http://schemas.openxmlformats.org/officeDocument/2006/relationships/image" Target="../media/image4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4" Type="http://schemas.openxmlformats.org/officeDocument/2006/relationships/image" Target="../media/image47.emf"/><Relationship Id="rId5" Type="http://schemas.openxmlformats.org/officeDocument/2006/relationships/image" Target="../media/image4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9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9.emf"/><Relationship Id="rId6" Type="http://schemas.openxmlformats.org/officeDocument/2006/relationships/oleObject" Target="../embeddings/oleObject2.bin"/><Relationship Id="rId7" Type="http://schemas.openxmlformats.org/officeDocument/2006/relationships/image" Target="../media/image10.emf"/><Relationship Id="rId8" Type="http://schemas.openxmlformats.org/officeDocument/2006/relationships/oleObject" Target="../embeddings/oleObject3.bin"/><Relationship Id="rId9" Type="http://schemas.openxmlformats.org/officeDocument/2006/relationships/image" Target="../media/image11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oleObject" Target="../embeddings/oleObject4.bin"/><Relationship Id="rId5" Type="http://schemas.openxmlformats.org/officeDocument/2006/relationships/image" Target="../media/image12.emf"/><Relationship Id="rId6" Type="http://schemas.openxmlformats.org/officeDocument/2006/relationships/oleObject" Target="../embeddings/oleObject5.bin"/><Relationship Id="rId7" Type="http://schemas.openxmlformats.org/officeDocument/2006/relationships/image" Target="../media/image13.emf"/><Relationship Id="rId8" Type="http://schemas.openxmlformats.org/officeDocument/2006/relationships/oleObject" Target="../embeddings/oleObject6.bin"/><Relationship Id="rId9" Type="http://schemas.openxmlformats.org/officeDocument/2006/relationships/image" Target="../media/image14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31520"/>
            <a:ext cx="9126150" cy="1615444"/>
          </a:xfrm>
        </p:spPr>
        <p:txBody>
          <a:bodyPr anchor="ctr">
            <a:normAutofit/>
          </a:bodyPr>
          <a:lstStyle/>
          <a:p>
            <a:r>
              <a:rPr lang="en-US" sz="4000" dirty="0" smtClean="0">
                <a:latin typeface="Arial Black"/>
                <a:cs typeface="Arial Black"/>
              </a:rPr>
              <a:t>Anisotropic </a:t>
            </a:r>
            <a:r>
              <a:rPr lang="en-US" sz="4000" dirty="0" smtClean="0">
                <a:latin typeface="Arial Black"/>
                <a:cs typeface="Arial Black"/>
              </a:rPr>
              <a:t>WEMVA </a:t>
            </a:r>
            <a:r>
              <a:rPr lang="en-US" sz="4000" dirty="0" smtClean="0">
                <a:latin typeface="Arial Black"/>
                <a:cs typeface="Arial Black"/>
              </a:rPr>
              <a:t>with</a:t>
            </a:r>
            <a:r>
              <a:rPr lang="en-US" sz="4000" dirty="0" smtClean="0">
                <a:latin typeface="Arial Black"/>
                <a:cs typeface="Arial Black"/>
              </a:rPr>
              <a:t/>
            </a:r>
            <a:br>
              <a:rPr lang="en-US" sz="4000" dirty="0" smtClean="0">
                <a:latin typeface="Arial Black"/>
                <a:cs typeface="Arial Black"/>
              </a:rPr>
            </a:br>
            <a:r>
              <a:rPr lang="en-US" sz="4000" dirty="0" smtClean="0">
                <a:latin typeface="Arial Black"/>
                <a:cs typeface="Arial Black"/>
              </a:rPr>
              <a:t>rock physics </a:t>
            </a:r>
            <a:r>
              <a:rPr lang="en-US" sz="4000" dirty="0" smtClean="0">
                <a:latin typeface="Arial Black"/>
                <a:cs typeface="Arial Black"/>
              </a:rPr>
              <a:t>constraints</a:t>
            </a:r>
            <a:endParaRPr lang="en-US" sz="4000" dirty="0">
              <a:latin typeface="Arial Black"/>
              <a:cs typeface="Arial Black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1487" y="3022263"/>
            <a:ext cx="8682049" cy="873917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Yunyue (</a:t>
            </a:r>
            <a:r>
              <a:rPr lang="en-US" b="1" dirty="0" err="1" smtClean="0">
                <a:solidFill>
                  <a:srgbClr val="000000"/>
                </a:solidFill>
              </a:rPr>
              <a:t>Elita</a:t>
            </a:r>
            <a:r>
              <a:rPr lang="en-US" b="1" dirty="0" smtClean="0">
                <a:solidFill>
                  <a:srgbClr val="000000"/>
                </a:solidFill>
              </a:rPr>
              <a:t>) Li</a:t>
            </a:r>
            <a:r>
              <a:rPr lang="en-US" b="1" baseline="30000" dirty="0" smtClean="0">
                <a:solidFill>
                  <a:srgbClr val="000000"/>
                </a:solidFill>
              </a:rPr>
              <a:t>*</a:t>
            </a:r>
          </a:p>
          <a:p>
            <a:r>
              <a:rPr lang="en-US" b="1" dirty="0" smtClean="0"/>
              <a:t>SEP </a:t>
            </a:r>
            <a:r>
              <a:rPr lang="en-US" b="1" dirty="0" smtClean="0"/>
              <a:t>Research </a:t>
            </a:r>
            <a:r>
              <a:rPr lang="en-US" b="1" dirty="0"/>
              <a:t>O</a:t>
            </a:r>
            <a:r>
              <a:rPr lang="en-US" b="1" dirty="0" smtClean="0"/>
              <a:t>verview</a:t>
            </a:r>
            <a:endParaRPr lang="en-US" altLang="zh-CN" b="1" dirty="0" smtClean="0"/>
          </a:p>
          <a:p>
            <a:r>
              <a:rPr lang="en-US" b="1" dirty="0" smtClean="0"/>
              <a:t>10/29/2013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" y="4061895"/>
            <a:ext cx="944387" cy="10816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6732" y="4182118"/>
            <a:ext cx="1169418" cy="961385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2F250-6943-FE45-A066-F954598F0B1C}" type="slidenum">
              <a:rPr lang="en-US" smtClean="0">
                <a:solidFill>
                  <a:srgbClr val="333333"/>
                </a:solidFill>
                <a:effectLst>
                  <a:outerShdw blurRad="63500" dir="2700000" algn="tl" rotWithShape="0">
                    <a:prstClr val="white">
                      <a:alpha val="40000"/>
                    </a:prstClr>
                  </a:outerShdw>
                </a:effectLst>
                <a:latin typeface="Calisto MT"/>
              </a:rPr>
              <a:pPr/>
              <a:t>1</a:t>
            </a:fld>
            <a:endParaRPr lang="en-US">
              <a:solidFill>
                <a:srgbClr val="333333"/>
              </a:solidFill>
              <a:effectLst>
                <a:outerShdw blurRad="63500" dir="2700000" algn="tl" rotWithShape="0">
                  <a:prstClr val="white">
                    <a:alpha val="40000"/>
                  </a:prstClr>
                </a:outerShdw>
              </a:effectLst>
              <a:latin typeface="Calisto MT"/>
            </a:endParaRPr>
          </a:p>
        </p:txBody>
      </p:sp>
    </p:spTree>
    <p:extLst>
      <p:ext uri="{BB962C8B-B14F-4D97-AF65-F5344CB8AC3E}">
        <p14:creationId xmlns:p14="http://schemas.microsoft.com/office/powerpoint/2010/main" val="26013927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 Black"/>
                <a:cs typeface="Arial Black"/>
              </a:rPr>
              <a:t>Anisotropy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9467" y="1095508"/>
            <a:ext cx="8048329" cy="3223022"/>
          </a:xfrm>
        </p:spPr>
        <p:txBody>
          <a:bodyPr/>
          <a:lstStyle/>
          <a:p>
            <a:pPr>
              <a:buSzPct val="150000"/>
            </a:pPr>
            <a:r>
              <a:rPr lang="en-US" b="1" dirty="0" smtClean="0">
                <a:solidFill>
                  <a:srgbClr val="000000"/>
                </a:solidFill>
              </a:rPr>
              <a:t>Shale anisotropy</a:t>
            </a:r>
          </a:p>
        </p:txBody>
      </p:sp>
      <p:sp>
        <p:nvSpPr>
          <p:cNvPr id="1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4767264"/>
            <a:ext cx="609600" cy="273844"/>
          </a:xfrm>
        </p:spPr>
        <p:txBody>
          <a:bodyPr/>
          <a:lstStyle/>
          <a:p>
            <a:fld id="{2232F250-6943-FE45-A066-F954598F0B1C}" type="slidenum">
              <a:rPr lang="en-US" smtClean="0">
                <a:solidFill>
                  <a:srgbClr val="333333"/>
                </a:solidFill>
                <a:effectLst>
                  <a:outerShdw blurRad="63500" dir="2700000" algn="tl" rotWithShape="0">
                    <a:prstClr val="white">
                      <a:alpha val="40000"/>
                    </a:prstClr>
                  </a:outerShdw>
                </a:effectLst>
                <a:latin typeface="Calisto MT"/>
              </a:rPr>
              <a:pPr/>
              <a:t>10</a:t>
            </a:fld>
            <a:endParaRPr lang="en-US">
              <a:solidFill>
                <a:srgbClr val="333333"/>
              </a:solidFill>
              <a:effectLst>
                <a:outerShdw blurRad="63500" dir="2700000" algn="tl" rotWithShape="0">
                  <a:prstClr val="white">
                    <a:alpha val="40000"/>
                  </a:prstClr>
                </a:outerShdw>
              </a:effectLst>
              <a:latin typeface="Calisto M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3633" y="1650666"/>
            <a:ext cx="6326870" cy="287953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53633" y="1956206"/>
            <a:ext cx="2772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(after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Avseth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et al., 2008)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4078780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 Black"/>
                <a:cs typeface="Arial Black"/>
              </a:rPr>
              <a:t>Anisotropy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9467" y="1095508"/>
            <a:ext cx="8048329" cy="3223022"/>
          </a:xfrm>
        </p:spPr>
        <p:txBody>
          <a:bodyPr/>
          <a:lstStyle/>
          <a:p>
            <a:pPr>
              <a:buSzPct val="150000"/>
            </a:pPr>
            <a:r>
              <a:rPr lang="en-US" b="1" dirty="0" smtClean="0">
                <a:solidFill>
                  <a:srgbClr val="000000"/>
                </a:solidFill>
              </a:rPr>
              <a:t>Vertical transverse isotropy (VTI)</a:t>
            </a:r>
          </a:p>
        </p:txBody>
      </p:sp>
      <p:sp>
        <p:nvSpPr>
          <p:cNvPr id="1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4767264"/>
            <a:ext cx="609600" cy="273844"/>
          </a:xfrm>
        </p:spPr>
        <p:txBody>
          <a:bodyPr/>
          <a:lstStyle/>
          <a:p>
            <a:fld id="{2232F250-6943-FE45-A066-F954598F0B1C}" type="slidenum">
              <a:rPr lang="en-US" smtClean="0">
                <a:solidFill>
                  <a:srgbClr val="333333"/>
                </a:solidFill>
                <a:effectLst>
                  <a:outerShdw blurRad="63500" dir="2700000" algn="tl" rotWithShape="0">
                    <a:prstClr val="white">
                      <a:alpha val="40000"/>
                    </a:prstClr>
                  </a:outerShdw>
                </a:effectLst>
                <a:latin typeface="Calisto MT"/>
              </a:rPr>
              <a:pPr/>
              <a:t>11</a:t>
            </a:fld>
            <a:endParaRPr lang="en-US">
              <a:solidFill>
                <a:srgbClr val="333333"/>
              </a:solidFill>
              <a:effectLst>
                <a:outerShdw blurRad="63500" dir="2700000" algn="tl" rotWithShape="0">
                  <a:prstClr val="white">
                    <a:alpha val="40000"/>
                  </a:prstClr>
                </a:outerShdw>
              </a:effectLst>
              <a:latin typeface="Calisto M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967331" y="1642649"/>
            <a:ext cx="524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 smtClean="0">
                <a:solidFill>
                  <a:srgbClr val="800000"/>
                </a:solidFill>
              </a:rPr>
              <a:t>Vh</a:t>
            </a:r>
            <a:endParaRPr lang="en-US" dirty="0">
              <a:solidFill>
                <a:srgbClr val="800000"/>
              </a:solidFill>
            </a:endParaRPr>
          </a:p>
        </p:txBody>
      </p:sp>
      <p:pic>
        <p:nvPicPr>
          <p:cNvPr id="4" name="Picture 3" descr="vti-impulse-e04d02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547"/>
          <a:stretch/>
        </p:blipFill>
        <p:spPr>
          <a:xfrm>
            <a:off x="181721" y="1723499"/>
            <a:ext cx="5534853" cy="2595033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3101553" y="2138364"/>
            <a:ext cx="0" cy="1727200"/>
          </a:xfrm>
          <a:prstGeom prst="straightConnector1">
            <a:avLst/>
          </a:prstGeom>
          <a:ln w="38100" cmpd="sng"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186224" y="3386165"/>
            <a:ext cx="524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 smtClean="0">
                <a:solidFill>
                  <a:srgbClr val="800000"/>
                </a:solidFill>
              </a:rPr>
              <a:t>Vv</a:t>
            </a:r>
            <a:endParaRPr lang="en-US" dirty="0">
              <a:solidFill>
                <a:srgbClr val="800000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3101557" y="2138363"/>
            <a:ext cx="2319867" cy="0"/>
          </a:xfrm>
          <a:prstGeom prst="straightConnector1">
            <a:avLst/>
          </a:prstGeom>
          <a:ln w="38100" cmpd="sng"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2237953" y="2138365"/>
            <a:ext cx="863600" cy="1549400"/>
          </a:xfrm>
          <a:prstGeom prst="straightConnector1">
            <a:avLst/>
          </a:prstGeom>
          <a:ln w="38100" cmpd="sng"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713022" y="3120034"/>
            <a:ext cx="524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 smtClean="0">
                <a:solidFill>
                  <a:srgbClr val="800000"/>
                </a:solidFill>
              </a:rPr>
              <a:t>Vn</a:t>
            </a:r>
            <a:endParaRPr lang="en-US" dirty="0">
              <a:solidFill>
                <a:srgbClr val="800000"/>
              </a:solidFill>
            </a:endParaRPr>
          </a:p>
        </p:txBody>
      </p:sp>
      <p:pic>
        <p:nvPicPr>
          <p:cNvPr id="19" name="Picture 18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339" y="2204041"/>
            <a:ext cx="1792922" cy="1112531"/>
          </a:xfrm>
          <a:prstGeom prst="rect">
            <a:avLst/>
          </a:prstGeom>
        </p:spPr>
      </p:pic>
      <p:pic>
        <p:nvPicPr>
          <p:cNvPr id="21" name="Picture 20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0292" y="3556073"/>
            <a:ext cx="2857500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0764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9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12521883"/>
              </p:ext>
            </p:extLst>
          </p:nvPr>
        </p:nvGraphicFramePr>
        <p:xfrm>
          <a:off x="3115741" y="1513461"/>
          <a:ext cx="3189969" cy="3567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36" name="Acrobat Document" r:id="rId4" imgW="5829199" imgH="7543800" progId="AcroExch.Document.7">
                  <p:embed/>
                </p:oleObj>
              </mc:Choice>
              <mc:Fallback>
                <p:oleObj name="Acrobat Document" r:id="rId4" imgW="5829199" imgH="7543800" progId="AcroExch.Document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15741" y="1513461"/>
                        <a:ext cx="3189969" cy="3567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48875538"/>
              </p:ext>
            </p:extLst>
          </p:nvPr>
        </p:nvGraphicFramePr>
        <p:xfrm>
          <a:off x="4" y="1513461"/>
          <a:ext cx="3189969" cy="3567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37" name="Acrobat Document" r:id="rId6" imgW="5829199" imgH="7543800" progId="AcroExch.Document.7">
                  <p:embed/>
                </p:oleObj>
              </mc:Choice>
              <mc:Fallback>
                <p:oleObj name="Acrobat Document" r:id="rId6" imgW="5829199" imgH="7543800" progId="AcroExch.Document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" y="1513461"/>
                        <a:ext cx="3189969" cy="3567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11172539"/>
              </p:ext>
            </p:extLst>
          </p:nvPr>
        </p:nvGraphicFramePr>
        <p:xfrm>
          <a:off x="6151040" y="1507067"/>
          <a:ext cx="2939743" cy="3567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38" name="Acrobat Document" r:id="rId8" imgW="5829199" imgH="7543800" progId="AcroExch.Document.7">
                  <p:embed/>
                </p:oleObj>
              </mc:Choice>
              <mc:Fallback>
                <p:oleObj name="Acrobat Document" r:id="rId8" imgW="5829199" imgH="7543800" progId="AcroExch.Document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7843"/>
                      <a:stretch>
                        <a:fillRect/>
                      </a:stretch>
                    </p:blipFill>
                    <p:spPr bwMode="auto">
                      <a:xfrm>
                        <a:off x="6151040" y="1507067"/>
                        <a:ext cx="2939743" cy="35678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8287215"/>
              </p:ext>
            </p:extLst>
          </p:nvPr>
        </p:nvGraphicFramePr>
        <p:xfrm>
          <a:off x="6154212" y="1513463"/>
          <a:ext cx="2989788" cy="3567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39" name="Acrobat Document" r:id="rId10" imgW="5829199" imgH="7543800" progId="AcroExch.Document.7">
                  <p:embed/>
                </p:oleObj>
              </mc:Choice>
              <mc:Fallback>
                <p:oleObj name="Acrobat Document" r:id="rId10" imgW="5829199" imgH="7543800" progId="AcroExch.Document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6274"/>
                      <a:stretch>
                        <a:fillRect/>
                      </a:stretch>
                    </p:blipFill>
                    <p:spPr bwMode="auto">
                      <a:xfrm>
                        <a:off x="6154212" y="1513463"/>
                        <a:ext cx="2989788" cy="35678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 Black"/>
                <a:cs typeface="Arial Black"/>
              </a:rPr>
              <a:t>WEMVA for anisotropy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9467" y="1095508"/>
            <a:ext cx="8048329" cy="3223022"/>
          </a:xfrm>
        </p:spPr>
        <p:txBody>
          <a:bodyPr/>
          <a:lstStyle/>
          <a:p>
            <a:pPr>
              <a:buSzPct val="150000"/>
            </a:pPr>
            <a:r>
              <a:rPr lang="en-US" b="1" dirty="0" smtClean="0">
                <a:solidFill>
                  <a:srgbClr val="000000"/>
                </a:solidFill>
              </a:rPr>
              <a:t>WEMVA: Angle domain common image gathers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61212" y="4659201"/>
            <a:ext cx="2292279" cy="276999"/>
          </a:xfrm>
          <a:prstGeom prst="rect">
            <a:avLst/>
          </a:prstGeom>
          <a:solidFill>
            <a:schemeClr val="tx1"/>
          </a:solidFill>
        </p:spPr>
        <p:txBody>
          <a:bodyPr wrap="square" tIns="0" bIns="0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Negative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ε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error</a:t>
            </a:r>
            <a:endParaRPr kumimoji="0" lang="en-MY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979339" y="4659201"/>
            <a:ext cx="1772877" cy="276999"/>
          </a:xfrm>
          <a:prstGeom prst="rect">
            <a:avLst/>
          </a:prstGeom>
          <a:solidFill>
            <a:schemeClr val="tx1"/>
          </a:solidFill>
        </p:spPr>
        <p:txBody>
          <a:bodyPr wrap="square" tIns="0" bIns="0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Correct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ε</a:t>
            </a:r>
            <a:endParaRPr kumimoji="0" lang="en-MY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634132" y="4659201"/>
            <a:ext cx="2241789" cy="276999"/>
          </a:xfrm>
          <a:prstGeom prst="rect">
            <a:avLst/>
          </a:prstGeom>
          <a:solidFill>
            <a:schemeClr val="tx1"/>
          </a:solidFill>
        </p:spPr>
        <p:txBody>
          <a:bodyPr wrap="square" tIns="0" bIns="0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Positive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ε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error</a:t>
            </a:r>
            <a:endParaRPr kumimoji="0" lang="en-MY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334802" y="1680796"/>
            <a:ext cx="2772394" cy="274249"/>
          </a:xfrm>
          <a:prstGeom prst="rect">
            <a:avLst/>
          </a:prstGeom>
          <a:solidFill>
            <a:schemeClr val="tx1"/>
          </a:solidFill>
        </p:spPr>
        <p:txBody>
          <a:bodyPr wrap="square" lIns="0" tIns="0" rIns="0" bIns="27432" rtlCol="0">
            <a:noAutofit/>
          </a:bodyPr>
          <a:lstStyle/>
          <a:p>
            <a:pPr marL="177800" marR="0" lvl="0" indent="-177800" algn="ctr" defTabSz="914400" eaLnBrk="1" fontAlgn="auto" latinLnBrk="0" hangingPunct="1">
              <a:lnSpc>
                <a:spcPct val="113000"/>
              </a:lnSpc>
              <a:spcBef>
                <a:spcPts val="0"/>
              </a:spcBef>
              <a:spcAft>
                <a:spcPts val="6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50000"/>
                  </a:sysClr>
                </a:solidFill>
                <a:effectLst/>
                <a:uLnTx/>
                <a:uFillTx/>
              </a:rPr>
              <a:t>Angle (degree)</a:t>
            </a:r>
          </a:p>
          <a:p>
            <a:pPr marL="177800" marR="0" lvl="0" indent="-177800" defTabSz="914400" eaLnBrk="1" fontAlgn="auto" latinLnBrk="0" hangingPunct="1">
              <a:lnSpc>
                <a:spcPct val="113000"/>
              </a:lnSpc>
              <a:spcBef>
                <a:spcPts val="0"/>
              </a:spcBef>
              <a:spcAft>
                <a:spcPts val="6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50000"/>
                  </a:sysClr>
                </a:solidFill>
                <a:effectLst/>
                <a:uLnTx/>
                <a:uFillTx/>
              </a:rPr>
              <a:t>          -50         -30           -10            10          30           50</a:t>
            </a:r>
            <a:endParaRPr kumimoji="0" lang="en-MY" sz="900" b="1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371606" y="1680796"/>
            <a:ext cx="2772394" cy="274249"/>
          </a:xfrm>
          <a:prstGeom prst="rect">
            <a:avLst/>
          </a:prstGeom>
          <a:solidFill>
            <a:schemeClr val="tx1"/>
          </a:solidFill>
        </p:spPr>
        <p:txBody>
          <a:bodyPr wrap="square" lIns="0" tIns="0" rIns="0" bIns="27432" rtlCol="0">
            <a:noAutofit/>
          </a:bodyPr>
          <a:lstStyle/>
          <a:p>
            <a:pPr marL="177800" marR="0" lvl="0" indent="-177800" algn="ctr" defTabSz="914400" eaLnBrk="1" fontAlgn="auto" latinLnBrk="0" hangingPunct="1">
              <a:lnSpc>
                <a:spcPct val="113000"/>
              </a:lnSpc>
              <a:spcBef>
                <a:spcPts val="0"/>
              </a:spcBef>
              <a:spcAft>
                <a:spcPts val="6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50000"/>
                  </a:sysClr>
                </a:solidFill>
                <a:effectLst/>
                <a:uLnTx/>
                <a:uFillTx/>
              </a:rPr>
              <a:t>Angle (degree)</a:t>
            </a:r>
          </a:p>
          <a:p>
            <a:pPr marL="177800" marR="0" lvl="0" indent="-177800" defTabSz="914400" eaLnBrk="1" fontAlgn="auto" latinLnBrk="0" hangingPunct="1">
              <a:lnSpc>
                <a:spcPct val="113000"/>
              </a:lnSpc>
              <a:spcBef>
                <a:spcPts val="0"/>
              </a:spcBef>
              <a:spcAft>
                <a:spcPts val="6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50000"/>
                  </a:sysClr>
                </a:solidFill>
                <a:effectLst/>
                <a:uLnTx/>
                <a:uFillTx/>
              </a:rPr>
              <a:t>          -50         -30           -10            10          30           50</a:t>
            </a:r>
            <a:endParaRPr kumimoji="0" lang="en-MY" sz="900" b="1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00125" y="1680796"/>
            <a:ext cx="2772394" cy="274249"/>
          </a:xfrm>
          <a:prstGeom prst="rect">
            <a:avLst/>
          </a:prstGeom>
          <a:solidFill>
            <a:schemeClr val="tx1"/>
          </a:solidFill>
        </p:spPr>
        <p:txBody>
          <a:bodyPr wrap="square" lIns="0" tIns="0" rIns="0" bIns="27432" rtlCol="0">
            <a:noAutofit/>
          </a:bodyPr>
          <a:lstStyle/>
          <a:p>
            <a:pPr marL="177800" marR="0" lvl="0" indent="-177800" algn="ctr" defTabSz="914400" eaLnBrk="1" fontAlgn="auto" latinLnBrk="0" hangingPunct="1">
              <a:lnSpc>
                <a:spcPct val="113000"/>
              </a:lnSpc>
              <a:spcBef>
                <a:spcPts val="0"/>
              </a:spcBef>
              <a:spcAft>
                <a:spcPts val="6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50000"/>
                  </a:sysClr>
                </a:solidFill>
                <a:effectLst/>
                <a:uLnTx/>
                <a:uFillTx/>
              </a:rPr>
              <a:t>Angle (degree)</a:t>
            </a:r>
          </a:p>
          <a:p>
            <a:pPr marL="177800" marR="0" lvl="0" indent="-177800" defTabSz="914400" eaLnBrk="1" fontAlgn="auto" latinLnBrk="0" hangingPunct="1">
              <a:lnSpc>
                <a:spcPct val="113000"/>
              </a:lnSpc>
              <a:spcBef>
                <a:spcPts val="0"/>
              </a:spcBef>
              <a:spcAft>
                <a:spcPts val="6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50000"/>
                  </a:sysClr>
                </a:solidFill>
                <a:effectLst/>
                <a:uLnTx/>
                <a:uFillTx/>
              </a:rPr>
              <a:t>          -50         -30           -10            10          30           50</a:t>
            </a:r>
            <a:endParaRPr kumimoji="0" lang="en-MY" sz="900" b="1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7491740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 Black"/>
                <a:cs typeface="Arial Black"/>
              </a:rPr>
              <a:t>WEMVA for velocity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9467" y="1095508"/>
            <a:ext cx="8048329" cy="3223022"/>
          </a:xfrm>
        </p:spPr>
        <p:txBody>
          <a:bodyPr/>
          <a:lstStyle/>
          <a:p>
            <a:pPr>
              <a:buSzPct val="150000"/>
            </a:pPr>
            <a:r>
              <a:rPr lang="en-US" b="1" dirty="0" smtClean="0">
                <a:solidFill>
                  <a:srgbClr val="000000"/>
                </a:solidFill>
              </a:rPr>
              <a:t>WEMVA: Angle domain common image gathers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2F250-6943-FE45-A066-F954598F0B1C}" type="slidenum">
              <a:rPr lang="en-US" smtClean="0">
                <a:solidFill>
                  <a:srgbClr val="333333"/>
                </a:solidFill>
                <a:effectLst>
                  <a:outerShdw blurRad="63500" dir="2700000" algn="tl" rotWithShape="0">
                    <a:prstClr val="white">
                      <a:alpha val="40000"/>
                    </a:prstClr>
                  </a:outerShdw>
                </a:effectLst>
                <a:latin typeface="Calisto MT"/>
              </a:rPr>
              <a:pPr/>
              <a:t>13</a:t>
            </a:fld>
            <a:endParaRPr lang="en-US">
              <a:solidFill>
                <a:srgbClr val="333333"/>
              </a:solidFill>
              <a:effectLst>
                <a:outerShdw blurRad="63500" dir="2700000" algn="tl" rotWithShape="0">
                  <a:prstClr val="white">
                    <a:alpha val="40000"/>
                  </a:prstClr>
                </a:outerShdw>
              </a:effectLst>
              <a:latin typeface="Calisto MT"/>
            </a:endParaRPr>
          </a:p>
        </p:txBody>
      </p:sp>
      <p:graphicFrame>
        <p:nvGraphicFramePr>
          <p:cNvPr id="2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1453883"/>
              </p:ext>
            </p:extLst>
          </p:nvPr>
        </p:nvGraphicFramePr>
        <p:xfrm>
          <a:off x="0" y="1648652"/>
          <a:ext cx="3262240" cy="33837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61" name="Acrobat Document" r:id="rId4" imgW="7785100" imgH="10071100" progId="">
                  <p:embed/>
                </p:oleObj>
              </mc:Choice>
              <mc:Fallback>
                <p:oleObj name="Acrobat Document" r:id="rId4" imgW="7785100" imgH="100711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648652"/>
                        <a:ext cx="3262240" cy="338375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5984295"/>
              </p:ext>
            </p:extLst>
          </p:nvPr>
        </p:nvGraphicFramePr>
        <p:xfrm>
          <a:off x="3043238" y="1648652"/>
          <a:ext cx="3262240" cy="33837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62" name="Acrobat Document" r:id="rId6" imgW="7785100" imgH="10071100" progId="">
                  <p:embed/>
                </p:oleObj>
              </mc:Choice>
              <mc:Fallback>
                <p:oleObj name="Acrobat Document" r:id="rId6" imgW="7785100" imgH="100711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3238" y="1648652"/>
                        <a:ext cx="3262240" cy="338375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7881902"/>
              </p:ext>
            </p:extLst>
          </p:nvPr>
        </p:nvGraphicFramePr>
        <p:xfrm>
          <a:off x="6086478" y="1648652"/>
          <a:ext cx="3057525" cy="33837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63" name="Acrobat Document" r:id="rId8" imgW="7785100" imgH="10071100" progId="">
                  <p:embed/>
                </p:oleObj>
              </mc:Choice>
              <mc:Fallback>
                <p:oleObj name="Acrobat Document" r:id="rId8" imgW="7785100" imgH="100711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6274"/>
                      <a:stretch>
                        <a:fillRect/>
                      </a:stretch>
                    </p:blipFill>
                    <p:spPr bwMode="auto">
                      <a:xfrm>
                        <a:off x="6086478" y="1648652"/>
                        <a:ext cx="3057525" cy="338375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TextBox 28"/>
          <p:cNvSpPr txBox="1"/>
          <p:nvPr/>
        </p:nvSpPr>
        <p:spPr>
          <a:xfrm>
            <a:off x="245528" y="1751503"/>
            <a:ext cx="2726272" cy="322831"/>
          </a:xfrm>
          <a:prstGeom prst="rect">
            <a:avLst/>
          </a:prstGeom>
          <a:solidFill>
            <a:schemeClr val="tx1"/>
          </a:solidFill>
        </p:spPr>
        <p:txBody>
          <a:bodyPr wrap="square" lIns="0" tIns="0" rIns="0" bIns="27432" rtlCol="0">
            <a:noAutofit/>
          </a:bodyPr>
          <a:lstStyle/>
          <a:p>
            <a:pPr marL="177800" marR="0" lvl="0" indent="-177800" algn="ctr" defTabSz="914400" eaLnBrk="1" fontAlgn="auto" latinLnBrk="0" hangingPunct="1">
              <a:lnSpc>
                <a:spcPct val="113000"/>
              </a:lnSpc>
              <a:spcBef>
                <a:spcPts val="0"/>
              </a:spcBef>
              <a:spcAft>
                <a:spcPts val="6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50000"/>
                  </a:sysClr>
                </a:solidFill>
                <a:effectLst/>
                <a:uLnTx/>
                <a:uFillTx/>
              </a:rPr>
              <a:t>Angle (degree)</a:t>
            </a:r>
          </a:p>
          <a:p>
            <a:pPr marL="177800" marR="0" lvl="0" indent="-177800" defTabSz="914400" eaLnBrk="1" fontAlgn="auto" latinLnBrk="0" hangingPunct="1">
              <a:lnSpc>
                <a:spcPct val="113000"/>
              </a:lnSpc>
              <a:spcBef>
                <a:spcPts val="0"/>
              </a:spcBef>
              <a:spcAft>
                <a:spcPts val="6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50000"/>
                  </a:sysClr>
                </a:solidFill>
                <a:effectLst/>
                <a:uLnTx/>
                <a:uFillTx/>
              </a:rPr>
              <a:t>          -50         -30           -10            10          30           50</a:t>
            </a:r>
            <a:endParaRPr kumimoji="0" lang="en-MY" sz="900" b="1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93471" y="4628765"/>
            <a:ext cx="2254144" cy="276999"/>
          </a:xfrm>
          <a:prstGeom prst="rect">
            <a:avLst/>
          </a:prstGeom>
          <a:solidFill>
            <a:schemeClr val="tx1"/>
          </a:solidFill>
        </p:spPr>
        <p:txBody>
          <a:bodyPr wrap="square" tIns="0" bIns="0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Negative v error</a:t>
            </a:r>
            <a:endParaRPr kumimoji="0" lang="en-MY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911598" y="4628765"/>
            <a:ext cx="1743384" cy="276999"/>
          </a:xfrm>
          <a:prstGeom prst="rect">
            <a:avLst/>
          </a:prstGeom>
          <a:solidFill>
            <a:schemeClr val="tx1"/>
          </a:solidFill>
        </p:spPr>
        <p:txBody>
          <a:bodyPr wrap="square" tIns="0" bIns="0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Correct v</a:t>
            </a:r>
            <a:endParaRPr kumimoji="0" lang="en-MY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566394" y="4628765"/>
            <a:ext cx="2204494" cy="276999"/>
          </a:xfrm>
          <a:prstGeom prst="rect">
            <a:avLst/>
          </a:prstGeom>
          <a:solidFill>
            <a:schemeClr val="tx1"/>
          </a:solidFill>
        </p:spPr>
        <p:txBody>
          <a:bodyPr wrap="square" tIns="0" bIns="0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Positive v error</a:t>
            </a:r>
            <a:endParaRPr kumimoji="0" lang="en-MY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267065" y="1750954"/>
            <a:ext cx="2726272" cy="322831"/>
          </a:xfrm>
          <a:prstGeom prst="rect">
            <a:avLst/>
          </a:prstGeom>
          <a:solidFill>
            <a:schemeClr val="tx1"/>
          </a:solidFill>
        </p:spPr>
        <p:txBody>
          <a:bodyPr wrap="square" lIns="0" tIns="0" rIns="0" bIns="27432" rtlCol="0">
            <a:noAutofit/>
          </a:bodyPr>
          <a:lstStyle/>
          <a:p>
            <a:pPr marL="177800" marR="0" lvl="0" indent="-177800" algn="ctr" defTabSz="914400" eaLnBrk="1" fontAlgn="auto" latinLnBrk="0" hangingPunct="1">
              <a:lnSpc>
                <a:spcPct val="113000"/>
              </a:lnSpc>
              <a:spcBef>
                <a:spcPts val="0"/>
              </a:spcBef>
              <a:spcAft>
                <a:spcPts val="6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50000"/>
                  </a:sysClr>
                </a:solidFill>
                <a:effectLst/>
                <a:uLnTx/>
                <a:uFillTx/>
              </a:rPr>
              <a:t>Angle (degree)</a:t>
            </a:r>
          </a:p>
          <a:p>
            <a:pPr marL="177800" marR="0" lvl="0" indent="-177800" defTabSz="914400" eaLnBrk="1" fontAlgn="auto" latinLnBrk="0" hangingPunct="1">
              <a:lnSpc>
                <a:spcPct val="113000"/>
              </a:lnSpc>
              <a:spcBef>
                <a:spcPts val="0"/>
              </a:spcBef>
              <a:spcAft>
                <a:spcPts val="6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50000"/>
                  </a:sysClr>
                </a:solidFill>
                <a:effectLst/>
                <a:uLnTx/>
                <a:uFillTx/>
              </a:rPr>
              <a:t>          -50         -30           -10            10          30           50</a:t>
            </a:r>
            <a:endParaRPr kumimoji="0" lang="en-MY" sz="900" b="1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349991" y="1759421"/>
            <a:ext cx="2726272" cy="322831"/>
          </a:xfrm>
          <a:prstGeom prst="rect">
            <a:avLst/>
          </a:prstGeom>
          <a:solidFill>
            <a:schemeClr val="tx1"/>
          </a:solidFill>
        </p:spPr>
        <p:txBody>
          <a:bodyPr wrap="square" lIns="0" tIns="0" rIns="0" bIns="27432" rtlCol="0">
            <a:noAutofit/>
          </a:bodyPr>
          <a:lstStyle/>
          <a:p>
            <a:pPr marL="177800" marR="0" lvl="0" indent="-177800" algn="ctr" defTabSz="914400" eaLnBrk="1" fontAlgn="auto" latinLnBrk="0" hangingPunct="1">
              <a:lnSpc>
                <a:spcPct val="113000"/>
              </a:lnSpc>
              <a:spcBef>
                <a:spcPts val="0"/>
              </a:spcBef>
              <a:spcAft>
                <a:spcPts val="6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50000"/>
                  </a:sysClr>
                </a:solidFill>
                <a:effectLst/>
                <a:uLnTx/>
                <a:uFillTx/>
              </a:rPr>
              <a:t>Angle (degree)</a:t>
            </a:r>
          </a:p>
          <a:p>
            <a:pPr marL="177800" marR="0" lvl="0" indent="-177800" defTabSz="914400" eaLnBrk="1" fontAlgn="auto" latinLnBrk="0" hangingPunct="1">
              <a:lnSpc>
                <a:spcPct val="113000"/>
              </a:lnSpc>
              <a:spcBef>
                <a:spcPts val="0"/>
              </a:spcBef>
              <a:spcAft>
                <a:spcPts val="6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50000"/>
                  </a:sysClr>
                </a:solidFill>
                <a:effectLst/>
                <a:uLnTx/>
                <a:uFillTx/>
              </a:rPr>
              <a:t>          -50         -30           -10            10          30           50</a:t>
            </a:r>
            <a:endParaRPr kumimoji="0" lang="en-MY" sz="900" b="1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8040844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2F250-6943-FE45-A066-F954598F0B1C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79463" y="47066"/>
            <a:ext cx="7583488" cy="962375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Arial Black"/>
                <a:cs typeface="Arial Black"/>
              </a:rPr>
              <a:t>Least-squares problem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95584" y="1147773"/>
            <a:ext cx="71205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 dirty="0" smtClean="0">
                <a:solidFill>
                  <a:srgbClr val="000000"/>
                </a:solidFill>
              </a:rPr>
              <a:t>Anisotropic WEMVA </a:t>
            </a:r>
            <a:r>
              <a:rPr lang="en-US" sz="2400" dirty="0">
                <a:solidFill>
                  <a:srgbClr val="000000"/>
                </a:solidFill>
              </a:rPr>
              <a:t>(</a:t>
            </a:r>
            <a:r>
              <a:rPr lang="en-US" sz="2400" dirty="0">
                <a:solidFill>
                  <a:srgbClr val="000000"/>
                </a:solidFill>
              </a:rPr>
              <a:t>Li and </a:t>
            </a:r>
            <a:r>
              <a:rPr lang="en-US" sz="2400" dirty="0" err="1">
                <a:solidFill>
                  <a:srgbClr val="000000"/>
                </a:solidFill>
              </a:rPr>
              <a:t>Biondi</a:t>
            </a:r>
            <a:r>
              <a:rPr lang="en-US" sz="2400" dirty="0">
                <a:solidFill>
                  <a:srgbClr val="000000"/>
                </a:solidFill>
              </a:rPr>
              <a:t>, SEP </a:t>
            </a:r>
            <a:r>
              <a:rPr lang="en-US" sz="2400" dirty="0">
                <a:solidFill>
                  <a:srgbClr val="000000"/>
                </a:solidFill>
              </a:rPr>
              <a:t>143): </a:t>
            </a:r>
            <a:endParaRPr lang="en-US" sz="2400" dirty="0">
              <a:solidFill>
                <a:srgbClr val="000000"/>
              </a:solidFill>
            </a:endParaRPr>
          </a:p>
        </p:txBody>
      </p:sp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821" y="1786094"/>
            <a:ext cx="7848600" cy="67310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917" y="2595880"/>
            <a:ext cx="4508500" cy="199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1843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2F250-6943-FE45-A066-F954598F0B1C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79463" y="47066"/>
            <a:ext cx="7583488" cy="962375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Arial Black"/>
                <a:cs typeface="Arial Black"/>
              </a:rPr>
              <a:t>Least-squares problem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95584" y="1147773"/>
            <a:ext cx="71205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 dirty="0" smtClean="0">
                <a:solidFill>
                  <a:srgbClr val="000000"/>
                </a:solidFill>
              </a:rPr>
              <a:t>Anisotropic WEMVA </a:t>
            </a:r>
            <a:r>
              <a:rPr lang="en-US" sz="2400" dirty="0">
                <a:solidFill>
                  <a:srgbClr val="000000"/>
                </a:solidFill>
              </a:rPr>
              <a:t>(</a:t>
            </a:r>
            <a:r>
              <a:rPr lang="en-US" sz="2400" dirty="0">
                <a:solidFill>
                  <a:srgbClr val="000000"/>
                </a:solidFill>
              </a:rPr>
              <a:t>Li and </a:t>
            </a:r>
            <a:r>
              <a:rPr lang="en-US" sz="2400" dirty="0" err="1">
                <a:solidFill>
                  <a:srgbClr val="000000"/>
                </a:solidFill>
              </a:rPr>
              <a:t>Biondi</a:t>
            </a:r>
            <a:r>
              <a:rPr lang="en-US" sz="2400" dirty="0">
                <a:solidFill>
                  <a:srgbClr val="000000"/>
                </a:solidFill>
              </a:rPr>
              <a:t>, SEP </a:t>
            </a:r>
            <a:r>
              <a:rPr lang="en-US" sz="2400" dirty="0">
                <a:solidFill>
                  <a:srgbClr val="000000"/>
                </a:solidFill>
              </a:rPr>
              <a:t>143): </a:t>
            </a:r>
            <a:endParaRPr lang="en-US" sz="2400" dirty="0">
              <a:solidFill>
                <a:srgbClr val="000000"/>
              </a:solidFill>
            </a:endParaRPr>
          </a:p>
        </p:txBody>
      </p:sp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821" y="1786094"/>
            <a:ext cx="7848600" cy="67310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948105" y="2766399"/>
            <a:ext cx="2887808" cy="612648"/>
          </a:xfrm>
          <a:prstGeom prst="cloudCallout">
            <a:avLst>
              <a:gd name="adj1" fmla="val 1997"/>
              <a:gd name="adj2" fmla="val -123515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Differential</a:t>
            </a:r>
          </a:p>
          <a:p>
            <a:pPr algn="ctr"/>
            <a:r>
              <a:rPr lang="en-US" dirty="0" smtClean="0"/>
              <a:t>semblance</a:t>
            </a:r>
            <a:endParaRPr lang="en-US" dirty="0"/>
          </a:p>
        </p:txBody>
      </p:sp>
      <p:sp>
        <p:nvSpPr>
          <p:cNvPr id="9" name="Cloud Callout 8"/>
          <p:cNvSpPr/>
          <p:nvPr/>
        </p:nvSpPr>
        <p:spPr>
          <a:xfrm>
            <a:off x="2979319" y="3531447"/>
            <a:ext cx="2887808" cy="612648"/>
          </a:xfrm>
          <a:prstGeom prst="cloudCallout">
            <a:avLst>
              <a:gd name="adj1" fmla="val 2599"/>
              <a:gd name="adj2" fmla="val -248472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Stacking power</a:t>
            </a:r>
            <a:endParaRPr lang="en-US" dirty="0"/>
          </a:p>
        </p:txBody>
      </p:sp>
      <p:sp>
        <p:nvSpPr>
          <p:cNvPr id="10" name="Cloud Callout 9"/>
          <p:cNvSpPr/>
          <p:nvPr/>
        </p:nvSpPr>
        <p:spPr>
          <a:xfrm>
            <a:off x="5981835" y="2940213"/>
            <a:ext cx="2887808" cy="612648"/>
          </a:xfrm>
          <a:prstGeom prst="cloudCallout">
            <a:avLst>
              <a:gd name="adj1" fmla="val -3726"/>
              <a:gd name="adj2" fmla="val -163274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Model regularization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86601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 Black"/>
                <a:cs typeface="Arial Black"/>
              </a:rPr>
              <a:t>Agenda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9468" y="1371601"/>
            <a:ext cx="8048329" cy="3223022"/>
          </a:xfrm>
        </p:spPr>
        <p:txBody>
          <a:bodyPr/>
          <a:lstStyle/>
          <a:p>
            <a:pPr>
              <a:buSzPct val="150000"/>
            </a:pPr>
            <a:r>
              <a:rPr lang="en-US" b="1" dirty="0" smtClean="0">
                <a:solidFill>
                  <a:schemeClr val="tx1">
                    <a:lumMod val="50000"/>
                  </a:schemeClr>
                </a:solidFill>
              </a:rPr>
              <a:t>Introduction to WEMVA</a:t>
            </a:r>
          </a:p>
          <a:p>
            <a:pPr>
              <a:buSzPct val="150000"/>
            </a:pPr>
            <a:r>
              <a:rPr lang="en-US" b="1" dirty="0" smtClean="0">
                <a:solidFill>
                  <a:srgbClr val="000000"/>
                </a:solidFill>
              </a:rPr>
              <a:t>Examples for anisotropic WEMVA</a:t>
            </a:r>
          </a:p>
          <a:p>
            <a:pPr>
              <a:buSzPct val="150000"/>
            </a:pPr>
            <a:r>
              <a:rPr lang="en-US" b="1" dirty="0" smtClean="0">
                <a:solidFill>
                  <a:srgbClr val="7F7F7F"/>
                </a:solidFill>
              </a:rPr>
              <a:t>Constraining WEMVA using rock physics information</a:t>
            </a:r>
          </a:p>
          <a:p>
            <a:pPr>
              <a:buSzPct val="150000"/>
            </a:pPr>
            <a:r>
              <a:rPr lang="en-US" altLang="zh-CN" b="1" dirty="0" smtClean="0">
                <a:solidFill>
                  <a:srgbClr val="7F7F7F"/>
                </a:solidFill>
              </a:rPr>
              <a:t>Conclusion and discussion</a:t>
            </a:r>
            <a:endParaRPr lang="en-US" b="1" dirty="0">
              <a:solidFill>
                <a:srgbClr val="7F7F7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2F250-6943-FE45-A066-F954598F0B1C}" type="slidenum">
              <a:rPr lang="en-US" smtClean="0">
                <a:solidFill>
                  <a:srgbClr val="333333"/>
                </a:solidFill>
                <a:effectLst>
                  <a:outerShdw blurRad="63500" dir="2700000" algn="tl" rotWithShape="0">
                    <a:prstClr val="white">
                      <a:alpha val="40000"/>
                    </a:prstClr>
                  </a:outerShdw>
                </a:effectLst>
                <a:latin typeface="Calisto MT"/>
              </a:rPr>
              <a:pPr/>
              <a:t>16</a:t>
            </a:fld>
            <a:endParaRPr lang="en-US">
              <a:solidFill>
                <a:srgbClr val="333333"/>
              </a:solidFill>
              <a:effectLst>
                <a:outerShdw blurRad="63500" dir="2700000" algn="tl" rotWithShape="0">
                  <a:prstClr val="white">
                    <a:alpha val="40000"/>
                  </a:prstClr>
                </a:outerShdw>
              </a:effectLst>
              <a:latin typeface="Calisto MT"/>
            </a:endParaRPr>
          </a:p>
        </p:txBody>
      </p:sp>
    </p:spTree>
    <p:extLst>
      <p:ext uri="{BB962C8B-B14F-4D97-AF65-F5344CB8AC3E}">
        <p14:creationId xmlns:p14="http://schemas.microsoft.com/office/powerpoint/2010/main" val="8074861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7067"/>
            <a:ext cx="9144000" cy="962375"/>
          </a:xfrm>
        </p:spPr>
        <p:txBody>
          <a:bodyPr/>
          <a:lstStyle/>
          <a:p>
            <a:r>
              <a:rPr lang="en-US" sz="4400" dirty="0" smtClean="0">
                <a:latin typeface="Arial Black"/>
                <a:cs typeface="Arial Black"/>
              </a:rPr>
              <a:t>Synthetic example: BP2007</a:t>
            </a:r>
            <a:endParaRPr lang="en-US" sz="4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2F250-6943-FE45-A066-F954598F0B1C}" type="slidenum">
              <a:rPr lang="en-US" smtClean="0">
                <a:solidFill>
                  <a:srgbClr val="333333"/>
                </a:solidFill>
                <a:effectLst>
                  <a:outerShdw blurRad="63500" dir="2700000" algn="tl" rotWithShape="0">
                    <a:prstClr val="white">
                      <a:alpha val="40000"/>
                    </a:prstClr>
                  </a:outerShdw>
                </a:effectLst>
                <a:latin typeface="Calisto MT"/>
              </a:rPr>
              <a:pPr/>
              <a:t>17</a:t>
            </a:fld>
            <a:endParaRPr lang="en-US">
              <a:solidFill>
                <a:srgbClr val="333333"/>
              </a:solidFill>
              <a:effectLst>
                <a:outerShdw blurRad="63500" dir="2700000" algn="tl" rotWithShape="0">
                  <a:prstClr val="white">
                    <a:alpha val="40000"/>
                  </a:prstClr>
                </a:outerShdw>
              </a:effectLst>
              <a:latin typeface="Calisto M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3256" y="1739873"/>
            <a:ext cx="18179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Initial </a:t>
            </a:r>
            <a:r>
              <a:rPr lang="en-US" dirty="0" err="1" smtClean="0">
                <a:solidFill>
                  <a:srgbClr val="000000"/>
                </a:solidFill>
              </a:rPr>
              <a:t>Vn</a:t>
            </a:r>
            <a:r>
              <a:rPr lang="en-US" dirty="0" smtClean="0">
                <a:solidFill>
                  <a:srgbClr val="000000"/>
                </a:solidFill>
              </a:rPr>
              <a:t> model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92365" y="1740195"/>
            <a:ext cx="20138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Inverted </a:t>
            </a:r>
            <a:r>
              <a:rPr lang="en-US" dirty="0" err="1" smtClean="0">
                <a:solidFill>
                  <a:srgbClr val="000000"/>
                </a:solidFill>
              </a:rPr>
              <a:t>Vn</a:t>
            </a:r>
            <a:r>
              <a:rPr lang="en-US" dirty="0" smtClean="0">
                <a:solidFill>
                  <a:srgbClr val="000000"/>
                </a:solidFill>
              </a:rPr>
              <a:t> model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67366" y="1740195"/>
            <a:ext cx="20138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True </a:t>
            </a:r>
            <a:r>
              <a:rPr lang="en-US" dirty="0" err="1" smtClean="0">
                <a:solidFill>
                  <a:srgbClr val="000000"/>
                </a:solidFill>
              </a:rPr>
              <a:t>Vn</a:t>
            </a:r>
            <a:r>
              <a:rPr lang="en-US" dirty="0" smtClean="0">
                <a:solidFill>
                  <a:srgbClr val="000000"/>
                </a:solidFill>
              </a:rPr>
              <a:t> model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0" name="Picture 9" descr="bp.vp2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63"/>
          <a:stretch/>
        </p:blipFill>
        <p:spPr>
          <a:xfrm>
            <a:off x="-1" y="2109206"/>
            <a:ext cx="9121223" cy="2257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5192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7067"/>
            <a:ext cx="9144000" cy="962375"/>
          </a:xfrm>
        </p:spPr>
        <p:txBody>
          <a:bodyPr/>
          <a:lstStyle/>
          <a:p>
            <a:r>
              <a:rPr lang="en-US" sz="4400" dirty="0" smtClean="0">
                <a:latin typeface="Arial Black"/>
                <a:cs typeface="Arial Black"/>
              </a:rPr>
              <a:t>Synthetic example: BP2007</a:t>
            </a:r>
            <a:endParaRPr lang="en-US" sz="4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2F250-6943-FE45-A066-F954598F0B1C}" type="slidenum">
              <a:rPr lang="en-US" smtClean="0">
                <a:solidFill>
                  <a:srgbClr val="333333"/>
                </a:solidFill>
                <a:effectLst>
                  <a:outerShdw blurRad="63500" dir="2700000" algn="tl" rotWithShape="0">
                    <a:prstClr val="white">
                      <a:alpha val="40000"/>
                    </a:prstClr>
                  </a:outerShdw>
                </a:effectLst>
                <a:latin typeface="Calisto MT"/>
              </a:rPr>
              <a:pPr/>
              <a:t>18</a:t>
            </a:fld>
            <a:endParaRPr lang="en-US">
              <a:solidFill>
                <a:srgbClr val="333333"/>
              </a:solidFill>
              <a:effectLst>
                <a:outerShdw blurRad="63500" dir="2700000" algn="tl" rotWithShape="0">
                  <a:prstClr val="white">
                    <a:alpha val="40000"/>
                  </a:prstClr>
                </a:outerShdw>
              </a:effectLst>
              <a:latin typeface="Calisto M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3256" y="1739873"/>
            <a:ext cx="18179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Initial </a:t>
            </a:r>
            <a:r>
              <a:rPr lang="en-US" dirty="0" err="1" smtClean="0">
                <a:solidFill>
                  <a:srgbClr val="000000"/>
                </a:solidFill>
              </a:rPr>
              <a:t>η</a:t>
            </a:r>
            <a:r>
              <a:rPr lang="en-US" dirty="0" smtClean="0">
                <a:solidFill>
                  <a:srgbClr val="000000"/>
                </a:solidFill>
              </a:rPr>
              <a:t> model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92365" y="1740195"/>
            <a:ext cx="20138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Inverted </a:t>
            </a:r>
            <a:r>
              <a:rPr lang="en-US" dirty="0" err="1" smtClean="0">
                <a:solidFill>
                  <a:srgbClr val="000000"/>
                </a:solidFill>
              </a:rPr>
              <a:t>η</a:t>
            </a:r>
            <a:r>
              <a:rPr lang="en-US" dirty="0" smtClean="0">
                <a:solidFill>
                  <a:srgbClr val="000000"/>
                </a:solidFill>
              </a:rPr>
              <a:t> model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67366" y="1740195"/>
            <a:ext cx="20138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True </a:t>
            </a:r>
            <a:r>
              <a:rPr lang="en-US" dirty="0" err="1" smtClean="0">
                <a:solidFill>
                  <a:srgbClr val="000000"/>
                </a:solidFill>
              </a:rPr>
              <a:t>η</a:t>
            </a:r>
            <a:r>
              <a:rPr lang="en-US" dirty="0" smtClean="0">
                <a:solidFill>
                  <a:srgbClr val="000000"/>
                </a:solidFill>
              </a:rPr>
              <a:t> model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" name="Picture 4" descr="bp.eta2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0"/>
          <a:stretch/>
        </p:blipFill>
        <p:spPr>
          <a:xfrm>
            <a:off x="8698" y="2109527"/>
            <a:ext cx="9126604" cy="2259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0659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7067"/>
            <a:ext cx="9144000" cy="962375"/>
          </a:xfrm>
        </p:spPr>
        <p:txBody>
          <a:bodyPr/>
          <a:lstStyle/>
          <a:p>
            <a:r>
              <a:rPr lang="en-US" sz="4400" dirty="0" smtClean="0">
                <a:latin typeface="Arial Black"/>
                <a:cs typeface="Arial Black"/>
              </a:rPr>
              <a:t>Synthetic example: BP2007</a:t>
            </a:r>
            <a:endParaRPr lang="en-US" sz="4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2F250-6943-FE45-A066-F954598F0B1C}" type="slidenum">
              <a:rPr lang="en-US" smtClean="0">
                <a:solidFill>
                  <a:srgbClr val="333333"/>
                </a:solidFill>
                <a:effectLst>
                  <a:outerShdw blurRad="63500" dir="2700000" algn="tl" rotWithShape="0">
                    <a:prstClr val="white">
                      <a:alpha val="40000"/>
                    </a:prstClr>
                  </a:outerShdw>
                </a:effectLst>
                <a:latin typeface="Calisto MT"/>
              </a:rPr>
              <a:pPr/>
              <a:t>19</a:t>
            </a:fld>
            <a:endParaRPr lang="en-US">
              <a:solidFill>
                <a:srgbClr val="333333"/>
              </a:solidFill>
              <a:effectLst>
                <a:outerShdw blurRad="63500" dir="2700000" algn="tl" rotWithShape="0">
                  <a:prstClr val="white">
                    <a:alpha val="40000"/>
                  </a:prstClr>
                </a:outerShdw>
              </a:effectLst>
              <a:latin typeface="Calisto MT"/>
            </a:endParaRPr>
          </a:p>
        </p:txBody>
      </p:sp>
      <p:pic>
        <p:nvPicPr>
          <p:cNvPr id="3" name="Picture 2" descr="bp.updt2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7"/>
          <a:stretch/>
        </p:blipFill>
        <p:spPr>
          <a:xfrm>
            <a:off x="749910" y="1078721"/>
            <a:ext cx="7678669" cy="406477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70230" y="2305331"/>
            <a:ext cx="2191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</a:t>
            </a:r>
            <a:r>
              <a:rPr lang="en-US" dirty="0" smtClean="0"/>
              <a:t>nverted v anomaly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075880" y="2305331"/>
            <a:ext cx="2191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True v anomaly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174552" y="4411141"/>
            <a:ext cx="2191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</a:t>
            </a:r>
            <a:r>
              <a:rPr lang="en-US" dirty="0" smtClean="0"/>
              <a:t>nverted </a:t>
            </a:r>
            <a:r>
              <a:rPr lang="en-US" dirty="0" err="1" smtClean="0"/>
              <a:t>η</a:t>
            </a:r>
            <a:r>
              <a:rPr lang="en-US" dirty="0" smtClean="0"/>
              <a:t> anomaly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980203" y="4408077"/>
            <a:ext cx="2191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True </a:t>
            </a:r>
            <a:r>
              <a:rPr lang="en-US" dirty="0" err="1" smtClean="0"/>
              <a:t>η</a:t>
            </a:r>
            <a:r>
              <a:rPr lang="en-US" dirty="0" smtClean="0"/>
              <a:t> anomaly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2073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 Black"/>
                <a:cs typeface="Arial Black"/>
              </a:rPr>
              <a:t>Agenda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9468" y="1371601"/>
            <a:ext cx="8048329" cy="3223022"/>
          </a:xfrm>
        </p:spPr>
        <p:txBody>
          <a:bodyPr/>
          <a:lstStyle/>
          <a:p>
            <a:pPr>
              <a:buSzPct val="150000"/>
            </a:pPr>
            <a:r>
              <a:rPr lang="en-US" b="1" dirty="0" smtClean="0">
                <a:solidFill>
                  <a:srgbClr val="000000"/>
                </a:solidFill>
              </a:rPr>
              <a:t>Introduction to WEMVA</a:t>
            </a:r>
          </a:p>
          <a:p>
            <a:pPr>
              <a:buSzPct val="150000"/>
            </a:pPr>
            <a:r>
              <a:rPr lang="en-US" b="1" dirty="0" smtClean="0">
                <a:solidFill>
                  <a:srgbClr val="000000"/>
                </a:solidFill>
              </a:rPr>
              <a:t>Examples for anisotropic WEMVA</a:t>
            </a:r>
          </a:p>
          <a:p>
            <a:pPr>
              <a:buSzPct val="150000"/>
            </a:pPr>
            <a:r>
              <a:rPr lang="en-US" b="1" dirty="0" smtClean="0">
                <a:solidFill>
                  <a:srgbClr val="000000"/>
                </a:solidFill>
              </a:rPr>
              <a:t>Constraining WEMVA using rock physics information</a:t>
            </a:r>
          </a:p>
          <a:p>
            <a:pPr>
              <a:buSzPct val="150000"/>
            </a:pPr>
            <a:r>
              <a:rPr lang="en-US" altLang="zh-CN" b="1" dirty="0" smtClean="0">
                <a:solidFill>
                  <a:srgbClr val="000000"/>
                </a:solidFill>
              </a:rPr>
              <a:t>Conclusion and discussion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2F250-6943-FE45-A066-F954598F0B1C}" type="slidenum">
              <a:rPr lang="en-US" smtClean="0">
                <a:solidFill>
                  <a:srgbClr val="333333"/>
                </a:solidFill>
                <a:effectLst>
                  <a:outerShdw blurRad="63500" dir="2700000" algn="tl" rotWithShape="0">
                    <a:prstClr val="white">
                      <a:alpha val="40000"/>
                    </a:prstClr>
                  </a:outerShdw>
                </a:effectLst>
                <a:latin typeface="Calisto MT"/>
              </a:rPr>
              <a:pPr/>
              <a:t>2</a:t>
            </a:fld>
            <a:endParaRPr lang="en-US">
              <a:solidFill>
                <a:srgbClr val="333333"/>
              </a:solidFill>
              <a:effectLst>
                <a:outerShdw blurRad="63500" dir="2700000" algn="tl" rotWithShape="0">
                  <a:prstClr val="white">
                    <a:alpha val="40000"/>
                  </a:prstClr>
                </a:outerShdw>
              </a:effectLst>
              <a:latin typeface="Calisto MT"/>
            </a:endParaRPr>
          </a:p>
        </p:txBody>
      </p:sp>
    </p:spTree>
    <p:extLst>
      <p:ext uri="{BB962C8B-B14F-4D97-AF65-F5344CB8AC3E}">
        <p14:creationId xmlns:p14="http://schemas.microsoft.com/office/powerpoint/2010/main" val="25030463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7067"/>
            <a:ext cx="9144000" cy="962375"/>
          </a:xfrm>
        </p:spPr>
        <p:txBody>
          <a:bodyPr/>
          <a:lstStyle/>
          <a:p>
            <a:r>
              <a:rPr lang="en-US" sz="4400" dirty="0" smtClean="0">
                <a:latin typeface="Arial Black"/>
                <a:cs typeface="Arial Black"/>
              </a:rPr>
              <a:t>Synthetic example: BP2007</a:t>
            </a:r>
            <a:endParaRPr lang="en-US" sz="4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2F250-6943-FE45-A066-F954598F0B1C}" type="slidenum">
              <a:rPr lang="en-US" smtClean="0">
                <a:solidFill>
                  <a:srgbClr val="333333"/>
                </a:solidFill>
                <a:effectLst>
                  <a:outerShdw blurRad="63500" dir="2700000" algn="tl" rotWithShape="0">
                    <a:prstClr val="white">
                      <a:alpha val="40000"/>
                    </a:prstClr>
                  </a:outerShdw>
                </a:effectLst>
                <a:latin typeface="Calisto MT"/>
              </a:rPr>
              <a:pPr/>
              <a:t>20</a:t>
            </a:fld>
            <a:endParaRPr lang="en-US">
              <a:solidFill>
                <a:srgbClr val="333333"/>
              </a:solidFill>
              <a:effectLst>
                <a:outerShdw blurRad="63500" dir="2700000" algn="tl" rotWithShape="0">
                  <a:prstClr val="white">
                    <a:alpha val="40000"/>
                  </a:prstClr>
                </a:outerShdw>
              </a:effectLst>
              <a:latin typeface="Calisto MT"/>
            </a:endParaRPr>
          </a:p>
        </p:txBody>
      </p:sp>
      <p:pic>
        <p:nvPicPr>
          <p:cNvPr id="9" name="Picture 8" descr="bp.imag2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4"/>
          <a:stretch/>
        </p:blipFill>
        <p:spPr>
          <a:xfrm>
            <a:off x="206627" y="1325454"/>
            <a:ext cx="8665554" cy="371565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17634" y="1009441"/>
            <a:ext cx="15221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Initial image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10031" y="1009441"/>
            <a:ext cx="16916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Inverted image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89351" y="1009756"/>
            <a:ext cx="16916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True image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3574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7067"/>
            <a:ext cx="9144000" cy="962375"/>
          </a:xfrm>
        </p:spPr>
        <p:txBody>
          <a:bodyPr/>
          <a:lstStyle/>
          <a:p>
            <a:r>
              <a:rPr lang="en-US" sz="4400" dirty="0" smtClean="0">
                <a:latin typeface="Arial Black"/>
                <a:cs typeface="Arial Black"/>
              </a:rPr>
              <a:t>Synthetic example: BP2007</a:t>
            </a:r>
            <a:endParaRPr lang="en-US" sz="4400" dirty="0"/>
          </a:p>
        </p:txBody>
      </p:sp>
      <p:sp>
        <p:nvSpPr>
          <p:cNvPr id="5" name="TextBox 4"/>
          <p:cNvSpPr txBox="1"/>
          <p:nvPr/>
        </p:nvSpPr>
        <p:spPr>
          <a:xfrm>
            <a:off x="7062954" y="1748573"/>
            <a:ext cx="17309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Initial gathers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062954" y="3684343"/>
            <a:ext cx="17309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Inverted gathers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0" name="Picture 9" descr="init.aimg1.pdf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45"/>
          <a:stretch/>
        </p:blipFill>
        <p:spPr>
          <a:xfrm>
            <a:off x="0" y="1078721"/>
            <a:ext cx="9144000" cy="3795031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791835" y="2218339"/>
            <a:ext cx="3531475" cy="1287506"/>
          </a:xfrm>
          <a:prstGeom prst="rect">
            <a:avLst/>
          </a:prstGeom>
          <a:noFill/>
          <a:ln w="38100" cmpd="sng">
            <a:solidFill>
              <a:srgbClr val="8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7215354" y="1900973"/>
            <a:ext cx="17309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Initial gathers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1162212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nal.aimg1.pdf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5134"/>
          <a:stretch/>
        </p:blipFill>
        <p:spPr>
          <a:xfrm>
            <a:off x="0" y="1078992"/>
            <a:ext cx="9144000" cy="37947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7067"/>
            <a:ext cx="9144000" cy="962375"/>
          </a:xfrm>
        </p:spPr>
        <p:txBody>
          <a:bodyPr/>
          <a:lstStyle/>
          <a:p>
            <a:r>
              <a:rPr lang="en-US" sz="4400" dirty="0" smtClean="0">
                <a:latin typeface="Arial Black"/>
                <a:cs typeface="Arial Black"/>
              </a:rPr>
              <a:t>Synthetic example: BP2007</a:t>
            </a:r>
            <a:endParaRPr lang="en-US" sz="4400" dirty="0"/>
          </a:p>
        </p:txBody>
      </p:sp>
      <p:sp>
        <p:nvSpPr>
          <p:cNvPr id="8" name="TextBox 7"/>
          <p:cNvSpPr txBox="1"/>
          <p:nvPr/>
        </p:nvSpPr>
        <p:spPr>
          <a:xfrm>
            <a:off x="7215354" y="1900973"/>
            <a:ext cx="17309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Final gathers</a:t>
            </a:r>
            <a:endParaRPr lang="en-US" b="1" dirty="0"/>
          </a:p>
        </p:txBody>
      </p:sp>
      <p:sp>
        <p:nvSpPr>
          <p:cNvPr id="9" name="Rectangle 8"/>
          <p:cNvSpPr/>
          <p:nvPr/>
        </p:nvSpPr>
        <p:spPr>
          <a:xfrm>
            <a:off x="1791835" y="2218339"/>
            <a:ext cx="3531475" cy="1287506"/>
          </a:xfrm>
          <a:prstGeom prst="rect">
            <a:avLst/>
          </a:prstGeom>
          <a:noFill/>
          <a:ln w="38100" cmpd="sng">
            <a:solidFill>
              <a:srgbClr val="8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2309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ontent Placeholder 15" descr="image-init.pdf"/>
          <p:cNvPicPr preferRelativeResize="0">
            <a:picLocks noGrp="1"/>
          </p:cNvPicPr>
          <p:nvPr>
            <p:ph sz="quarter" idx="1"/>
          </p:nvPr>
        </p:nvPicPr>
        <p:blipFill>
          <a:blip r:embed="rId2"/>
          <a:srcRect b="49701"/>
          <a:stretch>
            <a:fillRect/>
          </a:stretch>
        </p:blipFill>
        <p:spPr>
          <a:xfrm>
            <a:off x="0" y="685801"/>
            <a:ext cx="9144000" cy="2242113"/>
          </a:xfrm>
        </p:spPr>
      </p:pic>
      <p:pic>
        <p:nvPicPr>
          <p:cNvPr id="14" name="Picture 13" descr="image-init.pdf"/>
          <p:cNvPicPr>
            <a:picLocks noChangeAspect="1"/>
          </p:cNvPicPr>
          <p:nvPr/>
        </p:nvPicPr>
        <p:blipFill>
          <a:blip r:embed="rId3"/>
          <a:srcRect t="49701"/>
          <a:stretch>
            <a:fillRect/>
          </a:stretch>
        </p:blipFill>
        <p:spPr>
          <a:xfrm>
            <a:off x="671816" y="2747673"/>
            <a:ext cx="8044769" cy="208544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923937" y="1151491"/>
            <a:ext cx="1800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800000"/>
                </a:solidFill>
                <a:latin typeface="Gill Sans MT"/>
              </a:rPr>
              <a:t>Initial image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8612"/>
            <a:ext cx="9144000" cy="531595"/>
          </a:xfrm>
          <a:solidFill>
            <a:srgbClr val="800000"/>
          </a:solidFill>
        </p:spPr>
        <p:txBody>
          <a:bodyPr anchor="ctr">
            <a:normAutofit fontScale="90000"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Arial Black"/>
                <a:cs typeface="Arial Black"/>
              </a:rPr>
              <a:t>GOM field data example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267200" y="4767264"/>
            <a:ext cx="609600" cy="273844"/>
          </a:xfrm>
        </p:spPr>
        <p:txBody>
          <a:bodyPr/>
          <a:lstStyle/>
          <a:p>
            <a:fld id="{2232F250-6943-FE45-A066-F954598F0B1C}" type="slidenum">
              <a:rPr lang="en-US" smtClean="0">
                <a:solidFill>
                  <a:srgbClr val="464653"/>
                </a:solidFill>
                <a:latin typeface="Gill Sans MT"/>
              </a:rPr>
              <a:pPr/>
              <a:t>23</a:t>
            </a:fld>
            <a:endParaRPr lang="en-US" dirty="0">
              <a:solidFill>
                <a:srgbClr val="464653"/>
              </a:solidFill>
              <a:latin typeface="Gill Sans MT"/>
            </a:endParaRPr>
          </a:p>
        </p:txBody>
      </p:sp>
      <p:sp>
        <p:nvSpPr>
          <p:cNvPr id="2" name="Oval 1"/>
          <p:cNvSpPr/>
          <p:nvPr/>
        </p:nvSpPr>
        <p:spPr>
          <a:xfrm rot="1559758">
            <a:off x="6435663" y="524211"/>
            <a:ext cx="2177574" cy="2442816"/>
          </a:xfrm>
          <a:prstGeom prst="ellipse">
            <a:avLst/>
          </a:prstGeom>
          <a:noFill/>
          <a:ln w="28575" cmpd="sng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9231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image-fnal.pdf"/>
          <p:cNvPicPr preferRelativeResize="0">
            <a:picLocks noGrp="1"/>
          </p:cNvPicPr>
          <p:nvPr>
            <p:ph sz="quarter" idx="1"/>
          </p:nvPr>
        </p:nvPicPr>
        <p:blipFill>
          <a:blip r:embed="rId2"/>
          <a:srcRect b="49701"/>
          <a:stretch>
            <a:fillRect/>
          </a:stretch>
        </p:blipFill>
        <p:spPr>
          <a:xfrm>
            <a:off x="0" y="685801"/>
            <a:ext cx="9144000" cy="2242167"/>
          </a:xfrm>
        </p:spPr>
      </p:pic>
      <p:pic>
        <p:nvPicPr>
          <p:cNvPr id="16" name="Picture 15" descr="image-fnal.pdf"/>
          <p:cNvPicPr>
            <a:picLocks noChangeAspect="1"/>
          </p:cNvPicPr>
          <p:nvPr/>
        </p:nvPicPr>
        <p:blipFill>
          <a:blip r:embed="rId3"/>
          <a:srcRect t="49701"/>
          <a:stretch>
            <a:fillRect/>
          </a:stretch>
        </p:blipFill>
        <p:spPr>
          <a:xfrm>
            <a:off x="674749" y="2748972"/>
            <a:ext cx="8042303" cy="208483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923937" y="1151491"/>
            <a:ext cx="1800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800000"/>
                </a:solidFill>
                <a:latin typeface="Gill Sans MT"/>
              </a:rPr>
              <a:t>Final image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8612"/>
            <a:ext cx="9144000" cy="531595"/>
          </a:xfrm>
          <a:solidFill>
            <a:srgbClr val="800000"/>
          </a:solidFill>
        </p:spPr>
        <p:txBody>
          <a:bodyPr anchor="ctr">
            <a:normAutofit fontScale="90000"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Arial Black"/>
                <a:cs typeface="Arial Black"/>
              </a:rPr>
              <a:t>GOM field data example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267200" y="4767264"/>
            <a:ext cx="609600" cy="273844"/>
          </a:xfrm>
        </p:spPr>
        <p:txBody>
          <a:bodyPr/>
          <a:lstStyle/>
          <a:p>
            <a:fld id="{2232F250-6943-FE45-A066-F954598F0B1C}" type="slidenum">
              <a:rPr lang="en-US" smtClean="0">
                <a:solidFill>
                  <a:srgbClr val="464653"/>
                </a:solidFill>
                <a:latin typeface="Gill Sans MT"/>
              </a:rPr>
              <a:pPr/>
              <a:t>24</a:t>
            </a:fld>
            <a:endParaRPr lang="en-US" dirty="0">
              <a:solidFill>
                <a:srgbClr val="464653"/>
              </a:solidFill>
              <a:latin typeface="Gill Sans MT"/>
            </a:endParaRPr>
          </a:p>
        </p:txBody>
      </p:sp>
      <p:sp>
        <p:nvSpPr>
          <p:cNvPr id="8" name="Oval 7"/>
          <p:cNvSpPr/>
          <p:nvPr/>
        </p:nvSpPr>
        <p:spPr>
          <a:xfrm rot="1559758">
            <a:off x="6435663" y="524211"/>
            <a:ext cx="2177574" cy="2442816"/>
          </a:xfrm>
          <a:prstGeom prst="ellipse">
            <a:avLst/>
          </a:prstGeom>
          <a:noFill/>
          <a:ln w="28575" cmpd="sng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4791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13" descr="vchange.pdf"/>
          <p:cNvPicPr>
            <a:picLocks noGrp="1"/>
          </p:cNvPicPr>
          <p:nvPr>
            <p:ph sz="quarter" idx="1"/>
          </p:nvPr>
        </p:nvPicPr>
        <p:blipFill>
          <a:blip r:embed="rId2"/>
          <a:srcRect r="6667"/>
          <a:stretch>
            <a:fillRect/>
          </a:stretch>
        </p:blipFill>
        <p:spPr>
          <a:xfrm>
            <a:off x="3" y="925830"/>
            <a:ext cx="8534431" cy="1714500"/>
          </a:xfrm>
        </p:spPr>
      </p:pic>
      <p:pic>
        <p:nvPicPr>
          <p:cNvPr id="15" name="Content Placeholder 14" descr="echange.pdf"/>
          <p:cNvPicPr>
            <a:picLocks noGrp="1"/>
          </p:cNvPicPr>
          <p:nvPr>
            <p:ph sz="quarter" idx="2"/>
          </p:nvPr>
        </p:nvPicPr>
        <p:blipFill>
          <a:blip r:embed="rId3"/>
          <a:srcRect r="6713"/>
          <a:stretch>
            <a:fillRect/>
          </a:stretch>
        </p:blipFill>
        <p:spPr>
          <a:xfrm>
            <a:off x="0" y="2969514"/>
            <a:ext cx="8530112" cy="1714500"/>
          </a:xfrm>
        </p:spPr>
      </p:pic>
      <p:sp useBgFill="1">
        <p:nvSpPr>
          <p:cNvPr id="21" name="TextBox 20"/>
          <p:cNvSpPr txBox="1"/>
          <p:nvPr/>
        </p:nvSpPr>
        <p:spPr>
          <a:xfrm>
            <a:off x="919375" y="712254"/>
            <a:ext cx="6776844" cy="400110"/>
          </a:xfrm>
          <a:prstGeom prst="rect">
            <a:avLst/>
          </a:prstGeom>
        </p:spPr>
        <p:txBody>
          <a:bodyPr wrap="square" rtlCol="0" anchor="t">
            <a:spAutoFit/>
          </a:bodyPr>
          <a:lstStyle/>
          <a:p>
            <a:pPr algn="ctr"/>
            <a:r>
              <a:rPr lang="en-US" sz="1000" dirty="0">
                <a:solidFill>
                  <a:prstClr val="black"/>
                </a:solidFill>
                <a:latin typeface="Gill Sans MT"/>
              </a:rPr>
              <a:t>Location (km)</a:t>
            </a:r>
          </a:p>
          <a:p>
            <a:r>
              <a:rPr lang="en-US" sz="1000" dirty="0">
                <a:solidFill>
                  <a:prstClr val="black"/>
                </a:solidFill>
                <a:latin typeface="Gill Sans MT"/>
              </a:rPr>
              <a:t>2                  4                  6                   8                 10                12                14                 16                18                 20</a:t>
            </a:r>
          </a:p>
        </p:txBody>
      </p:sp>
      <p:sp useBgFill="1">
        <p:nvSpPr>
          <p:cNvPr id="22" name="TextBox 21"/>
          <p:cNvSpPr txBox="1"/>
          <p:nvPr/>
        </p:nvSpPr>
        <p:spPr>
          <a:xfrm>
            <a:off x="919375" y="2741422"/>
            <a:ext cx="6776844" cy="400110"/>
          </a:xfrm>
          <a:prstGeom prst="rect">
            <a:avLst/>
          </a:prstGeom>
        </p:spPr>
        <p:txBody>
          <a:bodyPr wrap="square" rtlCol="0" anchor="t">
            <a:spAutoFit/>
          </a:bodyPr>
          <a:lstStyle/>
          <a:p>
            <a:pPr algn="ctr"/>
            <a:r>
              <a:rPr lang="en-US" sz="1000" dirty="0">
                <a:solidFill>
                  <a:prstClr val="black"/>
                </a:solidFill>
                <a:latin typeface="Gill Sans MT"/>
              </a:rPr>
              <a:t>Location (km)</a:t>
            </a:r>
          </a:p>
          <a:p>
            <a:r>
              <a:rPr lang="en-US" sz="1000" dirty="0">
                <a:solidFill>
                  <a:prstClr val="black"/>
                </a:solidFill>
                <a:latin typeface="Gill Sans MT"/>
              </a:rPr>
              <a:t>2                   4                  6                   8                 10                12                14                 16                18                 20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54867" y="2131305"/>
            <a:ext cx="3168839" cy="378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100"/>
              </a:lnSpc>
              <a:spcAft>
                <a:spcPts val="1200"/>
              </a:spcAft>
            </a:pPr>
            <a:r>
              <a:rPr lang="en-US" sz="2000" b="1" dirty="0">
                <a:solidFill>
                  <a:srgbClr val="000000"/>
                </a:solidFill>
                <a:latin typeface="Gill Sans MT"/>
              </a:rPr>
              <a:t>Updates in </a:t>
            </a:r>
            <a:r>
              <a:rPr lang="en-US" sz="2000" b="1" dirty="0" err="1">
                <a:solidFill>
                  <a:srgbClr val="000000"/>
                </a:solidFill>
                <a:latin typeface="Gill Sans MT"/>
              </a:rPr>
              <a:t>v</a:t>
            </a:r>
            <a:r>
              <a:rPr lang="en-US" sz="2000" b="1" dirty="0">
                <a:solidFill>
                  <a:srgbClr val="000000"/>
                </a:solidFill>
                <a:latin typeface="Gill Sans MT"/>
              </a:rPr>
              <a:t> model</a:t>
            </a:r>
            <a:endParaRPr lang="en-MY" sz="2000" b="1" dirty="0" err="1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54867" y="4135830"/>
            <a:ext cx="3168839" cy="378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100"/>
              </a:lnSpc>
              <a:spcAft>
                <a:spcPts val="1200"/>
              </a:spcAft>
            </a:pPr>
            <a:r>
              <a:rPr lang="en-US" sz="2000" b="1" dirty="0">
                <a:solidFill>
                  <a:srgbClr val="000000"/>
                </a:solidFill>
                <a:latin typeface="Gill Sans MT"/>
              </a:rPr>
              <a:t>Updates in </a:t>
            </a:r>
            <a:r>
              <a:rPr lang="en-US" sz="2000" b="1" dirty="0" err="1">
                <a:solidFill>
                  <a:srgbClr val="000000"/>
                </a:solidFill>
                <a:latin typeface="Gill Sans MT"/>
              </a:rPr>
              <a:t>η</a:t>
            </a:r>
            <a:r>
              <a:rPr lang="en-US" sz="2000" b="1" dirty="0">
                <a:solidFill>
                  <a:srgbClr val="000000"/>
                </a:solidFill>
                <a:latin typeface="Gill Sans MT"/>
              </a:rPr>
              <a:t> model</a:t>
            </a:r>
            <a:endParaRPr lang="en-MY" sz="2000" b="1" dirty="0" err="1">
              <a:solidFill>
                <a:srgbClr val="000000"/>
              </a:solidFill>
              <a:latin typeface="Gill Sans MT"/>
            </a:endParaRPr>
          </a:p>
        </p:txBody>
      </p:sp>
      <p:sp useBgFill="1">
        <p:nvSpPr>
          <p:cNvPr id="23" name="TextBox 22"/>
          <p:cNvSpPr txBox="1"/>
          <p:nvPr/>
        </p:nvSpPr>
        <p:spPr>
          <a:xfrm rot="16200000">
            <a:off x="-575874" y="1657806"/>
            <a:ext cx="1428750" cy="27699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prstClr val="black"/>
                </a:solidFill>
                <a:latin typeface="Gill Sans MT"/>
              </a:rPr>
              <a:t>Depth (</a:t>
            </a:r>
            <a:r>
              <a:rPr lang="en-US" sz="1200" dirty="0" err="1">
                <a:solidFill>
                  <a:prstClr val="black"/>
                </a:solidFill>
                <a:latin typeface="Gill Sans MT"/>
              </a:rPr>
              <a:t>m</a:t>
            </a:r>
            <a:r>
              <a:rPr lang="en-US" sz="1200" dirty="0">
                <a:solidFill>
                  <a:prstClr val="black"/>
                </a:solidFill>
                <a:latin typeface="Gill Sans MT"/>
              </a:rPr>
              <a:t>)</a:t>
            </a:r>
          </a:p>
        </p:txBody>
      </p:sp>
      <p:sp useBgFill="1">
        <p:nvSpPr>
          <p:cNvPr id="24" name="TextBox 23"/>
          <p:cNvSpPr txBox="1"/>
          <p:nvPr/>
        </p:nvSpPr>
        <p:spPr>
          <a:xfrm rot="5400000">
            <a:off x="-381688" y="1735458"/>
            <a:ext cx="1740967" cy="27699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  <a:latin typeface="Gill Sans MT"/>
              </a:rPr>
              <a:t>0   </a:t>
            </a:r>
            <a:r>
              <a:rPr lang="en-US" sz="1200" dirty="0" smtClean="0">
                <a:solidFill>
                  <a:prstClr val="black"/>
                </a:solidFill>
                <a:latin typeface="Gill Sans MT"/>
              </a:rPr>
              <a:t>  </a:t>
            </a:r>
            <a:r>
              <a:rPr lang="en-US" sz="1200" dirty="0">
                <a:solidFill>
                  <a:prstClr val="black"/>
                </a:solidFill>
                <a:latin typeface="Gill Sans MT"/>
              </a:rPr>
              <a:t>1000    </a:t>
            </a:r>
            <a:r>
              <a:rPr lang="en-US" sz="1200" dirty="0" smtClean="0">
                <a:solidFill>
                  <a:prstClr val="black"/>
                </a:solidFill>
                <a:latin typeface="Gill Sans MT"/>
              </a:rPr>
              <a:t> </a:t>
            </a:r>
            <a:r>
              <a:rPr lang="en-US" sz="1200" dirty="0">
                <a:solidFill>
                  <a:prstClr val="black"/>
                </a:solidFill>
                <a:latin typeface="Gill Sans MT"/>
              </a:rPr>
              <a:t>2000 </a:t>
            </a:r>
            <a:r>
              <a:rPr lang="en-US" sz="1200" dirty="0" smtClean="0">
                <a:solidFill>
                  <a:prstClr val="black"/>
                </a:solidFill>
                <a:latin typeface="Gill Sans MT"/>
              </a:rPr>
              <a:t>  </a:t>
            </a:r>
            <a:r>
              <a:rPr lang="en-US" sz="1200" dirty="0">
                <a:solidFill>
                  <a:prstClr val="black"/>
                </a:solidFill>
                <a:latin typeface="Gill Sans MT"/>
              </a:rPr>
              <a:t>3000</a:t>
            </a:r>
          </a:p>
        </p:txBody>
      </p:sp>
      <p:sp useBgFill="1">
        <p:nvSpPr>
          <p:cNvPr id="25" name="TextBox 24"/>
          <p:cNvSpPr txBox="1"/>
          <p:nvPr/>
        </p:nvSpPr>
        <p:spPr>
          <a:xfrm rot="16200000">
            <a:off x="-575875" y="3680630"/>
            <a:ext cx="1428750" cy="27699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prstClr val="black"/>
                </a:solidFill>
                <a:latin typeface="Gill Sans MT"/>
              </a:rPr>
              <a:t>Depth (</a:t>
            </a:r>
            <a:r>
              <a:rPr lang="en-US" sz="1200" dirty="0" err="1">
                <a:solidFill>
                  <a:prstClr val="black"/>
                </a:solidFill>
                <a:latin typeface="Gill Sans MT"/>
              </a:rPr>
              <a:t>m</a:t>
            </a:r>
            <a:r>
              <a:rPr lang="en-US" sz="1200" dirty="0">
                <a:solidFill>
                  <a:prstClr val="black"/>
                </a:solidFill>
                <a:latin typeface="Gill Sans MT"/>
              </a:rPr>
              <a:t>)</a:t>
            </a:r>
          </a:p>
        </p:txBody>
      </p:sp>
      <p:sp useBgFill="1">
        <p:nvSpPr>
          <p:cNvPr id="27" name="TextBox 26"/>
          <p:cNvSpPr txBox="1"/>
          <p:nvPr/>
        </p:nvSpPr>
        <p:spPr>
          <a:xfrm rot="16200000">
            <a:off x="7870266" y="1646314"/>
            <a:ext cx="1548464" cy="27699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  <a:latin typeface="Gill Sans MT"/>
              </a:rPr>
              <a:t>  0        </a:t>
            </a:r>
            <a:r>
              <a:rPr lang="en-US" sz="1200" dirty="0" smtClean="0">
                <a:solidFill>
                  <a:prstClr val="black"/>
                </a:solidFill>
                <a:latin typeface="Gill Sans MT"/>
              </a:rPr>
              <a:t>  80         </a:t>
            </a:r>
            <a:r>
              <a:rPr lang="en-US" sz="1200" dirty="0">
                <a:solidFill>
                  <a:prstClr val="black"/>
                </a:solidFill>
                <a:latin typeface="Gill Sans MT"/>
              </a:rPr>
              <a:t>160</a:t>
            </a:r>
          </a:p>
        </p:txBody>
      </p:sp>
      <p:sp useBgFill="1">
        <p:nvSpPr>
          <p:cNvPr id="28" name="TextBox 27"/>
          <p:cNvSpPr txBox="1"/>
          <p:nvPr/>
        </p:nvSpPr>
        <p:spPr>
          <a:xfrm rot="16200000">
            <a:off x="8136537" y="1707339"/>
            <a:ext cx="1558487" cy="27699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prstClr val="black"/>
                </a:solidFill>
                <a:latin typeface="Gill Sans MT"/>
              </a:rPr>
              <a:t>Velocity (</a:t>
            </a:r>
            <a:r>
              <a:rPr lang="en-US" sz="1200" dirty="0" err="1">
                <a:solidFill>
                  <a:prstClr val="black"/>
                </a:solidFill>
                <a:latin typeface="Gill Sans MT"/>
              </a:rPr>
              <a:t>m/s</a:t>
            </a:r>
            <a:r>
              <a:rPr lang="en-US" sz="1200" dirty="0">
                <a:solidFill>
                  <a:prstClr val="black"/>
                </a:solidFill>
                <a:latin typeface="Gill Sans MT"/>
              </a:rPr>
              <a:t>)</a:t>
            </a:r>
          </a:p>
        </p:txBody>
      </p:sp>
      <p:sp useBgFill="1">
        <p:nvSpPr>
          <p:cNvPr id="29" name="TextBox 28"/>
          <p:cNvSpPr txBox="1"/>
          <p:nvPr/>
        </p:nvSpPr>
        <p:spPr>
          <a:xfrm rot="16200000">
            <a:off x="7887416" y="3879908"/>
            <a:ext cx="1571035" cy="27699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  <a:latin typeface="Gill Sans MT"/>
              </a:rPr>
              <a:t>       </a:t>
            </a:r>
            <a:r>
              <a:rPr lang="en-US" sz="1200" dirty="0" smtClean="0">
                <a:solidFill>
                  <a:prstClr val="black"/>
                </a:solidFill>
                <a:latin typeface="Gill Sans MT"/>
              </a:rPr>
              <a:t>0                </a:t>
            </a:r>
            <a:r>
              <a:rPr lang="en-US" sz="1200" dirty="0">
                <a:solidFill>
                  <a:prstClr val="black"/>
                </a:solidFill>
                <a:latin typeface="Gill Sans MT"/>
              </a:rPr>
              <a:t>0.04 </a:t>
            </a:r>
          </a:p>
        </p:txBody>
      </p:sp>
      <p:sp useBgFill="1">
        <p:nvSpPr>
          <p:cNvPr id="30" name="TextBox 29"/>
          <p:cNvSpPr txBox="1"/>
          <p:nvPr/>
        </p:nvSpPr>
        <p:spPr>
          <a:xfrm rot="16200000">
            <a:off x="8136536" y="3745498"/>
            <a:ext cx="1558487" cy="27699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>
                <a:solidFill>
                  <a:prstClr val="black"/>
                </a:solidFill>
                <a:latin typeface="Gill Sans MT"/>
              </a:rPr>
              <a:t>η</a:t>
            </a:r>
            <a:endParaRPr lang="en-US" sz="1200" dirty="0">
              <a:solidFill>
                <a:prstClr val="black"/>
              </a:solidFill>
              <a:latin typeface="Gill Sans MT"/>
            </a:endParaRP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0" y="8612"/>
            <a:ext cx="9144000" cy="531595"/>
          </a:xfrm>
          <a:solidFill>
            <a:srgbClr val="800000"/>
          </a:solidFill>
        </p:spPr>
        <p:txBody>
          <a:bodyPr anchor="ctr">
            <a:normAutofit fontScale="90000"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Arial Black"/>
                <a:cs typeface="Arial Black"/>
              </a:rPr>
              <a:t>GOM field data example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267200" y="4767264"/>
            <a:ext cx="609600" cy="273844"/>
          </a:xfrm>
        </p:spPr>
        <p:txBody>
          <a:bodyPr/>
          <a:lstStyle/>
          <a:p>
            <a:fld id="{2232F250-6943-FE45-A066-F954598F0B1C}" type="slidenum">
              <a:rPr lang="en-US" smtClean="0">
                <a:solidFill>
                  <a:srgbClr val="464653"/>
                </a:solidFill>
                <a:latin typeface="Gill Sans MT"/>
              </a:rPr>
              <a:pPr/>
              <a:t>25</a:t>
            </a:fld>
            <a:endParaRPr lang="en-US" dirty="0">
              <a:solidFill>
                <a:srgbClr val="464653"/>
              </a:solidFill>
              <a:latin typeface="Gill Sans MT"/>
            </a:endParaRPr>
          </a:p>
        </p:txBody>
      </p:sp>
      <p:sp useBgFill="1">
        <p:nvSpPr>
          <p:cNvPr id="18" name="TextBox 17"/>
          <p:cNvSpPr txBox="1"/>
          <p:nvPr/>
        </p:nvSpPr>
        <p:spPr>
          <a:xfrm rot="5400000">
            <a:off x="-381688" y="3762391"/>
            <a:ext cx="1740967" cy="27699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  <a:latin typeface="Gill Sans MT"/>
              </a:rPr>
              <a:t>0   </a:t>
            </a:r>
            <a:r>
              <a:rPr lang="en-US" sz="1200" dirty="0" smtClean="0">
                <a:solidFill>
                  <a:prstClr val="black"/>
                </a:solidFill>
                <a:latin typeface="Gill Sans MT"/>
              </a:rPr>
              <a:t>  </a:t>
            </a:r>
            <a:r>
              <a:rPr lang="en-US" sz="1200" dirty="0">
                <a:solidFill>
                  <a:prstClr val="black"/>
                </a:solidFill>
                <a:latin typeface="Gill Sans MT"/>
              </a:rPr>
              <a:t>1000    </a:t>
            </a:r>
            <a:r>
              <a:rPr lang="en-US" sz="1200" dirty="0" smtClean="0">
                <a:solidFill>
                  <a:prstClr val="black"/>
                </a:solidFill>
                <a:latin typeface="Gill Sans MT"/>
              </a:rPr>
              <a:t> </a:t>
            </a:r>
            <a:r>
              <a:rPr lang="en-US" sz="1200" dirty="0">
                <a:solidFill>
                  <a:prstClr val="black"/>
                </a:solidFill>
                <a:latin typeface="Gill Sans MT"/>
              </a:rPr>
              <a:t>2000 </a:t>
            </a:r>
            <a:r>
              <a:rPr lang="en-US" sz="1200" dirty="0" smtClean="0">
                <a:solidFill>
                  <a:prstClr val="black"/>
                </a:solidFill>
                <a:latin typeface="Gill Sans MT"/>
              </a:rPr>
              <a:t>  </a:t>
            </a:r>
            <a:r>
              <a:rPr lang="en-US" sz="1200" dirty="0">
                <a:solidFill>
                  <a:prstClr val="black"/>
                </a:solidFill>
                <a:latin typeface="Gill Sans MT"/>
              </a:rPr>
              <a:t>3000</a:t>
            </a:r>
          </a:p>
        </p:txBody>
      </p:sp>
    </p:spTree>
    <p:extLst>
      <p:ext uri="{BB962C8B-B14F-4D97-AF65-F5344CB8AC3E}">
        <p14:creationId xmlns:p14="http://schemas.microsoft.com/office/powerpoint/2010/main" val="9460925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 Black"/>
                <a:cs typeface="Arial Black"/>
              </a:rPr>
              <a:t>Agenda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9468" y="1371601"/>
            <a:ext cx="8048329" cy="3223022"/>
          </a:xfrm>
        </p:spPr>
        <p:txBody>
          <a:bodyPr/>
          <a:lstStyle/>
          <a:p>
            <a:pPr>
              <a:buSzPct val="150000"/>
            </a:pPr>
            <a:r>
              <a:rPr lang="en-US" b="1" dirty="0" smtClean="0">
                <a:solidFill>
                  <a:schemeClr val="tx1">
                    <a:lumMod val="50000"/>
                  </a:schemeClr>
                </a:solidFill>
              </a:rPr>
              <a:t>Introduction to WEMVA</a:t>
            </a:r>
          </a:p>
          <a:p>
            <a:pPr>
              <a:buSzPct val="150000"/>
            </a:pPr>
            <a:r>
              <a:rPr lang="en-US" b="1" dirty="0" smtClean="0">
                <a:solidFill>
                  <a:schemeClr val="tx1">
                    <a:lumMod val="50000"/>
                  </a:schemeClr>
                </a:solidFill>
              </a:rPr>
              <a:t>Examples for anisotropic WEMVA</a:t>
            </a:r>
          </a:p>
          <a:p>
            <a:pPr>
              <a:buSzPct val="150000"/>
            </a:pPr>
            <a:r>
              <a:rPr lang="en-US" b="1" dirty="0">
                <a:solidFill>
                  <a:srgbClr val="000000"/>
                </a:solidFill>
              </a:rPr>
              <a:t>Constraining WEMVA using rock physics information</a:t>
            </a:r>
          </a:p>
          <a:p>
            <a:pPr>
              <a:buSzPct val="150000"/>
            </a:pPr>
            <a:r>
              <a:rPr lang="en-US" altLang="zh-CN" b="1" dirty="0" smtClean="0">
                <a:solidFill>
                  <a:srgbClr val="7F7F7F"/>
                </a:solidFill>
              </a:rPr>
              <a:t>Conclusion and discussion</a:t>
            </a:r>
            <a:endParaRPr lang="en-US" b="1" dirty="0">
              <a:solidFill>
                <a:srgbClr val="7F7F7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2F250-6943-FE45-A066-F954598F0B1C}" type="slidenum">
              <a:rPr lang="en-US" smtClean="0">
                <a:solidFill>
                  <a:srgbClr val="333333"/>
                </a:solidFill>
                <a:effectLst>
                  <a:outerShdw blurRad="63500" dir="2700000" algn="tl" rotWithShape="0">
                    <a:prstClr val="white">
                      <a:alpha val="40000"/>
                    </a:prstClr>
                  </a:outerShdw>
                </a:effectLst>
                <a:latin typeface="Calisto MT"/>
              </a:rPr>
              <a:pPr/>
              <a:t>26</a:t>
            </a:fld>
            <a:endParaRPr lang="en-US">
              <a:solidFill>
                <a:srgbClr val="333333"/>
              </a:solidFill>
              <a:effectLst>
                <a:outerShdw blurRad="63500" dir="2700000" algn="tl" rotWithShape="0">
                  <a:prstClr val="white">
                    <a:alpha val="40000"/>
                  </a:prstClr>
                </a:outerShdw>
              </a:effectLst>
              <a:latin typeface="Calisto MT"/>
            </a:endParaRPr>
          </a:p>
        </p:txBody>
      </p:sp>
    </p:spTree>
    <p:extLst>
      <p:ext uri="{BB962C8B-B14F-4D97-AF65-F5344CB8AC3E}">
        <p14:creationId xmlns:p14="http://schemas.microsoft.com/office/powerpoint/2010/main" val="9515586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2F250-6943-FE45-A066-F954598F0B1C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79463" y="47066"/>
            <a:ext cx="7583488" cy="962375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Arial Black"/>
                <a:cs typeface="Arial Black"/>
              </a:rPr>
              <a:t>Least-squares problem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95584" y="1147773"/>
            <a:ext cx="71205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 dirty="0" smtClean="0">
                <a:solidFill>
                  <a:srgbClr val="000000"/>
                </a:solidFill>
              </a:rPr>
              <a:t>Anisotropic WEMVA </a:t>
            </a:r>
            <a:r>
              <a:rPr lang="en-US" sz="2400" dirty="0">
                <a:solidFill>
                  <a:srgbClr val="000000"/>
                </a:solidFill>
              </a:rPr>
              <a:t>(</a:t>
            </a:r>
            <a:r>
              <a:rPr lang="en-US" sz="2400" dirty="0">
                <a:solidFill>
                  <a:srgbClr val="000000"/>
                </a:solidFill>
              </a:rPr>
              <a:t>Li and </a:t>
            </a:r>
            <a:r>
              <a:rPr lang="en-US" sz="2400" dirty="0" err="1">
                <a:solidFill>
                  <a:srgbClr val="000000"/>
                </a:solidFill>
              </a:rPr>
              <a:t>Biondi</a:t>
            </a:r>
            <a:r>
              <a:rPr lang="en-US" sz="2400" dirty="0">
                <a:solidFill>
                  <a:srgbClr val="000000"/>
                </a:solidFill>
              </a:rPr>
              <a:t>, SEP </a:t>
            </a:r>
            <a:r>
              <a:rPr lang="en-US" sz="2400" dirty="0">
                <a:solidFill>
                  <a:srgbClr val="000000"/>
                </a:solidFill>
              </a:rPr>
              <a:t>143): </a:t>
            </a:r>
            <a:endParaRPr lang="en-US" sz="2400" dirty="0">
              <a:solidFill>
                <a:srgbClr val="000000"/>
              </a:solidFill>
            </a:endParaRPr>
          </a:p>
        </p:txBody>
      </p:sp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821" y="1786094"/>
            <a:ext cx="7848600" cy="673100"/>
          </a:xfrm>
          <a:prstGeom prst="rect">
            <a:avLst/>
          </a:prstGeom>
        </p:spPr>
      </p:pic>
      <p:sp>
        <p:nvSpPr>
          <p:cNvPr id="9" name="Cloud Callout 8"/>
          <p:cNvSpPr/>
          <p:nvPr/>
        </p:nvSpPr>
        <p:spPr>
          <a:xfrm>
            <a:off x="1831155" y="2940213"/>
            <a:ext cx="2887808" cy="612648"/>
          </a:xfrm>
          <a:prstGeom prst="cloudCallout">
            <a:avLst>
              <a:gd name="adj1" fmla="val 491"/>
              <a:gd name="adj2" fmla="val -147654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Data fitting </a:t>
            </a:r>
            <a:r>
              <a:rPr lang="en-US" altLang="zh-CN" dirty="0" smtClean="0"/>
              <a:t>goal</a:t>
            </a:r>
            <a:endParaRPr lang="en-US" dirty="0"/>
          </a:p>
        </p:txBody>
      </p:sp>
      <p:sp>
        <p:nvSpPr>
          <p:cNvPr id="10" name="Cloud Callout 9"/>
          <p:cNvSpPr/>
          <p:nvPr/>
        </p:nvSpPr>
        <p:spPr>
          <a:xfrm>
            <a:off x="5706030" y="2940213"/>
            <a:ext cx="3163613" cy="612648"/>
          </a:xfrm>
          <a:prstGeom prst="cloudCallout">
            <a:avLst>
              <a:gd name="adj1" fmla="val -3726"/>
              <a:gd name="adj2" fmla="val -163274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Model styling goal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57760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2F250-6943-FE45-A066-F954598F0B1C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79463" y="47066"/>
            <a:ext cx="7583488" cy="962375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Arial Black"/>
                <a:cs typeface="Arial Black"/>
              </a:rPr>
              <a:t>Data fitting goal</a:t>
            </a:r>
            <a:endParaRPr lang="en-US" dirty="0"/>
          </a:p>
        </p:txBody>
      </p:sp>
      <p:pic>
        <p:nvPicPr>
          <p:cNvPr id="8" name="Picture 7" descr="objfun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33" y="1559983"/>
            <a:ext cx="9043385" cy="218228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04496" y="3836421"/>
            <a:ext cx="1783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020000"/>
                </a:solidFill>
              </a:rPr>
              <a:t>ε-δ</a:t>
            </a:r>
            <a:r>
              <a:rPr lang="en-US" dirty="0" smtClean="0">
                <a:solidFill>
                  <a:srgbClr val="020000"/>
                </a:solidFill>
              </a:rPr>
              <a:t> panel</a:t>
            </a:r>
            <a:endParaRPr lang="en-US" dirty="0">
              <a:solidFill>
                <a:srgbClr val="02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762159" y="3836421"/>
            <a:ext cx="1783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020000"/>
                </a:solidFill>
              </a:rPr>
              <a:t>Vv</a:t>
            </a:r>
            <a:r>
              <a:rPr lang="en-US" dirty="0" smtClean="0">
                <a:solidFill>
                  <a:srgbClr val="020000"/>
                </a:solidFill>
              </a:rPr>
              <a:t> </a:t>
            </a:r>
            <a:r>
              <a:rPr lang="en-US" dirty="0" smtClean="0">
                <a:solidFill>
                  <a:srgbClr val="020000"/>
                </a:solidFill>
              </a:rPr>
              <a:t>-</a:t>
            </a:r>
            <a:r>
              <a:rPr lang="en-US" dirty="0" err="1" smtClean="0">
                <a:solidFill>
                  <a:srgbClr val="020000"/>
                </a:solidFill>
              </a:rPr>
              <a:t>ε</a:t>
            </a:r>
            <a:r>
              <a:rPr lang="en-US" dirty="0" smtClean="0">
                <a:solidFill>
                  <a:srgbClr val="020000"/>
                </a:solidFill>
              </a:rPr>
              <a:t> panel</a:t>
            </a:r>
            <a:endParaRPr lang="en-US" dirty="0">
              <a:solidFill>
                <a:srgbClr val="02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671894" y="3836421"/>
            <a:ext cx="1783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020000"/>
                </a:solidFill>
              </a:rPr>
              <a:t>Vv</a:t>
            </a:r>
            <a:r>
              <a:rPr lang="en-US" dirty="0" smtClean="0">
                <a:solidFill>
                  <a:srgbClr val="020000"/>
                </a:solidFill>
              </a:rPr>
              <a:t> </a:t>
            </a:r>
            <a:r>
              <a:rPr lang="en-US" dirty="0" smtClean="0">
                <a:solidFill>
                  <a:srgbClr val="020000"/>
                </a:solidFill>
              </a:rPr>
              <a:t>-</a:t>
            </a:r>
            <a:r>
              <a:rPr lang="en-US" dirty="0" err="1">
                <a:solidFill>
                  <a:srgbClr val="020000"/>
                </a:solidFill>
              </a:rPr>
              <a:t>δ</a:t>
            </a:r>
            <a:r>
              <a:rPr lang="en-US" dirty="0" smtClean="0">
                <a:solidFill>
                  <a:srgbClr val="020000"/>
                </a:solidFill>
              </a:rPr>
              <a:t> panel</a:t>
            </a:r>
            <a:endParaRPr lang="en-US" dirty="0">
              <a:solidFill>
                <a:srgbClr val="02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7363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latin typeface="Arial Black"/>
                <a:cs typeface="Arial Black"/>
              </a:rPr>
              <a:t>Model styling goal</a:t>
            </a:r>
            <a:endParaRPr lang="en-US" dirty="0">
              <a:latin typeface="Arial Black"/>
              <a:cs typeface="Arial Black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2F250-6943-FE45-A066-F954598F0B1C}" type="slidenum">
              <a:rPr lang="en-US" smtClean="0">
                <a:solidFill>
                  <a:srgbClr val="333333"/>
                </a:solidFill>
                <a:effectLst>
                  <a:outerShdw blurRad="63500" dir="2700000" algn="tl" rotWithShape="0">
                    <a:prstClr val="white">
                      <a:alpha val="40000"/>
                    </a:prstClr>
                  </a:outerShdw>
                </a:effectLst>
                <a:latin typeface="Calisto MT"/>
              </a:rPr>
              <a:pPr/>
              <a:t>29</a:t>
            </a:fld>
            <a:endParaRPr lang="en-US">
              <a:solidFill>
                <a:srgbClr val="333333"/>
              </a:solidFill>
              <a:effectLst>
                <a:outerShdw blurRad="63500" dir="2700000" algn="tl" rotWithShape="0">
                  <a:prstClr val="white">
                    <a:alpha val="40000"/>
                  </a:prstClr>
                </a:outerShdw>
              </a:effectLst>
              <a:latin typeface="Calisto M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4496" y="3836421"/>
            <a:ext cx="1783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020000"/>
                </a:solidFill>
              </a:rPr>
              <a:t>ε-δ</a:t>
            </a:r>
            <a:r>
              <a:rPr lang="en-US" dirty="0" smtClean="0">
                <a:solidFill>
                  <a:srgbClr val="020000"/>
                </a:solidFill>
              </a:rPr>
              <a:t> panel</a:t>
            </a:r>
            <a:endParaRPr lang="en-US" dirty="0">
              <a:solidFill>
                <a:srgbClr val="02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62159" y="3836421"/>
            <a:ext cx="1783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020000"/>
                </a:solidFill>
              </a:rPr>
              <a:t>Vv</a:t>
            </a:r>
            <a:r>
              <a:rPr lang="en-US" dirty="0" smtClean="0">
                <a:solidFill>
                  <a:srgbClr val="020000"/>
                </a:solidFill>
              </a:rPr>
              <a:t> </a:t>
            </a:r>
            <a:r>
              <a:rPr lang="en-US" dirty="0" smtClean="0">
                <a:solidFill>
                  <a:srgbClr val="020000"/>
                </a:solidFill>
              </a:rPr>
              <a:t>-</a:t>
            </a:r>
            <a:r>
              <a:rPr lang="en-US" dirty="0" err="1" smtClean="0">
                <a:solidFill>
                  <a:srgbClr val="020000"/>
                </a:solidFill>
              </a:rPr>
              <a:t>ε</a:t>
            </a:r>
            <a:r>
              <a:rPr lang="en-US" dirty="0" smtClean="0">
                <a:solidFill>
                  <a:srgbClr val="020000"/>
                </a:solidFill>
              </a:rPr>
              <a:t> panel</a:t>
            </a:r>
            <a:endParaRPr lang="en-US" dirty="0">
              <a:solidFill>
                <a:srgbClr val="02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71894" y="3836421"/>
            <a:ext cx="1783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020000"/>
                </a:solidFill>
              </a:rPr>
              <a:t>Vv</a:t>
            </a:r>
            <a:r>
              <a:rPr lang="en-US" dirty="0" smtClean="0">
                <a:solidFill>
                  <a:srgbClr val="020000"/>
                </a:solidFill>
              </a:rPr>
              <a:t> </a:t>
            </a:r>
            <a:r>
              <a:rPr lang="en-US" dirty="0" smtClean="0">
                <a:solidFill>
                  <a:srgbClr val="020000"/>
                </a:solidFill>
              </a:rPr>
              <a:t>-</a:t>
            </a:r>
            <a:r>
              <a:rPr lang="en-US" dirty="0" err="1">
                <a:solidFill>
                  <a:srgbClr val="020000"/>
                </a:solidFill>
              </a:rPr>
              <a:t>δ</a:t>
            </a:r>
            <a:r>
              <a:rPr lang="en-US" dirty="0" smtClean="0">
                <a:solidFill>
                  <a:srgbClr val="020000"/>
                </a:solidFill>
              </a:rPr>
              <a:t> panel</a:t>
            </a:r>
            <a:endParaRPr lang="en-US" dirty="0">
              <a:solidFill>
                <a:srgbClr val="020000"/>
              </a:solidFill>
            </a:endParaRPr>
          </a:p>
        </p:txBody>
      </p:sp>
      <p:pic>
        <p:nvPicPr>
          <p:cNvPr id="5" name="Picture 4" descr="model-vvepsdel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22" t="26591" r="36221" b="49938"/>
          <a:stretch/>
        </p:blipFill>
        <p:spPr>
          <a:xfrm>
            <a:off x="6341000" y="1400599"/>
            <a:ext cx="2359668" cy="2620040"/>
          </a:xfrm>
          <a:prstGeom prst="rect">
            <a:avLst/>
          </a:prstGeom>
        </p:spPr>
      </p:pic>
      <p:pic>
        <p:nvPicPr>
          <p:cNvPr id="10" name="Picture 9" descr="model-vvepsdel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4" t="26592" r="63533" b="50797"/>
          <a:stretch/>
        </p:blipFill>
        <p:spPr>
          <a:xfrm>
            <a:off x="3174851" y="1400599"/>
            <a:ext cx="2287629" cy="2522816"/>
          </a:xfrm>
          <a:prstGeom prst="rect">
            <a:avLst/>
          </a:prstGeom>
        </p:spPr>
      </p:pic>
      <p:pic>
        <p:nvPicPr>
          <p:cNvPr id="11" name="Picture 10" descr="model-vvepsdel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03" t="26046" r="8975" b="49937"/>
          <a:stretch/>
        </p:blipFill>
        <p:spPr>
          <a:xfrm>
            <a:off x="269645" y="1339703"/>
            <a:ext cx="2296330" cy="2680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9803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 Black"/>
                <a:cs typeface="Arial Black"/>
              </a:rPr>
              <a:t>Model building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9468" y="1371601"/>
            <a:ext cx="8048329" cy="3223022"/>
          </a:xfrm>
        </p:spPr>
        <p:txBody>
          <a:bodyPr/>
          <a:lstStyle/>
          <a:p>
            <a:pPr>
              <a:buSzPct val="150000"/>
            </a:pPr>
            <a:r>
              <a:rPr lang="en-US" b="1" dirty="0" smtClean="0">
                <a:solidFill>
                  <a:srgbClr val="000000"/>
                </a:solidFill>
              </a:rPr>
              <a:t>Ray-based tomography</a:t>
            </a:r>
          </a:p>
          <a:p>
            <a:pPr lvl="1">
              <a:buSzPct val="150000"/>
            </a:pPr>
            <a:r>
              <a:rPr lang="en-US" b="1" dirty="0" smtClean="0">
                <a:solidFill>
                  <a:srgbClr val="000000"/>
                </a:solidFill>
              </a:rPr>
              <a:t>Data space</a:t>
            </a:r>
          </a:p>
          <a:p>
            <a:pPr lvl="1">
              <a:buSzPct val="150000"/>
            </a:pPr>
            <a:r>
              <a:rPr lang="en-US" b="1" dirty="0" smtClean="0">
                <a:solidFill>
                  <a:srgbClr val="000000"/>
                </a:solidFill>
              </a:rPr>
              <a:t>Image space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2F250-6943-FE45-A066-F954598F0B1C}" type="slidenum">
              <a:rPr lang="en-US" smtClean="0">
                <a:solidFill>
                  <a:srgbClr val="333333"/>
                </a:solidFill>
                <a:effectLst>
                  <a:outerShdw blurRad="63500" dir="2700000" algn="tl" rotWithShape="0">
                    <a:prstClr val="white">
                      <a:alpha val="40000"/>
                    </a:prstClr>
                  </a:outerShdw>
                </a:effectLst>
                <a:latin typeface="Calisto MT"/>
              </a:rPr>
              <a:pPr/>
              <a:t>3</a:t>
            </a:fld>
            <a:endParaRPr lang="en-US">
              <a:solidFill>
                <a:srgbClr val="333333"/>
              </a:solidFill>
              <a:effectLst>
                <a:outerShdw blurRad="63500" dir="2700000" algn="tl" rotWithShape="0">
                  <a:prstClr val="white">
                    <a:alpha val="40000"/>
                  </a:prstClr>
                </a:outerShdw>
              </a:effectLst>
              <a:latin typeface="Calisto MT"/>
            </a:endParaRPr>
          </a:p>
        </p:txBody>
      </p:sp>
    </p:spTree>
    <p:extLst>
      <p:ext uri="{BB962C8B-B14F-4D97-AF65-F5344CB8AC3E}">
        <p14:creationId xmlns:p14="http://schemas.microsoft.com/office/powerpoint/2010/main" val="14915691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811" y="47065"/>
            <a:ext cx="8662309" cy="962375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Arial Black"/>
                <a:cs typeface="Arial Black"/>
              </a:rPr>
              <a:t>Rock Physics Modeling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2F250-6943-FE45-A066-F954598F0B1C}" type="slidenum">
              <a:rPr lang="en-US" smtClean="0">
                <a:solidFill>
                  <a:srgbClr val="333333"/>
                </a:solidFill>
                <a:effectLst>
                  <a:outerShdw blurRad="63500" dir="2700000" algn="tl" rotWithShape="0">
                    <a:prstClr val="white">
                      <a:alpha val="40000"/>
                    </a:prstClr>
                  </a:outerShdw>
                </a:effectLst>
              </a:rPr>
              <a:pPr/>
              <a:t>30</a:t>
            </a:fld>
            <a:endParaRPr lang="en-US">
              <a:solidFill>
                <a:srgbClr val="333333"/>
              </a:solidFill>
              <a:effectLst>
                <a:outerShdw blurRad="63500" dir="2700000" algn="tl" rotWithShape="0">
                  <a:prstClr val="white">
                    <a:alpha val="40000"/>
                  </a:prstClr>
                </a:outerShdw>
              </a:effectLst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26817" y="1299676"/>
            <a:ext cx="8296875" cy="4836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R="0" lvl="0" algn="l" defTabSz="914400" rtl="0" eaLnBrk="1" fontAlgn="auto" latinLnBrk="0" hangingPunct="1">
              <a:lnSpc>
                <a:spcPct val="60000"/>
              </a:lnSpc>
              <a:spcBef>
                <a:spcPts val="2000"/>
              </a:spcBef>
              <a:spcAft>
                <a:spcPts val="0"/>
              </a:spcAft>
              <a:buClrTx/>
              <a:buSzPct val="150000"/>
              <a:tabLst/>
              <a:defRPr/>
            </a:pPr>
            <a:r>
              <a:rPr lang="en-US" sz="2400" b="1" dirty="0" smtClean="0">
                <a:solidFill>
                  <a:srgbClr val="000000"/>
                </a:solidFill>
                <a:effectLst>
                  <a:outerShdw blurRad="63500" dir="2700000" algn="tl" rotWithShape="0">
                    <a:schemeClr val="tx1">
                      <a:alpha val="40000"/>
                    </a:schemeClr>
                  </a:outerShdw>
                </a:effectLst>
              </a:rPr>
              <a:t>Modeling results using lithological inversion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150000"/>
              <a:tabLst/>
              <a:defRPr/>
            </a:pPr>
            <a:endParaRPr lang="en-US" sz="2400" b="1" dirty="0" smtClean="0">
              <a:solidFill>
                <a:srgbClr val="000000"/>
              </a:solidFill>
              <a:effectLst>
                <a:outerShdw blurRad="63500" dir="2700000" algn="tl" rotWithShape="0">
                  <a:schemeClr val="tx1">
                    <a:alpha val="40000"/>
                  </a:schemeClr>
                </a:outerShdw>
              </a:effectLst>
            </a:endParaRPr>
          </a:p>
          <a:p>
            <a:pPr marL="739775" lvl="1" indent="-282575" defTabSz="914400">
              <a:spcBef>
                <a:spcPts val="2000"/>
              </a:spcBef>
              <a:buSzPct val="150000"/>
              <a:defRPr/>
            </a:pP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>
                <a:outerShdw blurRad="63500" dir="2700000" algn="tl" rotWithShape="0">
                  <a:schemeClr val="tx1">
                    <a:alpha val="40000"/>
                  </a:scheme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577850" lvl="1" indent="-295275" defTabSz="914400">
              <a:spcBef>
                <a:spcPts val="600"/>
              </a:spcBef>
              <a:buClr>
                <a:schemeClr val="bg2"/>
              </a:buClr>
              <a:buSzPct val="100000"/>
              <a:buFont typeface="Wingdings" charset="2"/>
              <a:buChar char="Ø"/>
            </a:pPr>
            <a:endParaRPr kumimoji="0" lang="en-US" sz="22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>
                <a:outerShdw blurRad="63500" dir="2700000" algn="tl" rotWithShape="0">
                  <a:schemeClr val="tx1">
                    <a:alpha val="40000"/>
                  </a:scheme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577850" marR="0" lvl="1" indent="-295275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Calisto MT" pitchFamily="18" charset="0"/>
              <a:buNone/>
              <a:tabLst/>
              <a:defRPr/>
            </a:pP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63500" dir="2700000" algn="tl" rotWithShape="0">
                  <a:schemeClr val="tx1">
                    <a:alpha val="40000"/>
                  </a:scheme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13885" y="4239728"/>
            <a:ext cx="24255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333333"/>
                </a:solidFill>
              </a:rPr>
              <a:t>Epsilon model</a:t>
            </a:r>
            <a:endParaRPr lang="en-US" dirty="0">
              <a:solidFill>
                <a:srgbClr val="333333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638540" y="4239736"/>
            <a:ext cx="24255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333333"/>
                </a:solidFill>
              </a:rPr>
              <a:t>Delta model</a:t>
            </a:r>
            <a:endParaRPr lang="en-US" dirty="0">
              <a:solidFill>
                <a:srgbClr val="333333"/>
              </a:solidFill>
            </a:endParaRPr>
          </a:p>
        </p:txBody>
      </p:sp>
      <p:pic>
        <p:nvPicPr>
          <p:cNvPr id="3" name="Picture 2" descr="cubemodel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02"/>
          <a:stretch/>
        </p:blipFill>
        <p:spPr>
          <a:xfrm>
            <a:off x="238811" y="1884348"/>
            <a:ext cx="8723691" cy="2355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2525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811" y="47065"/>
            <a:ext cx="8662309" cy="962375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Arial Black"/>
                <a:cs typeface="Arial Black"/>
              </a:rPr>
              <a:t>Rock Physics Modeling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2F250-6943-FE45-A066-F954598F0B1C}" type="slidenum">
              <a:rPr lang="en-US" smtClean="0">
                <a:solidFill>
                  <a:srgbClr val="333333"/>
                </a:solidFill>
                <a:effectLst>
                  <a:outerShdw blurRad="63500" dir="2700000" algn="tl" rotWithShape="0">
                    <a:prstClr val="white">
                      <a:alpha val="40000"/>
                    </a:prstClr>
                  </a:outerShdw>
                </a:effectLst>
              </a:rPr>
              <a:pPr/>
              <a:t>31</a:t>
            </a:fld>
            <a:endParaRPr lang="en-US">
              <a:solidFill>
                <a:srgbClr val="333333"/>
              </a:solidFill>
              <a:effectLst>
                <a:outerShdw blurRad="63500" dir="2700000" algn="tl" rotWithShape="0">
                  <a:prstClr val="white">
                    <a:alpha val="40000"/>
                  </a:prstClr>
                </a:outerShdw>
              </a:effectLst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26817" y="1299676"/>
            <a:ext cx="8296875" cy="4836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R="0" lvl="0" algn="l" defTabSz="914400" rtl="0" eaLnBrk="1" fontAlgn="auto" latinLnBrk="0" hangingPunct="1">
              <a:lnSpc>
                <a:spcPct val="60000"/>
              </a:lnSpc>
              <a:spcBef>
                <a:spcPts val="2000"/>
              </a:spcBef>
              <a:spcAft>
                <a:spcPts val="0"/>
              </a:spcAft>
              <a:buClrTx/>
              <a:buSzPct val="150000"/>
              <a:tabLst/>
              <a:defRPr/>
            </a:pPr>
            <a:r>
              <a:rPr lang="en-US" sz="2400" b="1" dirty="0" smtClean="0">
                <a:solidFill>
                  <a:srgbClr val="000000"/>
                </a:solidFill>
                <a:effectLst>
                  <a:outerShdw blurRad="63500" dir="2700000" algn="tl" rotWithShape="0">
                    <a:schemeClr val="tx1">
                      <a:alpha val="40000"/>
                    </a:schemeClr>
                  </a:outerShdw>
                </a:effectLst>
              </a:rPr>
              <a:t>Covariance model from stochastic rock physics modeling</a:t>
            </a:r>
            <a:endParaRPr lang="en-US" sz="2400" b="1" dirty="0" smtClean="0">
              <a:solidFill>
                <a:srgbClr val="000000"/>
              </a:solidFill>
              <a:effectLst>
                <a:outerShdw blurRad="63500" dir="2700000" algn="tl" rotWithShape="0">
                  <a:schemeClr val="tx1">
                    <a:alpha val="40000"/>
                  </a:schemeClr>
                </a:outerShdw>
              </a:effectLst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150000"/>
              <a:tabLst/>
              <a:defRPr/>
            </a:pPr>
            <a:endParaRPr lang="en-US" sz="2400" b="1" dirty="0" smtClean="0">
              <a:solidFill>
                <a:srgbClr val="000000"/>
              </a:solidFill>
              <a:effectLst>
                <a:outerShdw blurRad="63500" dir="2700000" algn="tl" rotWithShape="0">
                  <a:schemeClr val="tx1">
                    <a:alpha val="40000"/>
                  </a:schemeClr>
                </a:outerShdw>
              </a:effectLst>
            </a:endParaRPr>
          </a:p>
          <a:p>
            <a:pPr marL="739775" lvl="1" indent="-282575" defTabSz="914400">
              <a:spcBef>
                <a:spcPts val="2000"/>
              </a:spcBef>
              <a:buSzPct val="150000"/>
              <a:defRPr/>
            </a:pP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>
                <a:outerShdw blurRad="63500" dir="2700000" algn="tl" rotWithShape="0">
                  <a:schemeClr val="tx1">
                    <a:alpha val="40000"/>
                  </a:scheme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577850" lvl="1" indent="-295275" defTabSz="914400">
              <a:spcBef>
                <a:spcPts val="600"/>
              </a:spcBef>
              <a:buClr>
                <a:schemeClr val="bg2"/>
              </a:buClr>
              <a:buSzPct val="100000"/>
              <a:buFont typeface="Wingdings" charset="2"/>
              <a:buChar char="Ø"/>
            </a:pPr>
            <a:endParaRPr kumimoji="0" lang="en-US" sz="22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>
                <a:outerShdw blurRad="63500" dir="2700000" algn="tl" rotWithShape="0">
                  <a:schemeClr val="tx1">
                    <a:alpha val="40000"/>
                  </a:scheme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577850" marR="0" lvl="1" indent="-295275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Calisto MT" pitchFamily="18" charset="0"/>
              <a:buNone/>
              <a:tabLst/>
              <a:defRPr/>
            </a:pP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63500" dir="2700000" algn="tl" rotWithShape="0">
                  <a:schemeClr val="tx1">
                    <a:alpha val="40000"/>
                  </a:scheme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" name="Picture 3" descr="diagcovan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21"/>
          <a:stretch/>
        </p:blipFill>
        <p:spPr>
          <a:xfrm>
            <a:off x="0" y="2166142"/>
            <a:ext cx="9144000" cy="2200424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222" y="1816706"/>
            <a:ext cx="279400" cy="368300"/>
          </a:xfrm>
          <a:prstGeom prst="rect">
            <a:avLst/>
          </a:prstGeom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580" y="1808005"/>
            <a:ext cx="279400" cy="368300"/>
          </a:xfrm>
          <a:prstGeom prst="rect">
            <a:avLst/>
          </a:prstGeom>
        </p:spPr>
      </p:pic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748" y="1816704"/>
            <a:ext cx="279400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1121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811" y="47065"/>
            <a:ext cx="8662309" cy="962375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Arial Black"/>
                <a:cs typeface="Arial Black"/>
              </a:rPr>
              <a:t>Rock Physics Modeling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2F250-6943-FE45-A066-F954598F0B1C}" type="slidenum">
              <a:rPr lang="en-US" smtClean="0">
                <a:solidFill>
                  <a:srgbClr val="333333"/>
                </a:solidFill>
                <a:effectLst>
                  <a:outerShdw blurRad="63500" dir="2700000" algn="tl" rotWithShape="0">
                    <a:prstClr val="white">
                      <a:alpha val="40000"/>
                    </a:prstClr>
                  </a:outerShdw>
                </a:effectLst>
              </a:rPr>
              <a:pPr/>
              <a:t>32</a:t>
            </a:fld>
            <a:endParaRPr lang="en-US">
              <a:solidFill>
                <a:srgbClr val="333333"/>
              </a:solidFill>
              <a:effectLst>
                <a:outerShdw blurRad="63500" dir="2700000" algn="tl" rotWithShape="0">
                  <a:prstClr val="white">
                    <a:alpha val="40000"/>
                  </a:prstClr>
                </a:outerShdw>
              </a:effectLst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26817" y="1299676"/>
            <a:ext cx="8296875" cy="4836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R="0" lvl="0" algn="l" defTabSz="914400" rtl="0" eaLnBrk="1" fontAlgn="auto" latinLnBrk="0" hangingPunct="1">
              <a:lnSpc>
                <a:spcPct val="60000"/>
              </a:lnSpc>
              <a:spcBef>
                <a:spcPts val="2000"/>
              </a:spcBef>
              <a:spcAft>
                <a:spcPts val="0"/>
              </a:spcAft>
              <a:buClrTx/>
              <a:buSzPct val="150000"/>
              <a:tabLst/>
              <a:defRPr/>
            </a:pPr>
            <a:r>
              <a:rPr lang="en-US" sz="2400" b="1" dirty="0" smtClean="0">
                <a:solidFill>
                  <a:srgbClr val="000000"/>
                </a:solidFill>
                <a:effectLst>
                  <a:outerShdw blurRad="63500" dir="2700000" algn="tl" rotWithShape="0">
                    <a:schemeClr val="tx1">
                      <a:alpha val="40000"/>
                    </a:schemeClr>
                  </a:outerShdw>
                </a:effectLst>
              </a:rPr>
              <a:t>Covariance model from stochastic rock physics modeling</a:t>
            </a:r>
            <a:endParaRPr lang="en-US" sz="2400" b="1" dirty="0" smtClean="0">
              <a:solidFill>
                <a:srgbClr val="000000"/>
              </a:solidFill>
              <a:effectLst>
                <a:outerShdw blurRad="63500" dir="2700000" algn="tl" rotWithShape="0">
                  <a:schemeClr val="tx1">
                    <a:alpha val="40000"/>
                  </a:schemeClr>
                </a:outerShdw>
              </a:effectLst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150000"/>
              <a:tabLst/>
              <a:defRPr/>
            </a:pPr>
            <a:endParaRPr lang="en-US" sz="2400" b="1" dirty="0" smtClean="0">
              <a:solidFill>
                <a:srgbClr val="000000"/>
              </a:solidFill>
              <a:effectLst>
                <a:outerShdw blurRad="63500" dir="2700000" algn="tl" rotWithShape="0">
                  <a:schemeClr val="tx1">
                    <a:alpha val="40000"/>
                  </a:schemeClr>
                </a:outerShdw>
              </a:effectLst>
            </a:endParaRPr>
          </a:p>
          <a:p>
            <a:pPr marL="739775" lvl="1" indent="-282575" defTabSz="914400">
              <a:spcBef>
                <a:spcPts val="2000"/>
              </a:spcBef>
              <a:buSzPct val="150000"/>
              <a:defRPr/>
            </a:pP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>
                <a:outerShdw blurRad="63500" dir="2700000" algn="tl" rotWithShape="0">
                  <a:schemeClr val="tx1">
                    <a:alpha val="40000"/>
                  </a:scheme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577850" lvl="1" indent="-295275" defTabSz="914400">
              <a:spcBef>
                <a:spcPts val="600"/>
              </a:spcBef>
              <a:buClr>
                <a:schemeClr val="bg2"/>
              </a:buClr>
              <a:buSzPct val="100000"/>
              <a:buFont typeface="Wingdings" charset="2"/>
              <a:buChar char="Ø"/>
            </a:pPr>
            <a:endParaRPr kumimoji="0" lang="en-US" sz="22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>
                <a:outerShdw blurRad="63500" dir="2700000" algn="tl" rotWithShape="0">
                  <a:schemeClr val="tx1">
                    <a:alpha val="40000"/>
                  </a:scheme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577850" marR="0" lvl="1" indent="-295275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Calisto MT" pitchFamily="18" charset="0"/>
              <a:buNone/>
              <a:tabLst/>
              <a:defRPr/>
            </a:pP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63500" dir="2700000" algn="tl" rotWithShape="0">
                  <a:schemeClr val="tx1">
                    <a:alpha val="40000"/>
                  </a:scheme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Picture 4" descr="offdcovan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41"/>
          <a:stretch/>
        </p:blipFill>
        <p:spPr>
          <a:xfrm>
            <a:off x="0" y="2158044"/>
            <a:ext cx="9002654" cy="2197667"/>
          </a:xfrm>
          <a:prstGeom prst="rect">
            <a:avLst/>
          </a:prstGeom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922" y="1870552"/>
            <a:ext cx="1016000" cy="330200"/>
          </a:xfrm>
          <a:prstGeom prst="rect">
            <a:avLst/>
          </a:prstGeom>
        </p:spPr>
      </p:pic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0598" y="1905349"/>
            <a:ext cx="1041400" cy="330200"/>
          </a:xfrm>
          <a:prstGeom prst="rect">
            <a:avLst/>
          </a:prstGeom>
        </p:spPr>
      </p:pic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082" y="1914048"/>
            <a:ext cx="1003300" cy="33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7516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 Black"/>
                <a:cs typeface="Arial Black"/>
              </a:rPr>
              <a:t>Agenda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9468" y="1371601"/>
            <a:ext cx="8048329" cy="3223022"/>
          </a:xfrm>
        </p:spPr>
        <p:txBody>
          <a:bodyPr/>
          <a:lstStyle/>
          <a:p>
            <a:pPr>
              <a:buSzPct val="150000"/>
            </a:pPr>
            <a:r>
              <a:rPr lang="en-US" b="1" dirty="0" smtClean="0">
                <a:solidFill>
                  <a:schemeClr val="tx1">
                    <a:lumMod val="50000"/>
                  </a:schemeClr>
                </a:solidFill>
              </a:rPr>
              <a:t>Introduction to WEMVA</a:t>
            </a:r>
          </a:p>
          <a:p>
            <a:pPr>
              <a:buSzPct val="150000"/>
            </a:pPr>
            <a:r>
              <a:rPr lang="en-US" b="1" dirty="0" smtClean="0">
                <a:solidFill>
                  <a:schemeClr val="tx1">
                    <a:lumMod val="50000"/>
                  </a:schemeClr>
                </a:solidFill>
              </a:rPr>
              <a:t>Examples for anisotropic WEMVA</a:t>
            </a:r>
          </a:p>
          <a:p>
            <a:pPr>
              <a:buSzPct val="150000"/>
            </a:pPr>
            <a:r>
              <a:rPr lang="en-US" b="1" dirty="0">
                <a:solidFill>
                  <a:schemeClr val="tx1">
                    <a:lumMod val="50000"/>
                  </a:schemeClr>
                </a:solidFill>
              </a:rPr>
              <a:t>Constraining WEMVA using rock physics information</a:t>
            </a:r>
          </a:p>
          <a:p>
            <a:pPr>
              <a:buSzPct val="150000"/>
            </a:pPr>
            <a:r>
              <a:rPr lang="en-US" altLang="zh-CN" b="1" dirty="0" smtClean="0">
                <a:solidFill>
                  <a:srgbClr val="000000"/>
                </a:solidFill>
              </a:rPr>
              <a:t>Conclusions </a:t>
            </a:r>
            <a:r>
              <a:rPr lang="en-US" altLang="zh-CN" b="1" dirty="0">
                <a:solidFill>
                  <a:srgbClr val="000000"/>
                </a:solidFill>
              </a:rPr>
              <a:t>and </a:t>
            </a:r>
            <a:r>
              <a:rPr lang="en-US" altLang="zh-CN" b="1" dirty="0" smtClean="0">
                <a:solidFill>
                  <a:srgbClr val="000000"/>
                </a:solidFill>
              </a:rPr>
              <a:t>future work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2F250-6943-FE45-A066-F954598F0B1C}" type="slidenum">
              <a:rPr lang="en-US" smtClean="0">
                <a:solidFill>
                  <a:srgbClr val="333333"/>
                </a:solidFill>
                <a:effectLst>
                  <a:outerShdw blurRad="63500" dir="2700000" algn="tl" rotWithShape="0">
                    <a:prstClr val="white">
                      <a:alpha val="40000"/>
                    </a:prstClr>
                  </a:outerShdw>
                </a:effectLst>
                <a:latin typeface="Calisto MT"/>
              </a:rPr>
              <a:pPr/>
              <a:t>33</a:t>
            </a:fld>
            <a:endParaRPr lang="en-US">
              <a:solidFill>
                <a:srgbClr val="333333"/>
              </a:solidFill>
              <a:effectLst>
                <a:outerShdw blurRad="63500" dir="2700000" algn="tl" rotWithShape="0">
                  <a:prstClr val="white">
                    <a:alpha val="40000"/>
                  </a:prstClr>
                </a:outerShdw>
              </a:effectLst>
              <a:latin typeface="Calisto MT"/>
            </a:endParaRPr>
          </a:p>
        </p:txBody>
      </p:sp>
    </p:spTree>
    <p:extLst>
      <p:ext uri="{BB962C8B-B14F-4D97-AF65-F5344CB8AC3E}">
        <p14:creationId xmlns:p14="http://schemas.microsoft.com/office/powerpoint/2010/main" val="6868721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 Black"/>
                <a:cs typeface="Arial Black"/>
              </a:rPr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9467" y="1095508"/>
            <a:ext cx="8048329" cy="3223022"/>
          </a:xfrm>
        </p:spPr>
        <p:txBody>
          <a:bodyPr/>
          <a:lstStyle/>
          <a:p>
            <a:pPr>
              <a:buSzPct val="150000"/>
            </a:pPr>
            <a:r>
              <a:rPr lang="en-US" b="1" dirty="0" smtClean="0">
                <a:solidFill>
                  <a:srgbClr val="000000"/>
                </a:solidFill>
              </a:rPr>
              <a:t>WEMVA can be extended </a:t>
            </a:r>
            <a:r>
              <a:rPr lang="en-US" b="1" dirty="0" smtClean="0">
                <a:solidFill>
                  <a:srgbClr val="000000"/>
                </a:solidFill>
              </a:rPr>
              <a:t>to evaluate the accuracy of the anisotropic models.</a:t>
            </a:r>
          </a:p>
          <a:p>
            <a:pPr>
              <a:buSzPct val="150000"/>
            </a:pPr>
            <a:r>
              <a:rPr lang="en-US" b="1" dirty="0" smtClean="0">
                <a:solidFill>
                  <a:srgbClr val="000000"/>
                </a:solidFill>
              </a:rPr>
              <a:t>Rock physics modeling is helpful in constraining seismic model building.</a:t>
            </a:r>
            <a:endParaRPr lang="en-US" b="1" dirty="0" smtClean="0">
              <a:solidFill>
                <a:srgbClr val="000000"/>
              </a:solidFill>
            </a:endParaRPr>
          </a:p>
        </p:txBody>
      </p:sp>
      <p:sp>
        <p:nvSpPr>
          <p:cNvPr id="1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4767264"/>
            <a:ext cx="609600" cy="273844"/>
          </a:xfrm>
        </p:spPr>
        <p:txBody>
          <a:bodyPr/>
          <a:lstStyle/>
          <a:p>
            <a:fld id="{2232F250-6943-FE45-A066-F954598F0B1C}" type="slidenum">
              <a:rPr lang="en-US" smtClean="0">
                <a:solidFill>
                  <a:srgbClr val="333333"/>
                </a:solidFill>
                <a:effectLst>
                  <a:outerShdw blurRad="63500" dir="2700000" algn="tl" rotWithShape="0">
                    <a:prstClr val="white">
                      <a:alpha val="40000"/>
                    </a:prstClr>
                  </a:outerShdw>
                </a:effectLst>
                <a:latin typeface="Calisto MT"/>
              </a:rPr>
              <a:pPr/>
              <a:t>34</a:t>
            </a:fld>
            <a:endParaRPr lang="en-US">
              <a:solidFill>
                <a:srgbClr val="333333"/>
              </a:solidFill>
              <a:effectLst>
                <a:outerShdw blurRad="63500" dir="2700000" algn="tl" rotWithShape="0">
                  <a:prstClr val="white">
                    <a:alpha val="40000"/>
                  </a:prstClr>
                </a:outerShdw>
              </a:effectLst>
              <a:latin typeface="Calisto MT"/>
            </a:endParaRPr>
          </a:p>
        </p:txBody>
      </p:sp>
    </p:spTree>
    <p:extLst>
      <p:ext uri="{BB962C8B-B14F-4D97-AF65-F5344CB8AC3E}">
        <p14:creationId xmlns:p14="http://schemas.microsoft.com/office/powerpoint/2010/main" val="19178982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0" y="185686"/>
            <a:ext cx="9144000" cy="4711395"/>
            <a:chOff x="0" y="208500"/>
            <a:chExt cx="9144000" cy="6318998"/>
          </a:xfrm>
        </p:grpSpPr>
        <p:pic>
          <p:nvPicPr>
            <p:cNvPr id="31" name="Picture 30" descr="kirimg.pdf"/>
            <p:cNvPicPr>
              <a:picLocks noChangeAspect="1"/>
            </p:cNvPicPr>
            <p:nvPr/>
          </p:nvPicPr>
          <p:blipFill>
            <a:blip r:embed="rId2"/>
            <a:srcRect b="4971"/>
            <a:stretch>
              <a:fillRect/>
            </a:stretch>
          </p:blipFill>
          <p:spPr>
            <a:xfrm>
              <a:off x="0" y="208500"/>
              <a:ext cx="9144000" cy="6318998"/>
            </a:xfrm>
            <a:prstGeom prst="rect">
              <a:avLst/>
            </a:prstGeom>
          </p:spPr>
        </p:pic>
        <p:sp>
          <p:nvSpPr>
            <p:cNvPr id="32" name="Oval 31"/>
            <p:cNvSpPr/>
            <p:nvPr/>
          </p:nvSpPr>
          <p:spPr>
            <a:xfrm>
              <a:off x="3108818" y="2002818"/>
              <a:ext cx="284343" cy="150875"/>
            </a:xfrm>
            <a:prstGeom prst="ellipse">
              <a:avLst/>
            </a:prstGeom>
            <a:solidFill>
              <a:srgbClr val="800000"/>
            </a:solidFill>
            <a:ln>
              <a:solidFill>
                <a:srgbClr val="8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8160646" y="579258"/>
              <a:ext cx="284343" cy="150875"/>
            </a:xfrm>
            <a:prstGeom prst="ellipse">
              <a:avLst/>
            </a:prstGeom>
            <a:solidFill>
              <a:srgbClr val="800000"/>
            </a:solidFill>
            <a:ln>
              <a:solidFill>
                <a:srgbClr val="8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7475532" y="484691"/>
              <a:ext cx="682423" cy="2476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 anchor="ctr" anchorCtr="1">
              <a:spAutoFit/>
            </a:bodyPr>
            <a:lstStyle/>
            <a:p>
              <a:r>
                <a:rPr lang="en-US" sz="1200" dirty="0" smtClean="0">
                  <a:solidFill>
                    <a:srgbClr val="FF6600"/>
                  </a:solidFill>
                </a:rPr>
                <a:t>Well 6</a:t>
              </a:r>
              <a:endParaRPr lang="en-US" sz="1200" dirty="0">
                <a:solidFill>
                  <a:srgbClr val="FF6600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326814" y="1786647"/>
              <a:ext cx="653989" cy="2476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 anchor="ctr" anchorCtr="1">
              <a:spAutoFit/>
            </a:bodyPr>
            <a:lstStyle/>
            <a:p>
              <a:r>
                <a:rPr lang="en-US" sz="1200" dirty="0" smtClean="0">
                  <a:solidFill>
                    <a:srgbClr val="FF6600"/>
                  </a:solidFill>
                </a:rPr>
                <a:t>Well 3</a:t>
              </a:r>
              <a:endParaRPr lang="en-US" sz="1200" dirty="0">
                <a:solidFill>
                  <a:srgbClr val="FF6600"/>
                </a:solidFill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0" y="2692311"/>
              <a:ext cx="284343" cy="150875"/>
            </a:xfrm>
            <a:prstGeom prst="ellipse">
              <a:avLst/>
            </a:prstGeom>
            <a:solidFill>
              <a:srgbClr val="800000"/>
            </a:solidFill>
            <a:ln>
              <a:solidFill>
                <a:srgbClr val="8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17996" y="2476141"/>
              <a:ext cx="625731" cy="2476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 anchor="ctr" anchorCtr="1">
              <a:spAutoFit/>
            </a:bodyPr>
            <a:lstStyle/>
            <a:p>
              <a:r>
                <a:rPr lang="en-US" sz="1200" dirty="0" smtClean="0">
                  <a:solidFill>
                    <a:srgbClr val="FF6600"/>
                  </a:solidFill>
                </a:rPr>
                <a:t>Well 1</a:t>
              </a:r>
              <a:endParaRPr lang="en-US" sz="1200" dirty="0">
                <a:solidFill>
                  <a:srgbClr val="FF6600"/>
                </a:solidFill>
              </a:endParaRPr>
            </a:p>
          </p:txBody>
        </p:sp>
        <p:sp>
          <p:nvSpPr>
            <p:cNvPr id="38" name="Oval 37"/>
            <p:cNvSpPr/>
            <p:nvPr/>
          </p:nvSpPr>
          <p:spPr>
            <a:xfrm>
              <a:off x="3762807" y="2439717"/>
              <a:ext cx="284343" cy="150875"/>
            </a:xfrm>
            <a:prstGeom prst="ellipse">
              <a:avLst/>
            </a:prstGeom>
            <a:solidFill>
              <a:srgbClr val="800000"/>
            </a:solidFill>
            <a:ln>
              <a:solidFill>
                <a:srgbClr val="8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3980803" y="2223547"/>
              <a:ext cx="507477" cy="2476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 anchor="ctr" anchorCtr="1">
              <a:spAutoFit/>
            </a:bodyPr>
            <a:lstStyle/>
            <a:p>
              <a:r>
                <a:rPr lang="en-US" sz="1200" dirty="0" smtClean="0">
                  <a:solidFill>
                    <a:srgbClr val="FF6600"/>
                  </a:solidFill>
                </a:rPr>
                <a:t>Well 2</a:t>
              </a:r>
              <a:endParaRPr lang="en-US" sz="1200" dirty="0">
                <a:solidFill>
                  <a:srgbClr val="FF6600"/>
                </a:solidFill>
              </a:endParaRPr>
            </a:p>
          </p:txBody>
        </p:sp>
        <p:sp>
          <p:nvSpPr>
            <p:cNvPr id="40" name="Oval 39"/>
            <p:cNvSpPr/>
            <p:nvPr/>
          </p:nvSpPr>
          <p:spPr>
            <a:xfrm>
              <a:off x="5810078" y="1742714"/>
              <a:ext cx="284343" cy="150875"/>
            </a:xfrm>
            <a:prstGeom prst="ellipse">
              <a:avLst/>
            </a:prstGeom>
            <a:solidFill>
              <a:srgbClr val="800000"/>
            </a:solidFill>
            <a:ln>
              <a:solidFill>
                <a:srgbClr val="8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6028074" y="1526544"/>
              <a:ext cx="469494" cy="2476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 anchor="ctr" anchorCtr="1">
              <a:spAutoFit/>
            </a:bodyPr>
            <a:lstStyle/>
            <a:p>
              <a:r>
                <a:rPr lang="en-US" sz="1200" dirty="0" smtClean="0">
                  <a:solidFill>
                    <a:srgbClr val="FF6600"/>
                  </a:solidFill>
                </a:rPr>
                <a:t>Well 5</a:t>
              </a:r>
              <a:endParaRPr lang="en-US" sz="1200" dirty="0">
                <a:solidFill>
                  <a:srgbClr val="FF6600"/>
                </a:solidFill>
              </a:endParaRPr>
            </a:p>
          </p:txBody>
        </p:sp>
        <p:sp>
          <p:nvSpPr>
            <p:cNvPr id="42" name="Oval 41"/>
            <p:cNvSpPr/>
            <p:nvPr/>
          </p:nvSpPr>
          <p:spPr>
            <a:xfrm>
              <a:off x="4739052" y="1558048"/>
              <a:ext cx="284343" cy="150875"/>
            </a:xfrm>
            <a:prstGeom prst="ellipse">
              <a:avLst/>
            </a:prstGeom>
            <a:solidFill>
              <a:srgbClr val="800000"/>
            </a:solidFill>
            <a:ln>
              <a:solidFill>
                <a:srgbClr val="8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4957048" y="1341877"/>
              <a:ext cx="566319" cy="2476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 anchor="ctr" anchorCtr="1">
              <a:spAutoFit/>
            </a:bodyPr>
            <a:lstStyle/>
            <a:p>
              <a:r>
                <a:rPr lang="en-US" sz="1200" dirty="0" smtClean="0">
                  <a:solidFill>
                    <a:srgbClr val="FF6600"/>
                  </a:solidFill>
                </a:rPr>
                <a:t>Well 4</a:t>
              </a:r>
              <a:endParaRPr lang="en-US" sz="1200" dirty="0">
                <a:solidFill>
                  <a:srgbClr val="FF6600"/>
                </a:solidFill>
              </a:endParaRPr>
            </a:p>
          </p:txBody>
        </p:sp>
      </p:grpSp>
      <p:sp>
        <p:nvSpPr>
          <p:cNvPr id="20" name="Title 4"/>
          <p:cNvSpPr>
            <a:spLocks noGrp="1"/>
          </p:cNvSpPr>
          <p:nvPr>
            <p:ph type="title"/>
          </p:nvPr>
        </p:nvSpPr>
        <p:spPr>
          <a:xfrm>
            <a:off x="-38517" y="164466"/>
            <a:ext cx="2750641" cy="500458"/>
          </a:xfrm>
        </p:spPr>
        <p:txBody>
          <a:bodyPr>
            <a:normAutofit fontScale="90000"/>
          </a:bodyPr>
          <a:lstStyle/>
          <a:p>
            <a:r>
              <a:rPr lang="en-US" sz="5300" dirty="0">
                <a:latin typeface="Arial Black"/>
                <a:cs typeface="Arial Black"/>
              </a:rPr>
              <a:t>3D</a:t>
            </a:r>
            <a:r>
              <a:rPr lang="en-US" sz="3000" b="0" dirty="0" smtClean="0">
                <a:cs typeface="Arial"/>
              </a:rPr>
              <a:t> </a:t>
            </a:r>
            <a:r>
              <a:rPr lang="en-US" sz="5300" dirty="0">
                <a:latin typeface="Arial Black"/>
                <a:cs typeface="Arial Black"/>
              </a:rPr>
              <a:t>data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6291956" y="4415056"/>
            <a:ext cx="2791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well </a:t>
            </a:r>
            <a:r>
              <a:rPr lang="en-US" dirty="0" smtClean="0"/>
              <a:t>logs </a:t>
            </a:r>
          </a:p>
          <a:p>
            <a:r>
              <a:rPr lang="en-US" dirty="0" smtClean="0"/>
              <a:t>courtesy of </a:t>
            </a:r>
            <a:r>
              <a:rPr lang="en-US" dirty="0" err="1" smtClean="0"/>
              <a:t>WesternGeco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27595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 Black"/>
                <a:cs typeface="Arial Black"/>
              </a:rPr>
              <a:t>Model building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9468" y="1371601"/>
            <a:ext cx="8048329" cy="3223022"/>
          </a:xfrm>
        </p:spPr>
        <p:txBody>
          <a:bodyPr/>
          <a:lstStyle/>
          <a:p>
            <a:pPr>
              <a:buSzPct val="150000"/>
            </a:pPr>
            <a:r>
              <a:rPr lang="en-US" b="1" dirty="0" smtClean="0">
                <a:solidFill>
                  <a:srgbClr val="000000"/>
                </a:solidFill>
              </a:rPr>
              <a:t>Ray-based tomography</a:t>
            </a:r>
          </a:p>
          <a:p>
            <a:pPr lvl="1">
              <a:buSzPct val="150000"/>
            </a:pPr>
            <a:r>
              <a:rPr lang="en-US" b="1" dirty="0" smtClean="0">
                <a:solidFill>
                  <a:srgbClr val="000000"/>
                </a:solidFill>
              </a:rPr>
              <a:t>Data space</a:t>
            </a:r>
          </a:p>
          <a:p>
            <a:pPr lvl="1">
              <a:buSzPct val="150000"/>
            </a:pPr>
            <a:r>
              <a:rPr lang="en-US" b="1" dirty="0" smtClean="0">
                <a:solidFill>
                  <a:srgbClr val="000000"/>
                </a:solidFill>
              </a:rPr>
              <a:t>Image space</a:t>
            </a:r>
          </a:p>
          <a:p>
            <a:pPr>
              <a:buSzPct val="150000"/>
            </a:pPr>
            <a:r>
              <a:rPr lang="en-US" b="1" dirty="0" smtClean="0">
                <a:solidFill>
                  <a:srgbClr val="000000"/>
                </a:solidFill>
              </a:rPr>
              <a:t>Wave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smtClean="0">
                <a:solidFill>
                  <a:srgbClr val="000000"/>
                </a:solidFill>
              </a:rPr>
              <a:t>equation-based tomography</a:t>
            </a:r>
          </a:p>
          <a:p>
            <a:pPr lvl="1">
              <a:buSzPct val="150000"/>
            </a:pPr>
            <a:r>
              <a:rPr lang="en-US" b="1" dirty="0" smtClean="0">
                <a:solidFill>
                  <a:srgbClr val="000000"/>
                </a:solidFill>
              </a:rPr>
              <a:t>Data space (FWI, WET, …)</a:t>
            </a:r>
          </a:p>
          <a:p>
            <a:pPr lvl="1">
              <a:buSzPct val="150000"/>
            </a:pPr>
            <a:r>
              <a:rPr lang="en-US" b="1" dirty="0" smtClean="0">
                <a:solidFill>
                  <a:srgbClr val="000000"/>
                </a:solidFill>
              </a:rPr>
              <a:t>Image space (WEMVA, …)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2F250-6943-FE45-A066-F954598F0B1C}" type="slidenum">
              <a:rPr lang="en-US" smtClean="0">
                <a:solidFill>
                  <a:srgbClr val="333333"/>
                </a:solidFill>
                <a:effectLst>
                  <a:outerShdw blurRad="63500" dir="2700000" algn="tl" rotWithShape="0">
                    <a:prstClr val="white">
                      <a:alpha val="40000"/>
                    </a:prstClr>
                  </a:outerShdw>
                </a:effectLst>
                <a:latin typeface="Calisto MT"/>
              </a:rPr>
              <a:pPr/>
              <a:t>4</a:t>
            </a:fld>
            <a:endParaRPr lang="en-US">
              <a:solidFill>
                <a:srgbClr val="333333"/>
              </a:solidFill>
              <a:effectLst>
                <a:outerShdw blurRad="63500" dir="2700000" algn="tl" rotWithShape="0">
                  <a:prstClr val="white">
                    <a:alpha val="40000"/>
                  </a:prstClr>
                </a:outerShdw>
              </a:effectLst>
              <a:latin typeface="Calisto MT"/>
            </a:endParaRPr>
          </a:p>
        </p:txBody>
      </p:sp>
    </p:spTree>
    <p:extLst>
      <p:ext uri="{BB962C8B-B14F-4D97-AF65-F5344CB8AC3E}">
        <p14:creationId xmlns:p14="http://schemas.microsoft.com/office/powerpoint/2010/main" val="164173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 Black"/>
                <a:cs typeface="Arial Black"/>
              </a:rPr>
              <a:t>WEMVA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5266" y="1197414"/>
            <a:ext cx="8048329" cy="3223022"/>
          </a:xfrm>
        </p:spPr>
        <p:txBody>
          <a:bodyPr/>
          <a:lstStyle/>
          <a:p>
            <a:pPr>
              <a:buSzPct val="150000"/>
            </a:pPr>
            <a:r>
              <a:rPr lang="en-US" b="1" dirty="0" smtClean="0">
                <a:solidFill>
                  <a:srgbClr val="000000"/>
                </a:solidFill>
              </a:rPr>
              <a:t>WEMVA: wave equation migration velocity analysis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2F250-6943-FE45-A066-F954598F0B1C}" type="slidenum">
              <a:rPr lang="en-US" smtClean="0">
                <a:solidFill>
                  <a:srgbClr val="333333"/>
                </a:solidFill>
                <a:effectLst>
                  <a:outerShdw blurRad="63500" dir="2700000" algn="tl" rotWithShape="0">
                    <a:prstClr val="white">
                      <a:alpha val="40000"/>
                    </a:prstClr>
                  </a:outerShdw>
                </a:effectLst>
                <a:latin typeface="Calisto MT"/>
              </a:rPr>
              <a:pPr/>
              <a:t>5</a:t>
            </a:fld>
            <a:endParaRPr lang="en-US">
              <a:solidFill>
                <a:srgbClr val="333333"/>
              </a:solidFill>
              <a:effectLst>
                <a:outerShdw blurRad="63500" dir="2700000" algn="tl" rotWithShape="0">
                  <a:prstClr val="white">
                    <a:alpha val="40000"/>
                  </a:prstClr>
                </a:outerShdw>
              </a:effectLst>
              <a:latin typeface="Calisto MT"/>
            </a:endParaRPr>
          </a:p>
        </p:txBody>
      </p:sp>
      <p:pic>
        <p:nvPicPr>
          <p:cNvPr id="5" name="Picture 20" descr="\\Houicvfc008\Mandy.M.Wong$\cached\My Documents\FinalPresent\Joint\FigR\VmdeiR2.jpg"/>
          <p:cNvPicPr>
            <a:picLocks noChangeArrowheads="1"/>
          </p:cNvPicPr>
          <p:nvPr/>
        </p:nvPicPr>
        <p:blipFill>
          <a:blip r:embed="rId2" cstate="print"/>
          <a:srcRect b="5959"/>
          <a:stretch>
            <a:fillRect/>
          </a:stretch>
        </p:blipFill>
        <p:spPr bwMode="auto">
          <a:xfrm rot="21051968">
            <a:off x="891637" y="1980639"/>
            <a:ext cx="2447925" cy="1371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20" descr="\\Houicvfc008\Mandy.M.Wong$\cached\My Documents\FinalPresent\Joint\FigR\VmdeiR2.jpg"/>
          <p:cNvPicPr>
            <a:picLocks noChangeArrowheads="1"/>
          </p:cNvPicPr>
          <p:nvPr/>
        </p:nvPicPr>
        <p:blipFill>
          <a:blip r:embed="rId2" cstate="print"/>
          <a:srcRect b="5959"/>
          <a:stretch>
            <a:fillRect/>
          </a:stretch>
        </p:blipFill>
        <p:spPr bwMode="auto">
          <a:xfrm rot="21051968">
            <a:off x="1044037" y="2094939"/>
            <a:ext cx="2447925" cy="1371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20" descr="\\Houicvfc008\Mandy.M.Wong$\cached\My Documents\FinalPresent\Joint\FigR\VmdeiR2.jpg"/>
          <p:cNvPicPr>
            <a:picLocks noChangeArrowheads="1"/>
          </p:cNvPicPr>
          <p:nvPr/>
        </p:nvPicPr>
        <p:blipFill>
          <a:blip r:embed="rId2" cstate="print"/>
          <a:srcRect b="5959"/>
          <a:stretch>
            <a:fillRect/>
          </a:stretch>
        </p:blipFill>
        <p:spPr bwMode="auto">
          <a:xfrm rot="21051968">
            <a:off x="1196437" y="2209239"/>
            <a:ext cx="2447925" cy="1371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20" descr="\\Houicvfc008\Mandy.M.Wong$\cached\My Documents\FinalPresent\Joint\FigR\VmdeiR2.jpg"/>
          <p:cNvPicPr>
            <a:picLocks noChangeArrowheads="1"/>
          </p:cNvPicPr>
          <p:nvPr/>
        </p:nvPicPr>
        <p:blipFill>
          <a:blip r:embed="rId2" cstate="print"/>
          <a:srcRect b="5959"/>
          <a:stretch>
            <a:fillRect/>
          </a:stretch>
        </p:blipFill>
        <p:spPr bwMode="auto">
          <a:xfrm rot="21051968">
            <a:off x="1348833" y="2323539"/>
            <a:ext cx="2447925" cy="1371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20" descr="\\Houicvfc008\Mandy.M.Wong$\cached\My Documents\FinalPresent\Joint\FigR\VmdeiR2.jpg"/>
          <p:cNvPicPr>
            <a:picLocks noChangeArrowheads="1"/>
          </p:cNvPicPr>
          <p:nvPr/>
        </p:nvPicPr>
        <p:blipFill>
          <a:blip r:embed="rId2" cstate="print"/>
          <a:srcRect b="5959"/>
          <a:stretch>
            <a:fillRect/>
          </a:stretch>
        </p:blipFill>
        <p:spPr bwMode="auto">
          <a:xfrm rot="21051968">
            <a:off x="1501237" y="2437839"/>
            <a:ext cx="2447925" cy="1371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20" descr="\\Houicvfc008\Mandy.M.Wong$\cached\My Documents\FinalPresent\Joint\FigR\VmdeiR2.jpg"/>
          <p:cNvPicPr>
            <a:picLocks noChangeArrowheads="1"/>
          </p:cNvPicPr>
          <p:nvPr/>
        </p:nvPicPr>
        <p:blipFill>
          <a:blip r:embed="rId2" cstate="print"/>
          <a:srcRect b="5959"/>
          <a:stretch>
            <a:fillRect/>
          </a:stretch>
        </p:blipFill>
        <p:spPr bwMode="auto">
          <a:xfrm rot="21051968">
            <a:off x="1653637" y="2552139"/>
            <a:ext cx="2447925" cy="1371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20" descr="\\Houicvfc008\Mandy.M.Wong$\cached\My Documents\FinalPresent\Joint\FigR\VmdeiR2.jpg"/>
          <p:cNvPicPr>
            <a:picLocks noChangeArrowheads="1"/>
          </p:cNvPicPr>
          <p:nvPr/>
        </p:nvPicPr>
        <p:blipFill>
          <a:blip r:embed="rId2" cstate="print"/>
          <a:srcRect b="5959"/>
          <a:stretch>
            <a:fillRect/>
          </a:stretch>
        </p:blipFill>
        <p:spPr bwMode="auto">
          <a:xfrm rot="21051968">
            <a:off x="1806037" y="2666439"/>
            <a:ext cx="2447925" cy="1371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20" descr="\\Houicvfc008\Mandy.M.Wong$\cached\My Documents\FinalPresent\Joint\FigR\VmdeiR2.jpg"/>
          <p:cNvPicPr>
            <a:picLocks noChangeArrowheads="1"/>
          </p:cNvPicPr>
          <p:nvPr/>
        </p:nvPicPr>
        <p:blipFill>
          <a:blip r:embed="rId2" cstate="print"/>
          <a:srcRect b="5959"/>
          <a:stretch>
            <a:fillRect/>
          </a:stretch>
        </p:blipFill>
        <p:spPr bwMode="auto">
          <a:xfrm rot="21051968">
            <a:off x="1958437" y="2780739"/>
            <a:ext cx="2447925" cy="1371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13" name="Straight Arrow Connector 12"/>
          <p:cNvCxnSpPr/>
          <p:nvPr/>
        </p:nvCxnSpPr>
        <p:spPr>
          <a:xfrm>
            <a:off x="380998" y="3558114"/>
            <a:ext cx="1295400" cy="10287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 rot="2338935">
            <a:off x="304416" y="3973088"/>
            <a:ext cx="1028700" cy="5334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177800" indent="-177800">
              <a:lnSpc>
                <a:spcPct val="113000"/>
              </a:lnSpc>
              <a:spcAft>
                <a:spcPts val="60"/>
              </a:spcAft>
            </a:pPr>
            <a:r>
              <a:rPr lang="en-US" sz="1600" dirty="0" smtClean="0">
                <a:solidFill>
                  <a:schemeClr val="bg2"/>
                </a:solidFill>
              </a:rPr>
              <a:t>Reflection angle</a:t>
            </a:r>
            <a:endParaRPr lang="en-MY" sz="1600" dirty="0" smtClean="0">
              <a:solidFill>
                <a:schemeClr val="bg2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257798" y="2381358"/>
            <a:ext cx="3569994" cy="152277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177800" indent="-177800">
              <a:lnSpc>
                <a:spcPct val="113000"/>
              </a:lnSpc>
              <a:spcAft>
                <a:spcPts val="60"/>
              </a:spcAft>
              <a:buFont typeface="Wingdings"/>
              <a:buChar char="n"/>
            </a:pPr>
            <a:r>
              <a:rPr lang="en-US" sz="1600" dirty="0" smtClean="0">
                <a:solidFill>
                  <a:srgbClr val="333333"/>
                </a:solidFill>
              </a:rPr>
              <a:t>If the earth model is correct, the images should resemble each other. </a:t>
            </a:r>
          </a:p>
          <a:p>
            <a:pPr marL="177800" indent="-177800">
              <a:lnSpc>
                <a:spcPct val="113000"/>
              </a:lnSpc>
              <a:spcAft>
                <a:spcPts val="60"/>
              </a:spcAft>
              <a:buFont typeface="Wingdings"/>
              <a:buChar char="n"/>
            </a:pPr>
            <a:endParaRPr lang="en-US" sz="1600" dirty="0" smtClean="0">
              <a:solidFill>
                <a:srgbClr val="333333"/>
              </a:solidFill>
            </a:endParaRPr>
          </a:p>
          <a:p>
            <a:pPr marL="177800" indent="-177800">
              <a:lnSpc>
                <a:spcPct val="113000"/>
              </a:lnSpc>
              <a:spcAft>
                <a:spcPts val="60"/>
              </a:spcAft>
              <a:buFont typeface="Wingdings"/>
              <a:buChar char="n"/>
            </a:pPr>
            <a:r>
              <a:rPr lang="en-US" sz="1600" dirty="0" smtClean="0">
                <a:solidFill>
                  <a:srgbClr val="333333"/>
                </a:solidFill>
              </a:rPr>
              <a:t>Coherence -&gt; model correctness (</a:t>
            </a:r>
            <a:r>
              <a:rPr lang="en-US" sz="1600" dirty="0" err="1" smtClean="0">
                <a:solidFill>
                  <a:srgbClr val="333333"/>
                </a:solidFill>
              </a:rPr>
              <a:t>eg</a:t>
            </a:r>
            <a:r>
              <a:rPr lang="en-US" sz="1600" dirty="0" smtClean="0">
                <a:solidFill>
                  <a:srgbClr val="333333"/>
                </a:solidFill>
              </a:rPr>
              <a:t>, Sava and </a:t>
            </a:r>
            <a:r>
              <a:rPr lang="en-US" sz="1600" dirty="0" err="1" smtClean="0">
                <a:solidFill>
                  <a:srgbClr val="333333"/>
                </a:solidFill>
              </a:rPr>
              <a:t>Biondo</a:t>
            </a:r>
            <a:r>
              <a:rPr lang="en-US" sz="1600" dirty="0" smtClean="0">
                <a:solidFill>
                  <a:srgbClr val="333333"/>
                </a:solidFill>
              </a:rPr>
              <a:t>, 2004 )</a:t>
            </a:r>
            <a:endParaRPr lang="en-MY" sz="1600" dirty="0" smtClean="0">
              <a:solidFill>
                <a:srgbClr val="333333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019783" y="4380838"/>
            <a:ext cx="1945193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100" dirty="0" smtClean="0">
                <a:solidFill>
                  <a:srgbClr val="333333"/>
                </a:solidFill>
              </a:rPr>
              <a:t>Courtesy of Mandy Wong</a:t>
            </a:r>
            <a:endParaRPr lang="en-US" sz="1100" dirty="0">
              <a:solidFill>
                <a:srgbClr val="3333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6012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 Black"/>
                <a:cs typeface="Arial Black"/>
              </a:rPr>
              <a:t>WEMVA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9467" y="1095508"/>
            <a:ext cx="8048329" cy="3223022"/>
          </a:xfrm>
        </p:spPr>
        <p:txBody>
          <a:bodyPr/>
          <a:lstStyle/>
          <a:p>
            <a:pPr>
              <a:buSzPct val="150000"/>
            </a:pPr>
            <a:r>
              <a:rPr lang="en-US" b="1" dirty="0" smtClean="0">
                <a:solidFill>
                  <a:srgbClr val="000000"/>
                </a:solidFill>
              </a:rPr>
              <a:t>WEMVA: Stacked image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2F250-6943-FE45-A066-F954598F0B1C}" type="slidenum">
              <a:rPr lang="en-US" smtClean="0">
                <a:solidFill>
                  <a:srgbClr val="333333"/>
                </a:solidFill>
                <a:effectLst>
                  <a:outerShdw blurRad="63500" dir="2700000" algn="tl" rotWithShape="0">
                    <a:prstClr val="white">
                      <a:alpha val="40000"/>
                    </a:prstClr>
                  </a:outerShdw>
                </a:effectLst>
                <a:latin typeface="Calisto MT"/>
              </a:rPr>
              <a:pPr/>
              <a:t>6</a:t>
            </a:fld>
            <a:endParaRPr lang="en-US">
              <a:solidFill>
                <a:srgbClr val="333333"/>
              </a:solidFill>
              <a:effectLst>
                <a:outerShdw blurRad="63500" dir="2700000" algn="tl" rotWithShape="0">
                  <a:prstClr val="white">
                    <a:alpha val="40000"/>
                  </a:prstClr>
                </a:outerShdw>
              </a:effectLst>
              <a:latin typeface="Calisto MT"/>
            </a:endParaRPr>
          </a:p>
        </p:txBody>
      </p:sp>
      <p:graphicFrame>
        <p:nvGraphicFramePr>
          <p:cNvPr id="2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3900677"/>
              </p:ext>
            </p:extLst>
          </p:nvPr>
        </p:nvGraphicFramePr>
        <p:xfrm>
          <a:off x="0" y="1608672"/>
          <a:ext cx="3136900" cy="32717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6" name="Acrobat Document" r:id="rId4" imgW="7785100" imgH="10071100" progId="">
                  <p:embed/>
                </p:oleObj>
              </mc:Choice>
              <mc:Fallback>
                <p:oleObj name="Acrobat Document" r:id="rId4" imgW="7785100" imgH="100711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608672"/>
                        <a:ext cx="3136900" cy="327179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0505582"/>
              </p:ext>
            </p:extLst>
          </p:nvPr>
        </p:nvGraphicFramePr>
        <p:xfrm>
          <a:off x="6086480" y="1608672"/>
          <a:ext cx="2989263" cy="32717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7" name="Acrobat Document" r:id="rId6" imgW="7785100" imgH="10071100" progId="">
                  <p:embed/>
                </p:oleObj>
              </mc:Choice>
              <mc:Fallback>
                <p:oleObj name="Acrobat Document" r:id="rId6" imgW="7785100" imgH="100711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4706"/>
                      <a:stretch>
                        <a:fillRect/>
                      </a:stretch>
                    </p:blipFill>
                    <p:spPr bwMode="auto">
                      <a:xfrm>
                        <a:off x="6086480" y="1608672"/>
                        <a:ext cx="2989263" cy="327179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3288897"/>
              </p:ext>
            </p:extLst>
          </p:nvPr>
        </p:nvGraphicFramePr>
        <p:xfrm>
          <a:off x="3043238" y="1608672"/>
          <a:ext cx="3136900" cy="32717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8" name="Acrobat Document" r:id="rId8" imgW="7785100" imgH="10071100" progId="">
                  <p:embed/>
                </p:oleObj>
              </mc:Choice>
              <mc:Fallback>
                <p:oleObj name="Acrobat Document" r:id="rId8" imgW="7785100" imgH="100711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3238" y="1608672"/>
                        <a:ext cx="3136900" cy="327179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TextBox 25"/>
          <p:cNvSpPr txBox="1"/>
          <p:nvPr/>
        </p:nvSpPr>
        <p:spPr>
          <a:xfrm>
            <a:off x="584273" y="4390176"/>
            <a:ext cx="2167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Negative v error</a:t>
            </a:r>
            <a:endParaRPr kumimoji="0" lang="en-MY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898024" y="4390176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Correct v</a:t>
            </a:r>
            <a:endParaRPr kumimoji="0" lang="en-MY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657196" y="4390176"/>
            <a:ext cx="21197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Positive v error</a:t>
            </a:r>
            <a:endParaRPr kumimoji="0" lang="en-MY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6959256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 Black"/>
                <a:cs typeface="Arial Black"/>
              </a:rPr>
              <a:t>WEMVA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9467" y="1095508"/>
            <a:ext cx="8048329" cy="3223022"/>
          </a:xfrm>
        </p:spPr>
        <p:txBody>
          <a:bodyPr/>
          <a:lstStyle/>
          <a:p>
            <a:pPr>
              <a:buSzPct val="150000"/>
            </a:pPr>
            <a:r>
              <a:rPr lang="en-US" b="1" dirty="0" smtClean="0">
                <a:solidFill>
                  <a:srgbClr val="000000"/>
                </a:solidFill>
              </a:rPr>
              <a:t>WEMVA: Angle domain common image gathers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2F250-6943-FE45-A066-F954598F0B1C}" type="slidenum">
              <a:rPr lang="en-US" smtClean="0">
                <a:solidFill>
                  <a:srgbClr val="333333"/>
                </a:solidFill>
                <a:effectLst>
                  <a:outerShdw blurRad="63500" dir="2700000" algn="tl" rotWithShape="0">
                    <a:prstClr val="white">
                      <a:alpha val="40000"/>
                    </a:prstClr>
                  </a:outerShdw>
                </a:effectLst>
                <a:latin typeface="Calisto MT"/>
              </a:rPr>
              <a:pPr/>
              <a:t>7</a:t>
            </a:fld>
            <a:endParaRPr lang="en-US">
              <a:solidFill>
                <a:srgbClr val="333333"/>
              </a:solidFill>
              <a:effectLst>
                <a:outerShdw blurRad="63500" dir="2700000" algn="tl" rotWithShape="0">
                  <a:prstClr val="white">
                    <a:alpha val="40000"/>
                  </a:prstClr>
                </a:outerShdw>
              </a:effectLst>
              <a:latin typeface="Calisto MT"/>
            </a:endParaRPr>
          </a:p>
        </p:txBody>
      </p:sp>
      <p:graphicFrame>
        <p:nvGraphicFramePr>
          <p:cNvPr id="2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56940699"/>
              </p:ext>
            </p:extLst>
          </p:nvPr>
        </p:nvGraphicFramePr>
        <p:xfrm>
          <a:off x="0" y="1657352"/>
          <a:ext cx="3262240" cy="33837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84" name="Acrobat Document" r:id="rId4" imgW="7785100" imgH="10071100" progId="">
                  <p:embed/>
                </p:oleObj>
              </mc:Choice>
              <mc:Fallback>
                <p:oleObj name="Acrobat Document" r:id="rId4" imgW="7785100" imgH="100711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657352"/>
                        <a:ext cx="3262240" cy="338375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9464805"/>
              </p:ext>
            </p:extLst>
          </p:nvPr>
        </p:nvGraphicFramePr>
        <p:xfrm>
          <a:off x="3043238" y="1657352"/>
          <a:ext cx="3262240" cy="33837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85" name="Acrobat Document" r:id="rId6" imgW="7785100" imgH="10071100" progId="">
                  <p:embed/>
                </p:oleObj>
              </mc:Choice>
              <mc:Fallback>
                <p:oleObj name="Acrobat Document" r:id="rId6" imgW="7785100" imgH="100711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3238" y="1657352"/>
                        <a:ext cx="3262240" cy="338375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39746266"/>
              </p:ext>
            </p:extLst>
          </p:nvPr>
        </p:nvGraphicFramePr>
        <p:xfrm>
          <a:off x="6086478" y="1657352"/>
          <a:ext cx="3057525" cy="33837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86" name="Acrobat Document" r:id="rId8" imgW="7785100" imgH="10071100" progId="">
                  <p:embed/>
                </p:oleObj>
              </mc:Choice>
              <mc:Fallback>
                <p:oleObj name="Acrobat Document" r:id="rId8" imgW="7785100" imgH="100711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6274"/>
                      <a:stretch>
                        <a:fillRect/>
                      </a:stretch>
                    </p:blipFill>
                    <p:spPr bwMode="auto">
                      <a:xfrm>
                        <a:off x="6086478" y="1657352"/>
                        <a:ext cx="3057525" cy="338375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TextBox 28"/>
          <p:cNvSpPr txBox="1"/>
          <p:nvPr/>
        </p:nvSpPr>
        <p:spPr>
          <a:xfrm>
            <a:off x="245528" y="1751503"/>
            <a:ext cx="2726272" cy="322831"/>
          </a:xfrm>
          <a:prstGeom prst="rect">
            <a:avLst/>
          </a:prstGeom>
          <a:solidFill>
            <a:schemeClr val="tx1"/>
          </a:solidFill>
        </p:spPr>
        <p:txBody>
          <a:bodyPr wrap="square" lIns="0" tIns="0" rIns="0" bIns="27432" rtlCol="0">
            <a:noAutofit/>
          </a:bodyPr>
          <a:lstStyle/>
          <a:p>
            <a:pPr marL="177800" marR="0" lvl="0" indent="-177800" algn="ctr" defTabSz="914400" eaLnBrk="1" fontAlgn="auto" latinLnBrk="0" hangingPunct="1">
              <a:lnSpc>
                <a:spcPct val="113000"/>
              </a:lnSpc>
              <a:spcBef>
                <a:spcPts val="0"/>
              </a:spcBef>
              <a:spcAft>
                <a:spcPts val="6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50000"/>
                  </a:sysClr>
                </a:solidFill>
                <a:effectLst/>
                <a:uLnTx/>
                <a:uFillTx/>
              </a:rPr>
              <a:t>Angle (degree)</a:t>
            </a:r>
          </a:p>
          <a:p>
            <a:pPr marL="177800" marR="0" lvl="0" indent="-177800" defTabSz="914400" eaLnBrk="1" fontAlgn="auto" latinLnBrk="0" hangingPunct="1">
              <a:lnSpc>
                <a:spcPct val="113000"/>
              </a:lnSpc>
              <a:spcBef>
                <a:spcPts val="0"/>
              </a:spcBef>
              <a:spcAft>
                <a:spcPts val="6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50000"/>
                  </a:sysClr>
                </a:solidFill>
                <a:effectLst/>
                <a:uLnTx/>
                <a:uFillTx/>
              </a:rPr>
              <a:t>          -50         -30           -10            10          30           50</a:t>
            </a:r>
            <a:endParaRPr kumimoji="0" lang="en-MY" sz="900" b="1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93471" y="4628765"/>
            <a:ext cx="2254144" cy="276999"/>
          </a:xfrm>
          <a:prstGeom prst="rect">
            <a:avLst/>
          </a:prstGeom>
          <a:solidFill>
            <a:schemeClr val="tx1"/>
          </a:solidFill>
        </p:spPr>
        <p:txBody>
          <a:bodyPr wrap="square" tIns="0" bIns="0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Negative v error</a:t>
            </a:r>
            <a:endParaRPr kumimoji="0" lang="en-MY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911598" y="4628765"/>
            <a:ext cx="1743384" cy="276999"/>
          </a:xfrm>
          <a:prstGeom prst="rect">
            <a:avLst/>
          </a:prstGeom>
          <a:solidFill>
            <a:schemeClr val="tx1"/>
          </a:solidFill>
        </p:spPr>
        <p:txBody>
          <a:bodyPr wrap="square" tIns="0" bIns="0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Correct v</a:t>
            </a:r>
            <a:endParaRPr kumimoji="0" lang="en-MY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566394" y="4628765"/>
            <a:ext cx="2204494" cy="276999"/>
          </a:xfrm>
          <a:prstGeom prst="rect">
            <a:avLst/>
          </a:prstGeom>
          <a:solidFill>
            <a:schemeClr val="tx1"/>
          </a:solidFill>
        </p:spPr>
        <p:txBody>
          <a:bodyPr wrap="square" tIns="0" bIns="0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Positive v error</a:t>
            </a:r>
            <a:endParaRPr kumimoji="0" lang="en-MY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267065" y="1750954"/>
            <a:ext cx="2726272" cy="322831"/>
          </a:xfrm>
          <a:prstGeom prst="rect">
            <a:avLst/>
          </a:prstGeom>
          <a:solidFill>
            <a:schemeClr val="tx1"/>
          </a:solidFill>
        </p:spPr>
        <p:txBody>
          <a:bodyPr wrap="square" lIns="0" tIns="0" rIns="0" bIns="27432" rtlCol="0">
            <a:noAutofit/>
          </a:bodyPr>
          <a:lstStyle/>
          <a:p>
            <a:pPr marL="177800" marR="0" lvl="0" indent="-177800" algn="ctr" defTabSz="914400" eaLnBrk="1" fontAlgn="auto" latinLnBrk="0" hangingPunct="1">
              <a:lnSpc>
                <a:spcPct val="113000"/>
              </a:lnSpc>
              <a:spcBef>
                <a:spcPts val="0"/>
              </a:spcBef>
              <a:spcAft>
                <a:spcPts val="6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50000"/>
                  </a:sysClr>
                </a:solidFill>
                <a:effectLst/>
                <a:uLnTx/>
                <a:uFillTx/>
              </a:rPr>
              <a:t>Angle (degree)</a:t>
            </a:r>
          </a:p>
          <a:p>
            <a:pPr marL="177800" marR="0" lvl="0" indent="-177800" defTabSz="914400" eaLnBrk="1" fontAlgn="auto" latinLnBrk="0" hangingPunct="1">
              <a:lnSpc>
                <a:spcPct val="113000"/>
              </a:lnSpc>
              <a:spcBef>
                <a:spcPts val="0"/>
              </a:spcBef>
              <a:spcAft>
                <a:spcPts val="6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50000"/>
                  </a:sysClr>
                </a:solidFill>
                <a:effectLst/>
                <a:uLnTx/>
                <a:uFillTx/>
              </a:rPr>
              <a:t>          -50         -30           -10            10          30           50</a:t>
            </a:r>
            <a:endParaRPr kumimoji="0" lang="en-MY" sz="900" b="1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349991" y="1759421"/>
            <a:ext cx="2726272" cy="322831"/>
          </a:xfrm>
          <a:prstGeom prst="rect">
            <a:avLst/>
          </a:prstGeom>
          <a:solidFill>
            <a:schemeClr val="tx1"/>
          </a:solidFill>
        </p:spPr>
        <p:txBody>
          <a:bodyPr wrap="square" lIns="0" tIns="0" rIns="0" bIns="27432" rtlCol="0">
            <a:noAutofit/>
          </a:bodyPr>
          <a:lstStyle/>
          <a:p>
            <a:pPr marL="177800" marR="0" lvl="0" indent="-177800" algn="ctr" defTabSz="914400" eaLnBrk="1" fontAlgn="auto" latinLnBrk="0" hangingPunct="1">
              <a:lnSpc>
                <a:spcPct val="113000"/>
              </a:lnSpc>
              <a:spcBef>
                <a:spcPts val="0"/>
              </a:spcBef>
              <a:spcAft>
                <a:spcPts val="6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50000"/>
                  </a:sysClr>
                </a:solidFill>
                <a:effectLst/>
                <a:uLnTx/>
                <a:uFillTx/>
              </a:rPr>
              <a:t>Angle (degree)</a:t>
            </a:r>
          </a:p>
          <a:p>
            <a:pPr marL="177800" marR="0" lvl="0" indent="-177800" defTabSz="914400" eaLnBrk="1" fontAlgn="auto" latinLnBrk="0" hangingPunct="1">
              <a:lnSpc>
                <a:spcPct val="113000"/>
              </a:lnSpc>
              <a:spcBef>
                <a:spcPts val="0"/>
              </a:spcBef>
              <a:spcAft>
                <a:spcPts val="6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50000"/>
                  </a:sysClr>
                </a:solidFill>
                <a:effectLst/>
                <a:uLnTx/>
                <a:uFillTx/>
              </a:rPr>
              <a:t>          -50         -30           -10            10          30           50</a:t>
            </a:r>
            <a:endParaRPr kumimoji="0" lang="en-MY" sz="900" b="1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6359908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 Black"/>
                <a:cs typeface="Arial Black"/>
              </a:rPr>
              <a:t>WEMVA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9467" y="1095508"/>
            <a:ext cx="8048329" cy="3223022"/>
          </a:xfrm>
        </p:spPr>
        <p:txBody>
          <a:bodyPr/>
          <a:lstStyle/>
          <a:p>
            <a:pPr>
              <a:buSzPct val="150000"/>
            </a:pPr>
            <a:r>
              <a:rPr lang="en-US" b="1" dirty="0" smtClean="0">
                <a:solidFill>
                  <a:srgbClr val="000000"/>
                </a:solidFill>
              </a:rPr>
              <a:t>WEMVA:</a:t>
            </a:r>
          </a:p>
          <a:p>
            <a:pPr lvl="1">
              <a:buSzPct val="150000"/>
            </a:pPr>
            <a:r>
              <a:rPr lang="en-US" b="1" dirty="0" smtClean="0">
                <a:solidFill>
                  <a:srgbClr val="000000"/>
                </a:solidFill>
              </a:rPr>
              <a:t>Global convergence: can handle large model errors</a:t>
            </a:r>
          </a:p>
          <a:p>
            <a:pPr lvl="1">
              <a:buSzPct val="150000"/>
            </a:pPr>
            <a:r>
              <a:rPr lang="en-US" b="1" dirty="0" smtClean="0">
                <a:solidFill>
                  <a:srgbClr val="000000"/>
                </a:solidFill>
              </a:rPr>
              <a:t>Use of reflection events: update </a:t>
            </a:r>
            <a:r>
              <a:rPr lang="en-US" b="1" dirty="0">
                <a:solidFill>
                  <a:srgbClr val="000000"/>
                </a:solidFill>
              </a:rPr>
              <a:t>deep velocity </a:t>
            </a:r>
            <a:r>
              <a:rPr lang="en-US" b="1" dirty="0" smtClean="0">
                <a:solidFill>
                  <a:srgbClr val="000000"/>
                </a:solidFill>
              </a:rPr>
              <a:t>anomalies</a:t>
            </a:r>
          </a:p>
          <a:p>
            <a:pPr lvl="1">
              <a:buSzPct val="150000"/>
            </a:pPr>
            <a:r>
              <a:rPr lang="en-US" b="1" dirty="0" smtClean="0">
                <a:solidFill>
                  <a:srgbClr val="000000"/>
                </a:solidFill>
              </a:rPr>
              <a:t>High resolution results: combined with stacking power objective function</a:t>
            </a:r>
            <a:endParaRPr lang="en-US" b="1" dirty="0">
              <a:solidFill>
                <a:srgbClr val="000000"/>
              </a:solidFill>
            </a:endParaRPr>
          </a:p>
          <a:p>
            <a:pPr lvl="1">
              <a:buSzPct val="150000"/>
            </a:pPr>
            <a:endParaRPr lang="en-US" b="1" dirty="0" smtClean="0">
              <a:solidFill>
                <a:srgbClr val="000000"/>
              </a:solidFill>
            </a:endParaRPr>
          </a:p>
        </p:txBody>
      </p:sp>
      <p:sp>
        <p:nvSpPr>
          <p:cNvPr id="1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4767264"/>
            <a:ext cx="609600" cy="273844"/>
          </a:xfrm>
        </p:spPr>
        <p:txBody>
          <a:bodyPr/>
          <a:lstStyle/>
          <a:p>
            <a:fld id="{2232F250-6943-FE45-A066-F954598F0B1C}" type="slidenum">
              <a:rPr lang="en-US" smtClean="0">
                <a:solidFill>
                  <a:srgbClr val="333333"/>
                </a:solidFill>
                <a:effectLst>
                  <a:outerShdw blurRad="63500" dir="2700000" algn="tl" rotWithShape="0">
                    <a:prstClr val="white">
                      <a:alpha val="40000"/>
                    </a:prstClr>
                  </a:outerShdw>
                </a:effectLst>
                <a:latin typeface="Calisto MT"/>
              </a:rPr>
              <a:pPr/>
              <a:t>8</a:t>
            </a:fld>
            <a:endParaRPr lang="en-US">
              <a:solidFill>
                <a:srgbClr val="333333"/>
              </a:solidFill>
              <a:effectLst>
                <a:outerShdw blurRad="63500" dir="2700000" algn="tl" rotWithShape="0">
                  <a:prstClr val="white">
                    <a:alpha val="40000"/>
                  </a:prstClr>
                </a:outerShdw>
              </a:effectLst>
              <a:latin typeface="Calisto MT"/>
            </a:endParaRPr>
          </a:p>
        </p:txBody>
      </p:sp>
    </p:spTree>
    <p:extLst>
      <p:ext uri="{BB962C8B-B14F-4D97-AF65-F5344CB8AC3E}">
        <p14:creationId xmlns:p14="http://schemas.microsoft.com/office/powerpoint/2010/main" val="37419633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 Black"/>
                <a:cs typeface="Arial Black"/>
              </a:rPr>
              <a:t>Anisotropy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9467" y="1095508"/>
            <a:ext cx="8048329" cy="3223022"/>
          </a:xfrm>
        </p:spPr>
        <p:txBody>
          <a:bodyPr/>
          <a:lstStyle/>
          <a:p>
            <a:pPr>
              <a:buSzPct val="150000"/>
            </a:pPr>
            <a:r>
              <a:rPr lang="en-US" b="1" dirty="0">
                <a:solidFill>
                  <a:srgbClr val="000000"/>
                </a:solidFill>
              </a:rPr>
              <a:t>Anisotropy </a:t>
            </a:r>
            <a:r>
              <a:rPr lang="en-US" dirty="0">
                <a:solidFill>
                  <a:srgbClr val="000000"/>
                </a:solidFill>
              </a:rPr>
              <a:t>is the property of being directionally dependent</a:t>
            </a:r>
            <a:r>
              <a:rPr lang="en-US" b="1" dirty="0">
                <a:solidFill>
                  <a:srgbClr val="000000"/>
                </a:solidFill>
              </a:rPr>
              <a:t>. </a:t>
            </a:r>
          </a:p>
          <a:p>
            <a:pPr>
              <a:buSzPct val="150000"/>
            </a:pPr>
            <a:endParaRPr lang="en-US" b="1" dirty="0">
              <a:solidFill>
                <a:srgbClr val="000000"/>
              </a:solidFill>
            </a:endParaRPr>
          </a:p>
          <a:p>
            <a:pPr>
              <a:buSzPct val="150000"/>
            </a:pPr>
            <a:r>
              <a:rPr lang="en-US" b="1" dirty="0">
                <a:solidFill>
                  <a:srgbClr val="000000"/>
                </a:solidFill>
              </a:rPr>
              <a:t>Seismic anisotropy </a:t>
            </a:r>
            <a:r>
              <a:rPr lang="en-US" dirty="0">
                <a:solidFill>
                  <a:srgbClr val="000000"/>
                </a:solidFill>
              </a:rPr>
              <a:t>is the variation of seismic wave speed with direction</a:t>
            </a:r>
            <a:r>
              <a:rPr lang="en-US" b="1" dirty="0">
                <a:solidFill>
                  <a:srgbClr val="000000"/>
                </a:solidFill>
              </a:rPr>
              <a:t>.</a:t>
            </a:r>
          </a:p>
          <a:p>
            <a:pPr lvl="1">
              <a:buSzPct val="150000"/>
            </a:pPr>
            <a:endParaRPr lang="en-US" b="1" dirty="0" smtClean="0">
              <a:solidFill>
                <a:srgbClr val="000000"/>
              </a:solidFill>
            </a:endParaRPr>
          </a:p>
        </p:txBody>
      </p:sp>
      <p:sp>
        <p:nvSpPr>
          <p:cNvPr id="1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4767264"/>
            <a:ext cx="609600" cy="273844"/>
          </a:xfrm>
        </p:spPr>
        <p:txBody>
          <a:bodyPr/>
          <a:lstStyle/>
          <a:p>
            <a:fld id="{2232F250-6943-FE45-A066-F954598F0B1C}" type="slidenum">
              <a:rPr lang="en-US" smtClean="0">
                <a:solidFill>
                  <a:srgbClr val="333333"/>
                </a:solidFill>
                <a:effectLst>
                  <a:outerShdw blurRad="63500" dir="2700000" algn="tl" rotWithShape="0">
                    <a:prstClr val="white">
                      <a:alpha val="40000"/>
                    </a:prstClr>
                  </a:outerShdw>
                </a:effectLst>
                <a:latin typeface="Calisto MT"/>
              </a:rPr>
              <a:pPr/>
              <a:t>9</a:t>
            </a:fld>
            <a:endParaRPr lang="en-US">
              <a:solidFill>
                <a:srgbClr val="333333"/>
              </a:solidFill>
              <a:effectLst>
                <a:outerShdw blurRad="63500" dir="2700000" algn="tl" rotWithShape="0">
                  <a:prstClr val="white">
                    <a:alpha val="40000"/>
                  </a:prstClr>
                </a:outerShdw>
              </a:effectLst>
              <a:latin typeface="Calisto MT"/>
            </a:endParaRPr>
          </a:p>
        </p:txBody>
      </p:sp>
    </p:spTree>
    <p:extLst>
      <p:ext uri="{BB962C8B-B14F-4D97-AF65-F5344CB8AC3E}">
        <p14:creationId xmlns:p14="http://schemas.microsoft.com/office/powerpoint/2010/main" val="5834881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Precedent">
  <a:themeElements>
    <a:clrScheme name="Precedent">
      <a:dk1>
        <a:srgbClr val="921F07"/>
      </a:dk1>
      <a:lt1>
        <a:sysClr val="window" lastClr="FFFFFF"/>
      </a:lt1>
      <a:dk2>
        <a:srgbClr val="333333"/>
      </a:dk2>
      <a:lt2>
        <a:srgbClr val="E5E5D3"/>
      </a:lt2>
      <a:accent1>
        <a:srgbClr val="993232"/>
      </a:accent1>
      <a:accent2>
        <a:srgbClr val="9B6C34"/>
      </a:accent2>
      <a:accent3>
        <a:srgbClr val="736C5D"/>
      </a:accent3>
      <a:accent4>
        <a:srgbClr val="C9972B"/>
      </a:accent4>
      <a:accent5>
        <a:srgbClr val="C95F2B"/>
      </a:accent5>
      <a:accent6>
        <a:srgbClr val="8F7A05"/>
      </a:accent6>
      <a:hlink>
        <a:srgbClr val="933926"/>
      </a:hlink>
      <a:folHlink>
        <a:srgbClr val="916019"/>
      </a:folHlink>
    </a:clrScheme>
    <a:fontScheme name="Precedent">
      <a:majorFont>
        <a:latin typeface="Perpetua Titling MT"/>
        <a:ea typeface=""/>
        <a:cs typeface=""/>
        <a:font script="Jpan" typeface="ＭＳ Ｐ明朝"/>
      </a:majorFont>
      <a:minorFont>
        <a:latin typeface="Calisto MT"/>
        <a:ea typeface=""/>
        <a:cs typeface=""/>
        <a:font script="Jpan" typeface="ＭＳ Ｐ明朝"/>
      </a:minorFont>
    </a:fontScheme>
    <a:fmtScheme name="Precedent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90000"/>
                <a:satMod val="135000"/>
              </a:schemeClr>
            </a:gs>
            <a:gs pos="100000">
              <a:schemeClr val="phClr">
                <a:tint val="100000"/>
                <a:shade val="30000"/>
                <a:satMod val="135000"/>
              </a:schemeClr>
            </a:gs>
          </a:gsLst>
          <a:path path="circle">
            <a:fillToRect l="70000" t="10000" b="7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10000"/>
                <a:satMod val="135000"/>
              </a:schemeClr>
              <a:schemeClr val="phClr">
                <a:satMod val="150000"/>
                <a:lumMod val="110000"/>
              </a:schemeClr>
            </a:duotone>
          </a:blip>
          <a:stretch/>
        </a:blip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101600" dist="25400" dir="4800000" sx="103000" sy="103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l">
              <a:rot lat="0" lon="0" rev="3000000"/>
            </a:lightRig>
          </a:scene3d>
          <a:sp3d prstMaterial="softEdge">
            <a:bevelT w="0" h="0"/>
          </a:sp3d>
        </a:effectStyle>
        <a:effectStyle>
          <a:effectLst>
            <a:innerShdw blurRad="127000" dist="38100" dir="13200000">
              <a:srgbClr val="000000">
                <a:alpha val="75000"/>
              </a:srgbClr>
            </a:innerShdw>
            <a:outerShdw blurRad="38100" dist="12700" dir="1800000" sx="101000" sy="101000" rotWithShape="0">
              <a:srgbClr val="000000">
                <a:alpha val="40000"/>
              </a:srgbClr>
            </a:outerShdw>
            <a:reflection blurRad="127000" stA="25000" endPos="30000" dist="12700" dir="5400000" sy="-100000" rotWithShape="0"/>
          </a:effectLst>
          <a:scene3d>
            <a:camera prst="orthographicFront">
              <a:rot lat="0" lon="0" rev="0"/>
            </a:camera>
            <a:lightRig rig="twoPt" dir="t">
              <a:rot lat="0" lon="0" rev="1200000"/>
            </a:lightRig>
          </a:scene3d>
          <a:sp3d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90000"/>
                <a:satMod val="135000"/>
              </a:schemeClr>
            </a:gs>
            <a:gs pos="100000">
              <a:schemeClr val="phClr">
                <a:shade val="30000"/>
                <a:satMod val="150000"/>
              </a:schemeClr>
            </a:gs>
          </a:gsLst>
          <a:path path="circle">
            <a:fillToRect t="10000" r="70000" b="70000"/>
          </a:path>
        </a:gradFill>
        <a:blipFill rotWithShape="1">
          <a:blip xmlns:r="http://schemas.openxmlformats.org/officeDocument/2006/relationships" r:embed="rId2">
            <a:duotone>
              <a:schemeClr val="phClr">
                <a:shade val="10000"/>
                <a:satMod val="130000"/>
                <a:lumMod val="80000"/>
              </a:schemeClr>
              <a:schemeClr val="phClr">
                <a:satMod val="150000"/>
                <a:lumMod val="11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3_Origin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ＭＳ 明朝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rigin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ＭＳ 明朝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852</TotalTime>
  <Words>829</Words>
  <Application>Microsoft Macintosh PowerPoint</Application>
  <PresentationFormat>On-screen Show (16:9)</PresentationFormat>
  <Paragraphs>233</Paragraphs>
  <Slides>35</Slides>
  <Notes>15</Notes>
  <HiddenSlides>0</HiddenSlides>
  <MMClips>0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9" baseType="lpstr">
      <vt:lpstr>Precedent</vt:lpstr>
      <vt:lpstr>3_Origin</vt:lpstr>
      <vt:lpstr>Origin</vt:lpstr>
      <vt:lpstr>Acrobat Document</vt:lpstr>
      <vt:lpstr>Anisotropic WEMVA with rock physics constraints</vt:lpstr>
      <vt:lpstr>Agenda </vt:lpstr>
      <vt:lpstr>Model building</vt:lpstr>
      <vt:lpstr>Model building</vt:lpstr>
      <vt:lpstr>WEMVA</vt:lpstr>
      <vt:lpstr>WEMVA</vt:lpstr>
      <vt:lpstr>WEMVA</vt:lpstr>
      <vt:lpstr>WEMVA</vt:lpstr>
      <vt:lpstr>Anisotropy</vt:lpstr>
      <vt:lpstr>Anisotropy</vt:lpstr>
      <vt:lpstr>Anisotropy</vt:lpstr>
      <vt:lpstr>WEMVA for anisotropy</vt:lpstr>
      <vt:lpstr>WEMVA for velocity</vt:lpstr>
      <vt:lpstr>Least-squares problem</vt:lpstr>
      <vt:lpstr>Least-squares problem</vt:lpstr>
      <vt:lpstr>Agenda </vt:lpstr>
      <vt:lpstr>Synthetic example: BP2007</vt:lpstr>
      <vt:lpstr>Synthetic example: BP2007</vt:lpstr>
      <vt:lpstr>Synthetic example: BP2007</vt:lpstr>
      <vt:lpstr>Synthetic example: BP2007</vt:lpstr>
      <vt:lpstr>Synthetic example: BP2007</vt:lpstr>
      <vt:lpstr>Synthetic example: BP2007</vt:lpstr>
      <vt:lpstr>GOM field data example</vt:lpstr>
      <vt:lpstr>GOM field data example</vt:lpstr>
      <vt:lpstr>GOM field data example</vt:lpstr>
      <vt:lpstr>Agenda </vt:lpstr>
      <vt:lpstr>Least-squares problem</vt:lpstr>
      <vt:lpstr>Data fitting goal</vt:lpstr>
      <vt:lpstr>Model styling goal</vt:lpstr>
      <vt:lpstr>Rock Physics Modeling</vt:lpstr>
      <vt:lpstr>Rock Physics Modeling</vt:lpstr>
      <vt:lpstr>Rock Physics Modeling</vt:lpstr>
      <vt:lpstr>Agenda </vt:lpstr>
      <vt:lpstr>Conclusions</vt:lpstr>
      <vt:lpstr>3D data</vt:lpstr>
    </vt:vector>
  </TitlesOfParts>
  <Company>stanford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Constraining anisotropic WEMVA using  rock physics modeling</dc:title>
  <dc:creator>Yunyue Li</dc:creator>
  <cp:lastModifiedBy>Yunyue Li</cp:lastModifiedBy>
  <cp:revision>108</cp:revision>
  <dcterms:created xsi:type="dcterms:W3CDTF">2013-10-27T18:41:57Z</dcterms:created>
  <dcterms:modified xsi:type="dcterms:W3CDTF">2013-10-29T04:50:18Z</dcterms:modified>
</cp:coreProperties>
</file>