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1290" r:id="rId2"/>
    <p:sldId id="1289" r:id="rId3"/>
    <p:sldId id="1271" r:id="rId4"/>
    <p:sldId id="1292" r:id="rId5"/>
    <p:sldId id="1291" r:id="rId6"/>
    <p:sldId id="1275" r:id="rId7"/>
    <p:sldId id="1283" r:id="rId8"/>
    <p:sldId id="1272" r:id="rId9"/>
    <p:sldId id="1273" r:id="rId10"/>
    <p:sldId id="1280" r:id="rId11"/>
    <p:sldId id="1276" r:id="rId12"/>
    <p:sldId id="1277" r:id="rId13"/>
    <p:sldId id="1293" r:id="rId14"/>
    <p:sldId id="1302" r:id="rId15"/>
    <p:sldId id="1294" r:id="rId16"/>
    <p:sldId id="1301" r:id="rId17"/>
    <p:sldId id="1300" r:id="rId18"/>
    <p:sldId id="1299" r:id="rId19"/>
    <p:sldId id="1298" r:id="rId20"/>
    <p:sldId id="1297" r:id="rId21"/>
    <p:sldId id="1296" r:id="rId22"/>
    <p:sldId id="1295" r:id="rId23"/>
    <p:sldId id="1278" r:id="rId24"/>
    <p:sldId id="1303" r:id="rId25"/>
    <p:sldId id="1304" r:id="rId26"/>
    <p:sldId id="1279" r:id="rId27"/>
    <p:sldId id="1282" r:id="rId28"/>
    <p:sldId id="1274" r:id="rId29"/>
    <p:sldId id="1286" r:id="rId30"/>
    <p:sldId id="1287" r:id="rId31"/>
    <p:sldId id="1288" r:id="rId32"/>
    <p:sldId id="1305" r:id="rId33"/>
    <p:sldId id="1306" r:id="rId34"/>
    <p:sldId id="1307" r:id="rId35"/>
    <p:sldId id="1308" r:id="rId36"/>
    <p:sldId id="1310" r:id="rId37"/>
    <p:sldId id="266" r:id="rId38"/>
    <p:sldId id="1311" r:id="rId39"/>
    <p:sldId id="1312" r:id="rId40"/>
    <p:sldId id="1313" r:id="rId41"/>
    <p:sldId id="267" r:id="rId42"/>
    <p:sldId id="268" r:id="rId43"/>
    <p:sldId id="1314" r:id="rId44"/>
    <p:sldId id="1315" r:id="rId45"/>
    <p:sldId id="1316" r:id="rId4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 Hobbs" initials="RH" lastIdx="2" clrIdx="0"/>
  <p:cmAuthor id="1" name="Shuki Rone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400"/>
    <a:srgbClr val="00C800"/>
    <a:srgbClr val="FF00FF"/>
    <a:srgbClr val="00FFFF"/>
    <a:srgbClr val="CE0000"/>
    <a:srgbClr val="646400"/>
    <a:srgbClr val="00FF00"/>
    <a:srgbClr val="C80000"/>
    <a:srgbClr val="4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9" autoAdjust="0"/>
    <p:restoredTop sz="92208" autoAdjust="0"/>
  </p:normalViewPr>
  <p:slideViewPr>
    <p:cSldViewPr snapToGrid="0" snapToObjects="1">
      <p:cViewPr varScale="1">
        <p:scale>
          <a:sx n="112" d="100"/>
          <a:sy n="112" d="100"/>
        </p:scale>
        <p:origin x="74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7C815-6FF1-0149-9C20-AD0657B2E1DD}" type="datetimeFigureOut">
              <a:rPr lang="en-US" smtClean="0"/>
              <a:t>3/9/20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4C239-A66C-9C41-8B85-F096E0A86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89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E83C1-852B-0347-B33F-629FE520BD59}" type="datetimeFigureOut">
              <a:rPr lang="en-US" smtClean="0"/>
              <a:t>3/9/20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F3CFC-6F6B-D44C-9955-4D0581C4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24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F3CFC-6F6B-D44C-9955-4D0581C417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09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F3CFC-6F6B-D44C-9955-4D0581C4172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7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696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960" y="1300644"/>
            <a:ext cx="8371840" cy="110251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60" y="2468880"/>
            <a:ext cx="8371840" cy="1314450"/>
          </a:xfrm>
        </p:spPr>
        <p:txBody>
          <a:bodyPr>
            <a:normAutofit/>
          </a:bodyPr>
          <a:lstStyle>
            <a:lvl1pPr marL="0" indent="0" algn="l">
              <a:buNone/>
              <a:defRPr sz="2800" i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</a:t>
            </a:r>
          </a:p>
          <a:p>
            <a:r>
              <a:rPr lang="en-US" dirty="0"/>
              <a:t>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9D53-F9A7-044F-81BB-767D78DB55D8}" type="datetime1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otum_logo200.tif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03" r="25798" b="22626"/>
          <a:stretch/>
        </p:blipFill>
        <p:spPr>
          <a:xfrm>
            <a:off x="198120" y="114302"/>
            <a:ext cx="1311172" cy="108091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1493084" y="684493"/>
            <a:ext cx="6934200" cy="571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/>
              <a:t>Totum Geophysical Solutions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0555" y="1223021"/>
            <a:ext cx="9017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5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70FF-05DA-1E49-B31D-C6D0682B7931}" type="datetime1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3BD6-D93F-914C-BA39-515C941F2BB2}" type="datetime1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887" y="4767264"/>
            <a:ext cx="2133600" cy="273844"/>
          </a:xfrm>
        </p:spPr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4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5E2A-9632-4C43-9125-DB1BFBEABD5D}" type="datetime1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9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1"/>
            <a:ext cx="4038600" cy="38326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1"/>
            <a:ext cx="4038600" cy="38326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97BE-7524-DF4F-A795-FEE1A5A540EB}" type="datetime1">
              <a:rPr lang="en-US" smtClean="0"/>
              <a:t>3/9/20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‹#›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9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0937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49681"/>
            <a:ext cx="4040188" cy="33449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70937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249681"/>
            <a:ext cx="4041775" cy="33449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40FB-DAD0-334E-8BE0-C2E2D6F3846E}" type="datetime1">
              <a:rPr lang="en-US" smtClean="0"/>
              <a:t>3/9/20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‹#›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8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A74B-0AB3-2140-8C66-8EC8F9789112}" type="datetime1">
              <a:rPr lang="en-US" smtClean="0"/>
              <a:t>3/9/20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‹#›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1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A947-D5DB-8A40-9E33-461B76BA5226}" type="datetime1">
              <a:rPr lang="en-US" smtClean="0"/>
              <a:t>3/9/20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‹#›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0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9C52-2A26-B643-A684-C1C4A5735F57}" type="datetime1">
              <a:rPr lang="en-US" smtClean="0"/>
              <a:t>3/9/20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‹#›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7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4F6C-392F-644F-9071-D3361DA3C090}" type="datetime1">
              <a:rPr lang="en-US" smtClean="0"/>
              <a:t>3/9/20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‹#›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1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96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08661"/>
            <a:ext cx="8229600" cy="388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69240-2361-1A43-AA95-21186D0C1820}" type="datetime1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1D9D3-0D17-0148-B899-B1A8D18B3B9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308578" y="4779590"/>
            <a:ext cx="183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19E0A7C-8572-6E44-8386-FA35863938D3}" type="slidenum">
              <a:rPr lang="en-US" smtClean="0"/>
              <a:pPr algn="r"/>
              <a:t>‹#›</a:t>
            </a:fld>
            <a:r>
              <a:rPr lang="en-US"/>
              <a:t> </a:t>
            </a:r>
            <a:r>
              <a:rPr lang="en-US" baseline="0"/>
              <a:t>           </a:t>
            </a:r>
            <a:r>
              <a:rPr lang="en-US"/>
              <a:t> 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635" y="652632"/>
            <a:ext cx="9017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3404032" y="5160586"/>
            <a:ext cx="4973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This presentation is for internal review in company _____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144001" y="62330"/>
            <a:ext cx="10455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cap="none" spc="0">
                <a:ln w="0"/>
                <a:gradFill flip="none" rotWithShape="1">
                  <a:gsLst>
                    <a:gs pos="0">
                      <a:srgbClr val="FF0000"/>
                    </a:gs>
                    <a:gs pos="100000">
                      <a:srgbClr val="FFFFFF"/>
                    </a:gs>
                    <a:gs pos="96000">
                      <a:schemeClr val="tx1"/>
                    </a:gs>
                  </a:gsLst>
                  <a:lin ang="16200000" scaled="0"/>
                  <a:tileRect/>
                </a:gradFill>
                <a:effectLst/>
              </a:rPr>
              <a:t>LISS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90979" y="5160586"/>
            <a:ext cx="1322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97128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sepwww.stanford.edu/data/media/public/oldreports/sep36/36_01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sepwww.stanford.edu/data/media/public/oldreports/sep36/36_01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sepwww.stanford.edu/data/media/public/oldreports/sep36/36_01.pdf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sepwww.stanford.edu/data/media/public/oldreports/sep36/36_01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sepwww.stanford.edu/data/media/public/oldreports/sep36/36_01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sepwww.stanford.edu/data/media/public/oldreports/sep36/36_01.pdf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sepwww.stanford.edu/data/media/public/oldreports/sep36/36_01.pdf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D41D2-E436-1840-8E68-88103FE7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 seminar 9 March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CC399-F822-C14C-92EF-621A0C7B8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708661"/>
            <a:ext cx="4304399" cy="32702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Side lobes and blocky inversion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Fault cores—if there will be time to spare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90909-9445-454D-BF19-CA935E020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26F240-526F-9F4B-BBA5-212D75E7D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923" y="908152"/>
            <a:ext cx="4327960" cy="287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46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EB71-E255-FA40-BDDC-242EB769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Wavelets </a:t>
            </a:r>
            <a:r>
              <a:rPr lang="en-US">
                <a:solidFill>
                  <a:srgbClr val="FF0000"/>
                </a:solidFill>
              </a:rPr>
              <a:t>Gaussian</a:t>
            </a:r>
            <a:r>
              <a:rPr lang="en-US"/>
              <a:t> vs Butterworth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789B0-2B2B-A341-9C97-423DDBA0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F280E-8621-2B47-994A-3DEF38501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30" y="832913"/>
            <a:ext cx="4259580" cy="2178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D59759-ABAC-0941-9C01-07002BFAD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010" y="844510"/>
            <a:ext cx="4236908" cy="21673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DF4AE4-6816-734F-8C64-18F5EE7B6E0C}"/>
              </a:ext>
            </a:extLst>
          </p:cNvPr>
          <p:cNvSpPr/>
          <p:nvPr/>
        </p:nvSpPr>
        <p:spPr>
          <a:xfrm>
            <a:off x="4403275" y="1718891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→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6E7A3F-5F05-7743-8226-63C8985A4225}"/>
              </a:ext>
            </a:extLst>
          </p:cNvPr>
          <p:cNvSpPr txBox="1"/>
          <p:nvPr/>
        </p:nvSpPr>
        <p:spPr>
          <a:xfrm>
            <a:off x="1946247" y="3411020"/>
            <a:ext cx="5195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This Butterworth has a very nice spectrum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But the side lobes are deeper and more numerous</a:t>
            </a:r>
          </a:p>
        </p:txBody>
      </p:sp>
    </p:spTree>
    <p:extLst>
      <p:ext uri="{BB962C8B-B14F-4D97-AF65-F5344CB8AC3E}">
        <p14:creationId xmlns:p14="http://schemas.microsoft.com/office/powerpoint/2010/main" val="1704564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EB71-E255-FA40-BDDC-242EB769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= Wavelet convolving Reflectivity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789B0-2B2B-A341-9C97-423DDBA0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37968F-0C03-654D-A386-231BE6810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0"/>
            <a:ext cx="4320540" cy="377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18DC5C-4D1B-4D43-AA2B-5A9187805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4320540" cy="3771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A23045-B365-3842-8F05-2A8E16B9B64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7880" y="1124712"/>
            <a:ext cx="1236908" cy="3191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7CAD62-4618-0C4F-BAF4-F5C2BAE34B8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3040" y="1124712"/>
            <a:ext cx="1229868" cy="31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5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EB71-E255-FA40-BDDC-242EB769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 from data (not blocky, not so good)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789B0-2B2B-A341-9C97-423DDBA0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1FC1D2-FA0E-2F40-A742-926566E04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0"/>
            <a:ext cx="4320540" cy="377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5A92FF-D3D9-F945-8106-9A2D11D99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4320540" cy="3771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1326E9-0C97-1E43-81F3-9B171BAB1A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7592" y="1097280"/>
            <a:ext cx="1229868" cy="3172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79F99C-C6B1-9644-B908-2FEFC87A9CB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9280" y="1097280"/>
            <a:ext cx="1229868" cy="31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7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13B2-B8D7-7548-A5F4-40E40BB7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4D78C-0951-BF4E-B314-283461AD3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/>
              <a:t>A priori information (assumption)</a:t>
            </a:r>
          </a:p>
          <a:p>
            <a:r>
              <a:rPr lang="en-US"/>
              <a:t>The earth / the reservoir is blocky</a:t>
            </a:r>
          </a:p>
          <a:p>
            <a:r>
              <a:rPr lang="en-US"/>
              <a:t>Blocky acoustic impedance AI = </a:t>
            </a:r>
            <a:r>
              <a:rPr lang="en-US" i="1">
                <a:latin typeface="Symbol" pitchFamily="2" charset="2"/>
              </a:rPr>
              <a:t>r </a:t>
            </a:r>
            <a:r>
              <a:rPr lang="en-US" i="1"/>
              <a:t>v</a:t>
            </a:r>
          </a:p>
          <a:p>
            <a:r>
              <a:rPr lang="en-US"/>
              <a:t>Spiky Reflectivity = (</a:t>
            </a:r>
            <a:r>
              <a:rPr lang="en-US" err="1"/>
              <a:t>AI</a:t>
            </a:r>
            <a:r>
              <a:rPr lang="en-US" baseline="-25000" err="1"/>
              <a:t>below</a:t>
            </a:r>
            <a:r>
              <a:rPr lang="en-US" baseline="-25000"/>
              <a:t> </a:t>
            </a:r>
            <a:r>
              <a:rPr lang="en-US"/>
              <a:t>- </a:t>
            </a:r>
            <a:r>
              <a:rPr lang="en-US" err="1"/>
              <a:t>AI</a:t>
            </a:r>
            <a:r>
              <a:rPr lang="en-US" baseline="-25000" err="1"/>
              <a:t>above</a:t>
            </a:r>
            <a:r>
              <a:rPr lang="en-US"/>
              <a:t>)/(</a:t>
            </a:r>
            <a:r>
              <a:rPr lang="en-US" err="1"/>
              <a:t>AI</a:t>
            </a:r>
            <a:r>
              <a:rPr lang="en-US" baseline="-25000" err="1"/>
              <a:t>below</a:t>
            </a:r>
            <a:r>
              <a:rPr lang="en-US" baseline="-25000"/>
              <a:t> </a:t>
            </a:r>
            <a:r>
              <a:rPr lang="en-US"/>
              <a:t>+ </a:t>
            </a:r>
            <a:r>
              <a:rPr lang="en-US" err="1"/>
              <a:t>AI</a:t>
            </a:r>
            <a:r>
              <a:rPr lang="en-US" baseline="-25000" err="1"/>
              <a:t>above</a:t>
            </a:r>
            <a:r>
              <a:rPr lang="en-US"/>
              <a:t>)</a:t>
            </a:r>
          </a:p>
          <a:p>
            <a:r>
              <a:rPr lang="en-US"/>
              <a:t>The data are approximately the reflectivity</a:t>
            </a:r>
          </a:p>
          <a:p>
            <a:r>
              <a:rPr lang="en-US"/>
              <a:t>The data are not spiky because of the wavelet</a:t>
            </a:r>
          </a:p>
          <a:p>
            <a:r>
              <a:rPr lang="en-US"/>
              <a:t>Reflectivity = Spiky (Data)</a:t>
            </a:r>
          </a:p>
          <a:p>
            <a:pPr lvl="1"/>
            <a:r>
              <a:rPr lang="en-US"/>
              <a:t>Sophisticated: entropy, kurtosis, …</a:t>
            </a:r>
          </a:p>
          <a:p>
            <a:pPr lvl="1"/>
            <a:r>
              <a:rPr lang="en-US"/>
              <a:t>Simple (but essentially the same): Thresholding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A53B8-7D96-3D40-A032-64E0A0C2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05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13B2-B8D7-7548-A5F4-40E40BB7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Thresholding and clipping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4D78C-0951-BF4E-B314-283461AD3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Thresholding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If(Input &gt; Threshold) then Output = Input</a:t>
            </a:r>
          </a:p>
          <a:p>
            <a:pPr marL="0" indent="0">
              <a:buNone/>
            </a:pPr>
            <a:r>
              <a:rPr lang="en-US" i="1" dirty="0"/>
              <a:t>	else Output = 0</a:t>
            </a:r>
          </a:p>
          <a:p>
            <a:pPr marL="0" indent="0">
              <a:buNone/>
            </a:pPr>
            <a:r>
              <a:rPr lang="en-US" dirty="0"/>
              <a:t>Clipping</a:t>
            </a:r>
          </a:p>
          <a:p>
            <a:pPr marL="0" indent="0">
              <a:buNone/>
            </a:pPr>
            <a:r>
              <a:rPr lang="en-US" i="1" dirty="0"/>
              <a:t>	If(Input &lt; Clip) then Output = Input</a:t>
            </a:r>
          </a:p>
          <a:p>
            <a:pPr marL="0" indent="0">
              <a:buNone/>
            </a:pPr>
            <a:r>
              <a:rPr lang="en-US" i="1" dirty="0"/>
              <a:t>	else Output = Clip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Approximately:</a:t>
            </a:r>
          </a:p>
          <a:p>
            <a:pPr marL="0" indent="0">
              <a:buNone/>
            </a:pPr>
            <a:r>
              <a:rPr lang="en-US" dirty="0"/>
              <a:t>									</a:t>
            </a:r>
            <a:r>
              <a:rPr lang="en-US" dirty="0" err="1"/>
              <a:t>Thresheld</a:t>
            </a:r>
            <a:r>
              <a:rPr lang="en-US"/>
              <a:t> part</a:t>
            </a:r>
          </a:p>
          <a:p>
            <a:pPr marL="0" indent="0">
              <a:buNone/>
            </a:pPr>
            <a:r>
              <a:rPr lang="en-US"/>
              <a:t>					Input</a:t>
            </a:r>
          </a:p>
          <a:p>
            <a:pPr marL="0" indent="0">
              <a:buNone/>
            </a:pPr>
            <a:r>
              <a:rPr lang="en-US"/>
              <a:t>									Clipped part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A53B8-7D96-3D40-A032-64E0A0C2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C9AFF6C-E92F-FD42-9901-83B13C729879}"/>
              </a:ext>
            </a:extLst>
          </p:cNvPr>
          <p:cNvSpPr/>
          <p:nvPr/>
        </p:nvSpPr>
        <p:spPr>
          <a:xfrm>
            <a:off x="2714324" y="3705726"/>
            <a:ext cx="981777" cy="481263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64D90EF-DE20-024B-B5B2-6B00FD2D026F}"/>
              </a:ext>
            </a:extLst>
          </p:cNvPr>
          <p:cNvSpPr/>
          <p:nvPr/>
        </p:nvSpPr>
        <p:spPr>
          <a:xfrm>
            <a:off x="4572000" y="3338362"/>
            <a:ext cx="2223436" cy="481263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Thresheld</a:t>
            </a:r>
            <a:r>
              <a:rPr lang="en-US"/>
              <a:t> part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AC365CE-3699-4746-9915-A1C70408083C}"/>
              </a:ext>
            </a:extLst>
          </p:cNvPr>
          <p:cNvSpPr/>
          <p:nvPr/>
        </p:nvSpPr>
        <p:spPr>
          <a:xfrm>
            <a:off x="4572000" y="4113360"/>
            <a:ext cx="2223436" cy="481263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Clipped part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7E9B67-11F9-D84D-8B0D-06B874E36D30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696101" y="3578994"/>
            <a:ext cx="875899" cy="348114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D729D5-90D0-FB45-8388-8B4B1D04FA1B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696101" y="3927108"/>
            <a:ext cx="875899" cy="426884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654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13B2-B8D7-7548-A5F4-40E40BB7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" y="164881"/>
            <a:ext cx="8229600" cy="396002"/>
          </a:xfrm>
        </p:spPr>
        <p:txBody>
          <a:bodyPr/>
          <a:lstStyle/>
          <a:p>
            <a:r>
              <a:rPr lang="en-US"/>
              <a:t>Threshold = Zero       Clip = infinity (no-op)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A53B8-7D96-3D40-A032-64E0A0C2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A0F4F1-BA09-9448-9FD3-F5D3E19AA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18430"/>
            <a:ext cx="4358640" cy="22296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B9F4EE-F148-9D4A-8BE8-8942E5A01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914400"/>
            <a:ext cx="4366517" cy="22336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776EAF-E031-8048-B2C4-E950E6A65789}"/>
              </a:ext>
            </a:extLst>
          </p:cNvPr>
          <p:cNvSpPr txBox="1"/>
          <p:nvPr/>
        </p:nvSpPr>
        <p:spPr>
          <a:xfrm>
            <a:off x="1706541" y="3495988"/>
            <a:ext cx="5044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If the Threshold is zero then everything is passed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(If the clip is zero then nothing is passed)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If the clip is infinity then everything is passed</a:t>
            </a:r>
          </a:p>
        </p:txBody>
      </p:sp>
    </p:spTree>
    <p:extLst>
      <p:ext uri="{BB962C8B-B14F-4D97-AF65-F5344CB8AC3E}">
        <p14:creationId xmlns:p14="http://schemas.microsoft.com/office/powerpoint/2010/main" val="161835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13B2-B8D7-7548-A5F4-40E40BB7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 = Clip = 0.005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A53B8-7D96-3D40-A032-64E0A0C2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81FE4-124B-994E-9EB5-3D8FE5DA7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14400"/>
            <a:ext cx="4358640" cy="2229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C88A8D-C2D1-1144-9352-E218D0933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914400"/>
            <a:ext cx="4358640" cy="22296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886A13-FEE2-E941-A48C-9BA0F2BD4C82}"/>
              </a:ext>
            </a:extLst>
          </p:cNvPr>
          <p:cNvSpPr txBox="1"/>
          <p:nvPr/>
        </p:nvSpPr>
        <p:spPr>
          <a:xfrm>
            <a:off x="532258" y="3309306"/>
            <a:ext cx="815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threshold is too small to eliminate the sidelobes on the two wavelets</a:t>
            </a:r>
          </a:p>
        </p:txBody>
      </p:sp>
    </p:spTree>
    <p:extLst>
      <p:ext uri="{BB962C8B-B14F-4D97-AF65-F5344CB8AC3E}">
        <p14:creationId xmlns:p14="http://schemas.microsoft.com/office/powerpoint/2010/main" val="3306421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13B2-B8D7-7548-A5F4-40E40BB7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 = Clip = 0.01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A53B8-7D96-3D40-A032-64E0A0C2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DC47F5-70BE-D642-BA96-15D927903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14400"/>
            <a:ext cx="4358640" cy="2229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1CE3A4-460A-854B-A894-7AE398F81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914400"/>
            <a:ext cx="4358640" cy="22296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AC30AA-9991-C54A-816A-A10241E27375}"/>
              </a:ext>
            </a:extLst>
          </p:cNvPr>
          <p:cNvSpPr txBox="1"/>
          <p:nvPr/>
        </p:nvSpPr>
        <p:spPr>
          <a:xfrm>
            <a:off x="532259" y="3309306"/>
            <a:ext cx="8236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threshold is too small to eliminate the sidelobes on the Butterworth wavelet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But it is large enough to eliminate the side lobes on the Gaussian wavelet</a:t>
            </a:r>
          </a:p>
        </p:txBody>
      </p:sp>
    </p:spTree>
    <p:extLst>
      <p:ext uri="{BB962C8B-B14F-4D97-AF65-F5344CB8AC3E}">
        <p14:creationId xmlns:p14="http://schemas.microsoft.com/office/powerpoint/2010/main" val="2600477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13B2-B8D7-7548-A5F4-40E40BB7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 = Clip = 0.02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A53B8-7D96-3D40-A032-64E0A0C2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74E7E-EB3D-0E40-BD5C-B7209C1FB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14400"/>
            <a:ext cx="4358640" cy="2229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5FD078-8CB9-AC45-9C6F-037F288E4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914400"/>
            <a:ext cx="4358640" cy="22296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7E732-62EE-A343-A73F-BE83D240F8BE}"/>
              </a:ext>
            </a:extLst>
          </p:cNvPr>
          <p:cNvSpPr txBox="1"/>
          <p:nvPr/>
        </p:nvSpPr>
        <p:spPr>
          <a:xfrm>
            <a:off x="433769" y="3309306"/>
            <a:ext cx="839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threshold is still too small to eliminate the sidelobes on the Butterworth wavelet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But it is of course large enough to eliminate the side lobes on the Gaussian wavelet</a:t>
            </a:r>
          </a:p>
        </p:txBody>
      </p:sp>
    </p:spTree>
    <p:extLst>
      <p:ext uri="{BB962C8B-B14F-4D97-AF65-F5344CB8AC3E}">
        <p14:creationId xmlns:p14="http://schemas.microsoft.com/office/powerpoint/2010/main" val="1845030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13B2-B8D7-7548-A5F4-40E40BB7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 = Clip = 0.03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A53B8-7D96-3D40-A032-64E0A0C2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941B00-0C76-184D-9C28-A39E6F51B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14400"/>
            <a:ext cx="4358640" cy="2229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3A7527-82EA-DB42-881C-03E0A1DF0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914400"/>
            <a:ext cx="4358640" cy="22296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961043-BD7C-4749-8A23-44705ACD7771}"/>
              </a:ext>
            </a:extLst>
          </p:cNvPr>
          <p:cNvSpPr txBox="1"/>
          <p:nvPr/>
        </p:nvSpPr>
        <p:spPr>
          <a:xfrm>
            <a:off x="433769" y="3309306"/>
            <a:ext cx="839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threshold is still too small to eliminate the sidelobes on the Butterworth wavelet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But it is of course large enough to eliminate the side lobes on the Gaussian wavelet</a:t>
            </a:r>
          </a:p>
        </p:txBody>
      </p:sp>
    </p:spTree>
    <p:extLst>
      <p:ext uri="{BB962C8B-B14F-4D97-AF65-F5344CB8AC3E}">
        <p14:creationId xmlns:p14="http://schemas.microsoft.com/office/powerpoint/2010/main" val="219636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177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ep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1521" y="2175616"/>
            <a:ext cx="1103249" cy="1010539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135D-1401-1343-ABC9-48B0B1763173}" type="datetime1">
              <a:rPr lang="en-US" smtClean="0"/>
              <a:t>3/9/20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7204" y="536540"/>
            <a:ext cx="8327223" cy="4230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72"/>
              </a:spcBef>
            </a:pP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spcBef>
                <a:spcPts val="672"/>
              </a:spcBef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Butterworth Vs Gaussian Wavelets</a:t>
            </a:r>
          </a:p>
          <a:p>
            <a:pPr algn="ctr">
              <a:spcBef>
                <a:spcPts val="672"/>
              </a:spcBef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Blocky Wedge example</a:t>
            </a:r>
          </a:p>
          <a:p>
            <a:pPr algn="ctr">
              <a:spcBef>
                <a:spcPts val="672"/>
              </a:spcBef>
            </a:pP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62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13B2-B8D7-7548-A5F4-40E40BB7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 = Clip = 0.04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A53B8-7D96-3D40-A032-64E0A0C2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72B8B9-FFE2-F64D-ABE8-B190B86B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14400"/>
            <a:ext cx="4358640" cy="2229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11A2AD-026B-D84B-BD40-A18A5A2AC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914400"/>
            <a:ext cx="4358640" cy="22296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536FC5-6982-0047-BBF8-64E4929576BA}"/>
              </a:ext>
            </a:extLst>
          </p:cNvPr>
          <p:cNvSpPr txBox="1"/>
          <p:nvPr/>
        </p:nvSpPr>
        <p:spPr>
          <a:xfrm>
            <a:off x="433769" y="3309306"/>
            <a:ext cx="839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threshold is still too small to eliminate the sidelobes on the Butterworth wavelet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But it is of course large enough to eliminate the side lobes on the Gaussian wavelet</a:t>
            </a:r>
          </a:p>
        </p:txBody>
      </p:sp>
    </p:spTree>
    <p:extLst>
      <p:ext uri="{BB962C8B-B14F-4D97-AF65-F5344CB8AC3E}">
        <p14:creationId xmlns:p14="http://schemas.microsoft.com/office/powerpoint/2010/main" val="3819629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13B2-B8D7-7548-A5F4-40E40BB7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 = Clip = 0.05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A53B8-7D96-3D40-A032-64E0A0C2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A8A85B-515B-8949-AF5C-CA804E04A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14400"/>
            <a:ext cx="4358640" cy="2229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A5EBF7-708B-054B-B987-CBE900736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914400"/>
            <a:ext cx="4358640" cy="22296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B1D03F-E5C6-8F4E-B79C-D4875372DB10}"/>
              </a:ext>
            </a:extLst>
          </p:cNvPr>
          <p:cNvSpPr txBox="1"/>
          <p:nvPr/>
        </p:nvSpPr>
        <p:spPr>
          <a:xfrm>
            <a:off x="433769" y="3309306"/>
            <a:ext cx="839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threshold is still too small to eliminate the sidelobes on the Butterworth wavelet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But it is of course large enough to eliminate the side lobes on the Gaussian wavelet</a:t>
            </a:r>
          </a:p>
        </p:txBody>
      </p:sp>
    </p:spTree>
    <p:extLst>
      <p:ext uri="{BB962C8B-B14F-4D97-AF65-F5344CB8AC3E}">
        <p14:creationId xmlns:p14="http://schemas.microsoft.com/office/powerpoint/2010/main" val="426327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13B2-B8D7-7548-A5F4-40E40BB7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 = Clip = 0.06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A53B8-7D96-3D40-A032-64E0A0C2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E0BD1-430E-874B-A5B0-3B15954F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0"/>
            <a:ext cx="4358640" cy="2229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961125-4476-9046-90A5-1B856D572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4358640" cy="22296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CE48D2-46A1-524D-82DE-072EEE34F530}"/>
              </a:ext>
            </a:extLst>
          </p:cNvPr>
          <p:cNvSpPr txBox="1"/>
          <p:nvPr/>
        </p:nvSpPr>
        <p:spPr>
          <a:xfrm>
            <a:off x="433769" y="3309306"/>
            <a:ext cx="839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threshold is large enough to eliminate the sidelobes on the Butterworth wavelet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But it is of course large enough to eliminate the side lobes on the Gaussian wavelet</a:t>
            </a:r>
          </a:p>
        </p:txBody>
      </p:sp>
    </p:spTree>
    <p:extLst>
      <p:ext uri="{BB962C8B-B14F-4D97-AF65-F5344CB8AC3E}">
        <p14:creationId xmlns:p14="http://schemas.microsoft.com/office/powerpoint/2010/main" val="1252811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EB71-E255-FA40-BDDC-242EB769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Thresheld</a:t>
            </a:r>
            <a:r>
              <a:rPr lang="en-US"/>
              <a:t> data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789B0-2B2B-A341-9C97-423DDBA0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EE6F79-616B-A44B-9DB8-993A6E346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914400"/>
            <a:ext cx="4320540" cy="377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B59E6B-0EAA-6549-A5A9-8D6352F20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14400"/>
            <a:ext cx="4320540" cy="3771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378F87-C000-B943-BE5A-F8DEFB5C931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9991" y="1124175"/>
            <a:ext cx="1229868" cy="3172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F79CE0-93C6-E84E-A3AE-AFECA645A3A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4912" y="1120707"/>
            <a:ext cx="1229868" cy="31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EB71-E255-FA40-BDDC-242EB769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Unthreshed</a:t>
            </a:r>
            <a:r>
              <a:rPr lang="en-US" dirty="0"/>
              <a:t> Data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789B0-2B2B-A341-9C97-423DDBA0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37968F-0C03-654D-A386-231BE6810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0"/>
            <a:ext cx="4320540" cy="377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18DC5C-4D1B-4D43-AA2B-5A9187805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4320540" cy="3771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A23045-B365-3842-8F05-2A8E16B9B64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7880" y="1124712"/>
            <a:ext cx="1236908" cy="3191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7CAD62-4618-0C4F-BAF4-F5C2BAE34B8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3040" y="1124712"/>
            <a:ext cx="1229868" cy="31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15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EB71-E255-FA40-BDDC-242EB769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Thresheld</a:t>
            </a:r>
            <a:r>
              <a:rPr lang="en-US"/>
              <a:t> data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789B0-2B2B-A341-9C97-423DDBA0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EE6F79-616B-A44B-9DB8-993A6E346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914400"/>
            <a:ext cx="4320540" cy="377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B59E6B-0EAA-6549-A5A9-8D6352F20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14400"/>
            <a:ext cx="4320540" cy="3771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378F87-C000-B943-BE5A-F8DEFB5C931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9991" y="1124175"/>
            <a:ext cx="1229868" cy="3172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F79CE0-93C6-E84E-A3AE-AFECA645A3A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4912" y="1120707"/>
            <a:ext cx="1229868" cy="31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73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EB71-E255-FA40-BDDC-242EB769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 from </a:t>
            </a:r>
            <a:r>
              <a:rPr lang="en-US" err="1"/>
              <a:t>thresheld</a:t>
            </a:r>
            <a:r>
              <a:rPr lang="en-US"/>
              <a:t> data (blocky)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789B0-2B2B-A341-9C97-423DDBA0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F6D25-7859-A841-B087-BA7DD80A2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0"/>
            <a:ext cx="4320540" cy="377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861DBE-B40B-D049-A9A1-7C0EB2542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4320540" cy="3771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F25ED5-08E9-0744-A5C6-69D370A17FB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9687" y="1097280"/>
            <a:ext cx="1230304" cy="3174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0A3936-487F-4543-970F-B448AD620B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6087" y="1097280"/>
            <a:ext cx="1229868" cy="31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7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EB71-E255-FA40-BDDC-242EB769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 from </a:t>
            </a:r>
            <a:r>
              <a:rPr lang="en-US" err="1"/>
              <a:t>thresheld</a:t>
            </a:r>
            <a:r>
              <a:rPr lang="en-US"/>
              <a:t> data (blocky)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789B0-2B2B-A341-9C97-423DDBA0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F6D25-7859-A841-B087-BA7DD80A2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0"/>
            <a:ext cx="4320540" cy="377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861DBE-B40B-D049-A9A1-7C0EB2542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432054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91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D41D2-E436-1840-8E68-88103FE7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CC399-F822-C14C-92EF-621A0C7B8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Gaussian-Diff wavelets has less side-lobes</a:t>
            </a:r>
          </a:p>
          <a:p>
            <a:r>
              <a:rPr lang="en-US" dirty="0"/>
              <a:t>It does not matter much …</a:t>
            </a:r>
          </a:p>
          <a:p>
            <a:r>
              <a:rPr lang="en-US" dirty="0"/>
              <a:t>Until I try to impose </a:t>
            </a:r>
            <a:r>
              <a:rPr lang="en-US" dirty="0" err="1"/>
              <a:t>blockiness</a:t>
            </a:r>
            <a:r>
              <a:rPr lang="en-US" dirty="0"/>
              <a:t> by sparsity of reflectivity, using thresholding</a:t>
            </a:r>
          </a:p>
          <a:p>
            <a:r>
              <a:rPr lang="en-US" dirty="0"/>
              <a:t>The wavelet with less side lobes is easier to threshold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90909-9445-454D-BF19-CA935E020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53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5A9F9-E703-4B42-B276-AD23C9261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 summary: try a softer </a:t>
            </a:r>
            <a:r>
              <a:rPr lang="en-US" err="1"/>
              <a:t>butterworth</a:t>
            </a:r>
            <a:r>
              <a:rPr lang="en-US"/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B5514-8783-4C4A-AFB3-63CA265F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047D0-5AFE-B649-81AF-BF58D6DC50BC}"/>
              </a:ext>
            </a:extLst>
          </p:cNvPr>
          <p:cNvSpPr/>
          <p:nvPr/>
        </p:nvSpPr>
        <p:spPr>
          <a:xfrm>
            <a:off x="1119041" y="4257855"/>
            <a:ext cx="8971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Menlo" panose="020B0609030804020204" pitchFamily="49" charset="0"/>
              </a:rPr>
              <a:t>Hard: low-cut: </a:t>
            </a:r>
            <a:r>
              <a:rPr lang="en-US" err="1">
                <a:solidFill>
                  <a:srgbClr val="000000"/>
                </a:solidFill>
                <a:latin typeface="Menlo" panose="020B0609030804020204" pitchFamily="49" charset="0"/>
              </a:rPr>
              <a:t>npoles</a:t>
            </a:r>
            <a:r>
              <a:rPr lang="en-US">
                <a:solidFill>
                  <a:srgbClr val="000000"/>
                </a:solidFill>
                <a:latin typeface="Menlo" panose="020B0609030804020204" pitchFamily="49" charset="0"/>
              </a:rPr>
              <a:t> = 4, high-cut: </a:t>
            </a:r>
            <a:r>
              <a:rPr lang="en-US" err="1">
                <a:solidFill>
                  <a:srgbClr val="000000"/>
                </a:solidFill>
                <a:latin typeface="Menlo" panose="020B0609030804020204" pitchFamily="49" charset="0"/>
              </a:rPr>
              <a:t>npoles</a:t>
            </a:r>
            <a:r>
              <a:rPr lang="en-US">
                <a:solidFill>
                  <a:srgbClr val="000000"/>
                </a:solidFill>
                <a:latin typeface="Menlo" panose="020B0609030804020204" pitchFamily="49" charset="0"/>
              </a:rPr>
              <a:t> = 10</a:t>
            </a:r>
          </a:p>
          <a:p>
            <a:r>
              <a:rPr lang="en-US">
                <a:solidFill>
                  <a:srgbClr val="000000"/>
                </a:solidFill>
                <a:latin typeface="Menlo" panose="020B0609030804020204" pitchFamily="49" charset="0"/>
              </a:rPr>
              <a:t>Soft: low-cut: </a:t>
            </a:r>
            <a:r>
              <a:rPr lang="en-US" err="1">
                <a:solidFill>
                  <a:srgbClr val="000000"/>
                </a:solidFill>
                <a:latin typeface="Menlo" panose="020B0609030804020204" pitchFamily="49" charset="0"/>
              </a:rPr>
              <a:t>npoles</a:t>
            </a:r>
            <a:r>
              <a:rPr lang="en-US">
                <a:solidFill>
                  <a:srgbClr val="000000"/>
                </a:solidFill>
                <a:latin typeface="Menlo" panose="020B0609030804020204" pitchFamily="49" charset="0"/>
              </a:rPr>
              <a:t> = 4, high-cut: </a:t>
            </a:r>
            <a:r>
              <a:rPr lang="en-US" err="1">
                <a:solidFill>
                  <a:srgbClr val="000000"/>
                </a:solidFill>
                <a:latin typeface="Menlo" panose="020B0609030804020204" pitchFamily="49" charset="0"/>
              </a:rPr>
              <a:t>npoles</a:t>
            </a:r>
            <a:r>
              <a:rPr lang="en-US">
                <a:solidFill>
                  <a:srgbClr val="000000"/>
                </a:solidFill>
                <a:latin typeface="Menlo" panose="020B0609030804020204" pitchFamily="49" charset="0"/>
              </a:rPr>
              <a:t> = 2</a:t>
            </a:r>
            <a:endParaRPr lang="en-US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0DF085-15CB-5349-9E23-AEFB2D952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26" y="1408664"/>
            <a:ext cx="5287518" cy="2708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A3F6C3-8344-AF49-A8B1-BD4F37399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395" y="936558"/>
            <a:ext cx="5313405" cy="272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2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D41D2-E436-1840-8E68-88103FE7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CC399-F822-C14C-92EF-621A0C7B8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notice that students use Ricker or Butterworth wavelets in synthetics</a:t>
            </a:r>
          </a:p>
          <a:p>
            <a:r>
              <a:rPr lang="en-US" dirty="0"/>
              <a:t>I propose an alternative: Gaussian-Diff wavelet</a:t>
            </a:r>
          </a:p>
          <a:p>
            <a:pPr lvl="1"/>
            <a:r>
              <a:rPr lang="en-US" dirty="0"/>
              <a:t>Minimal side lobes</a:t>
            </a:r>
          </a:p>
          <a:p>
            <a:r>
              <a:rPr lang="en-US" dirty="0"/>
              <a:t>I compare the two wavelets on a blocky wedge example to demonstrate an advantage of the Gaussian-Diff wavelet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90909-9445-454D-BF19-CA935E020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86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D41D2-E436-1840-8E68-88103FE7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CC399-F822-C14C-92EF-621A0C7B8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Butterworth is minimum phase (although in </a:t>
            </a:r>
            <a:r>
              <a:rPr lang="en-US" err="1"/>
              <a:t>subfilt</a:t>
            </a:r>
            <a:r>
              <a:rPr lang="en-US"/>
              <a:t> the default is ‘</a:t>
            </a:r>
            <a:r>
              <a:rPr lang="en-US" err="1"/>
              <a:t>zerophase</a:t>
            </a:r>
            <a:r>
              <a:rPr lang="en-US"/>
              <a:t>=1’.   You have to put </a:t>
            </a:r>
            <a:r>
              <a:rPr lang="en-US" err="1"/>
              <a:t>zerophase</a:t>
            </a:r>
            <a:r>
              <a:rPr lang="en-US"/>
              <a:t>=0 to get minimum phase)</a:t>
            </a:r>
          </a:p>
          <a:p>
            <a:r>
              <a:rPr lang="en-US"/>
              <a:t>If you want zero phase, which you do for inversion for acoustic impedance, then use gauss-diff</a:t>
            </a:r>
          </a:p>
          <a:p>
            <a:r>
              <a:rPr lang="en-US"/>
              <a:t>If you want minimum phase, then maybe </a:t>
            </a:r>
            <a:r>
              <a:rPr lang="en-US" err="1"/>
              <a:t>butterworth</a:t>
            </a:r>
            <a:r>
              <a:rPr lang="en-US"/>
              <a:t>, maybe leaky integration.  Probably not Gauss-Diff taken via </a:t>
            </a:r>
            <a:r>
              <a:rPr lang="en-US" err="1"/>
              <a:t>Kolmogoroff</a:t>
            </a:r>
            <a:r>
              <a:rPr lang="en-US"/>
              <a:t> to make it minimum phase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90909-9445-454D-BF19-CA935E020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05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BF4B-F607-1D47-B378-0E16FCF76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Minimum phase Butterworth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30534-2928-EC4B-BC82-E174252B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FA11C-0DBA-594D-90DF-B59E1E018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08233"/>
            <a:ext cx="5226908" cy="2759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5FF385-3B65-AD47-BAE6-08CE331DD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92" y="855132"/>
            <a:ext cx="5226908" cy="27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14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13B2-B8D7-7548-A5F4-40E40BB7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 Thresholding and Clipping?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A53B8-7D96-3D40-A032-64E0A0C2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DC47F5-70BE-D642-BA96-15D927903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14400"/>
            <a:ext cx="4358640" cy="2229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1CE3A4-460A-854B-A894-7AE398F81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914400"/>
            <a:ext cx="4358640" cy="22296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AC30AA-9991-C54A-816A-A10241E27375}"/>
              </a:ext>
            </a:extLst>
          </p:cNvPr>
          <p:cNvSpPr txBox="1"/>
          <p:nvPr/>
        </p:nvSpPr>
        <p:spPr>
          <a:xfrm>
            <a:off x="532259" y="3309306"/>
            <a:ext cx="8236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Hard thresholding and hard clipping are not reversible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 clipping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 thresholding?</a:t>
            </a:r>
          </a:p>
        </p:txBody>
      </p:sp>
    </p:spTree>
    <p:extLst>
      <p:ext uri="{BB962C8B-B14F-4D97-AF65-F5344CB8AC3E}">
        <p14:creationId xmlns:p14="http://schemas.microsoft.com/office/powerpoint/2010/main" val="3475640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177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ep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1521" y="2175616"/>
            <a:ext cx="1103249" cy="1010539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135D-1401-1343-ABC9-48B0B1763173}" type="datetime1">
              <a:rPr lang="en-US" smtClean="0"/>
              <a:t>3/9/20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7204" y="536540"/>
            <a:ext cx="8327223" cy="4230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72"/>
              </a:spcBef>
            </a:pP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spcBef>
                <a:spcPts val="672"/>
              </a:spcBef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Fault-cores</a:t>
            </a:r>
          </a:p>
          <a:p>
            <a:pPr algn="ctr">
              <a:spcBef>
                <a:spcPts val="672"/>
              </a:spcBef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</a:p>
          <a:p>
            <a:pPr algn="ctr">
              <a:spcBef>
                <a:spcPts val="672"/>
              </a:spcBef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Fault plane reflections</a:t>
            </a:r>
          </a:p>
          <a:p>
            <a:pPr algn="ctr">
              <a:spcBef>
                <a:spcPts val="672"/>
              </a:spcBef>
            </a:pP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38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B12A-E580-1E41-8420-5C87138E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178"/>
            <a:ext cx="8229600" cy="396002"/>
          </a:xfrm>
        </p:spPr>
        <p:txBody>
          <a:bodyPr/>
          <a:lstStyle/>
          <a:p>
            <a:r>
              <a:rPr lang="en-US" dirty="0"/>
              <a:t>Do you see a problem here?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A4BB9-4551-2649-B865-49213BC53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588"/>
          <a:stretch/>
        </p:blipFill>
        <p:spPr>
          <a:xfrm>
            <a:off x="-1" y="723899"/>
            <a:ext cx="4455569" cy="3875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CF1E48-FF82-F14B-8092-5A037318C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394" y="2649503"/>
            <a:ext cx="3955580" cy="1962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B32A30-777B-7341-8A6F-D1F9A7B62F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572"/>
          <a:stretch/>
        </p:blipFill>
        <p:spPr>
          <a:xfrm>
            <a:off x="4231231" y="710915"/>
            <a:ext cx="4455569" cy="195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1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796" y="669093"/>
            <a:ext cx="3920444" cy="4126272"/>
          </a:xfrm>
        </p:spPr>
        <p:txBody>
          <a:bodyPr>
            <a:normAutofit/>
          </a:bodyPr>
          <a:lstStyle/>
          <a:p>
            <a:r>
              <a:rPr lang="en-US" dirty="0"/>
              <a:t>Faults are not    “clean cuts”</a:t>
            </a:r>
          </a:p>
          <a:p>
            <a:r>
              <a:rPr lang="en-US" dirty="0"/>
              <a:t>There are broken zones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I thanks Professor David Pollard for teaching me about them and for the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B20B4-9896-E342-92AC-B3C5E6B98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239" y="0"/>
            <a:ext cx="4975761" cy="522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703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56D47-6AB7-404D-A34E-4B508967C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56" y="205978"/>
            <a:ext cx="8787740" cy="396002"/>
          </a:xfrm>
        </p:spPr>
        <p:txBody>
          <a:bodyPr/>
          <a:lstStyle/>
          <a:p>
            <a:r>
              <a:rPr lang="en-US" sz="3200" dirty="0"/>
              <a:t>Small faults</a:t>
            </a:r>
            <a:r>
              <a:rPr lang="en-US" sz="3200"/>
              <a:t>: thin cores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A11F62-0876-C544-A640-443B3D714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1225550"/>
            <a:ext cx="2959100" cy="2224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DBCCCD-3122-3844-83D0-890660E25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2119756"/>
            <a:ext cx="5156200" cy="25579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D31C90-CC88-8943-ABF9-C5F5CCC2B459}"/>
              </a:ext>
            </a:extLst>
          </p:cNvPr>
          <p:cNvSpPr txBox="1"/>
          <p:nvPr/>
        </p:nvSpPr>
        <p:spPr>
          <a:xfrm>
            <a:off x="584200" y="84455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large scale the fault core is thick enough to reflect seismic waves</a:t>
            </a:r>
          </a:p>
        </p:txBody>
      </p:sp>
    </p:spTree>
    <p:extLst>
      <p:ext uri="{BB962C8B-B14F-4D97-AF65-F5344CB8AC3E}">
        <p14:creationId xmlns:p14="http://schemas.microsoft.com/office/powerpoint/2010/main" val="121008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1AD6E-605A-FF4C-8C4F-CFB1E893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824"/>
            <a:ext cx="9144000" cy="396002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C6E882B-F173-014F-BE86-BA20DD66B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0"/>
            <a:ext cx="21590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306E45A-ECCF-A746-B4E2-AD95E5913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04"/>
          <a:stretch/>
        </p:blipFill>
        <p:spPr bwMode="auto">
          <a:xfrm>
            <a:off x="355409" y="205978"/>
            <a:ext cx="4296351" cy="44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A617508C-E53C-544E-815F-059CFDC9E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005" y="4278253"/>
            <a:ext cx="43195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200" b="1" dirty="0">
                <a:latin typeface="Arial" panose="020B0604020202020204" pitchFamily="34" charset="0"/>
              </a:rPr>
              <a:t>A. </a:t>
            </a:r>
            <a:r>
              <a:rPr lang="en-GB" altLang="en-US" sz="1200" b="1" dirty="0" err="1">
                <a:latin typeface="Arial" panose="020B0604020202020204" pitchFamily="34" charset="0"/>
              </a:rPr>
              <a:t>Torabi</a:t>
            </a:r>
            <a:r>
              <a:rPr lang="en-GB" altLang="en-US" sz="1200" b="1" dirty="0">
                <a:latin typeface="Arial" panose="020B0604020202020204" pitchFamily="34" charset="0"/>
              </a:rPr>
              <a:t> et al. Geological Society, London, Special Publications 2019;496:SP496-2018-151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C5998AC-A166-8A42-BD4A-FCAFDD127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86" r="50554" b="-1"/>
          <a:stretch/>
        </p:blipFill>
        <p:spPr bwMode="auto">
          <a:xfrm>
            <a:off x="4775042" y="580291"/>
            <a:ext cx="3674365" cy="363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678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B12A-E580-1E41-8420-5C87138E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Dave Hale’s thesis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A4BB9-4551-2649-B865-49213BC53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988" y="0"/>
            <a:ext cx="3927012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F8C61A-16F9-EB42-BFC5-F3A21883D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8661"/>
            <a:ext cx="4759788" cy="38859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Fault plane reflections (?)</a:t>
            </a:r>
          </a:p>
          <a:p>
            <a:r>
              <a:rPr lang="en-US" dirty="0"/>
              <a:t>Negative polarity (?)</a:t>
            </a:r>
          </a:p>
          <a:p>
            <a:r>
              <a:rPr lang="en-US" dirty="0"/>
              <a:t>Softer (?)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Fault plane reflections and layer edges may not image at the same place because of</a:t>
            </a:r>
          </a:p>
          <a:p>
            <a:pPr lvl="1"/>
            <a:r>
              <a:rPr lang="en-US" dirty="0"/>
              <a:t>2D data</a:t>
            </a:r>
          </a:p>
          <a:p>
            <a:pPr lvl="1"/>
            <a:r>
              <a:rPr lang="en-US" dirty="0"/>
              <a:t>Isotropic processing</a:t>
            </a:r>
          </a:p>
        </p:txBody>
      </p:sp>
    </p:spTree>
    <p:extLst>
      <p:ext uri="{BB962C8B-B14F-4D97-AF65-F5344CB8AC3E}">
        <p14:creationId xmlns:p14="http://schemas.microsoft.com/office/powerpoint/2010/main" val="28837835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B12A-E580-1E41-8420-5C87138E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Dave Hale’s thesis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23C9CD-08C0-3949-A3D9-ACA56F13D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18"/>
          <a:stretch/>
        </p:blipFill>
        <p:spPr>
          <a:xfrm rot="5400000">
            <a:off x="2378655" y="-367183"/>
            <a:ext cx="3976909" cy="614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7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8127-5EAB-4742-BCB4-72EEE590A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wavelet: </a:t>
            </a:r>
            <a:r>
              <a:rPr lang="en-US" dirty="0" err="1"/>
              <a:t>exp</a:t>
            </a:r>
            <a:r>
              <a:rPr lang="en-US"/>
              <a:t>(-t/</a:t>
            </a:r>
            <a:r>
              <a:rPr lang="en-US">
                <a:latin typeface="Symbol" pitchFamily="2" charset="2"/>
              </a:rPr>
              <a:t>t</a:t>
            </a:r>
            <a:r>
              <a:rPr lang="en-US"/>
              <a:t>)</a:t>
            </a:r>
            <a:r>
              <a:rPr lang="en-US" baseline="30000"/>
              <a:t>2 </a:t>
            </a:r>
            <a:r>
              <a:rPr lang="en-US"/>
              <a:t>→ </a:t>
            </a:r>
            <a:r>
              <a:rPr lang="en-US" err="1"/>
              <a:t>exp</a:t>
            </a:r>
            <a:r>
              <a:rPr lang="en-US"/>
              <a:t>(-f</a:t>
            </a:r>
            <a:r>
              <a:rPr lang="en-US">
                <a:latin typeface="Symbol" pitchFamily="2" charset="2"/>
              </a:rPr>
              <a:t>t</a:t>
            </a:r>
            <a:r>
              <a:rPr lang="en-US"/>
              <a:t>)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9CF51-0FD4-FA48-9BBE-D69B39F93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6D6830-D56C-924A-ADFD-D1F30D7AA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57" y="773376"/>
            <a:ext cx="3645243" cy="1864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35939F-A1CD-A042-8EBD-C81A5C445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73376"/>
            <a:ext cx="3645243" cy="1864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F155A6-7BDF-F74B-8047-AA8487554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57" y="2809454"/>
            <a:ext cx="3645243" cy="18646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5A65DB-EC85-3C41-AEF6-523C3F4E3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826731"/>
            <a:ext cx="3665220" cy="18749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012710-E5E7-DD47-8581-F883E3CE7E8D}"/>
              </a:ext>
            </a:extLst>
          </p:cNvPr>
          <p:cNvSpPr txBox="1"/>
          <p:nvPr/>
        </p:nvSpPr>
        <p:spPr>
          <a:xfrm>
            <a:off x="1240925" y="924674"/>
            <a:ext cx="1407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Sharp in the time domain</a:t>
            </a:r>
          </a:p>
          <a:p>
            <a:endParaRPr lang="en-US"/>
          </a:p>
          <a:p>
            <a:r>
              <a:rPr lang="en-US"/>
              <a:t>Small</a:t>
            </a:r>
          </a:p>
          <a:p>
            <a:r>
              <a:rPr lang="en-US">
                <a:latin typeface="Symbol" pitchFamily="2" charset="2"/>
              </a:rPr>
              <a:t>t </a:t>
            </a:r>
            <a:r>
              <a:rPr lang="en-US"/>
              <a:t>= 5 </a:t>
            </a:r>
            <a:r>
              <a:rPr lang="en-US" err="1"/>
              <a:t>msec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142CCF-B980-7F40-9FC3-C41766034021}"/>
              </a:ext>
            </a:extLst>
          </p:cNvPr>
          <p:cNvSpPr txBox="1"/>
          <p:nvPr/>
        </p:nvSpPr>
        <p:spPr>
          <a:xfrm>
            <a:off x="1240924" y="3053880"/>
            <a:ext cx="1407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Blunt in the time domain</a:t>
            </a:r>
          </a:p>
          <a:p>
            <a:endParaRPr lang="en-US"/>
          </a:p>
          <a:p>
            <a:r>
              <a:rPr lang="en-US"/>
              <a:t>Large</a:t>
            </a:r>
          </a:p>
          <a:p>
            <a:r>
              <a:rPr lang="en-US">
                <a:latin typeface="Symbol" pitchFamily="2" charset="2"/>
              </a:rPr>
              <a:t>t</a:t>
            </a:r>
            <a:r>
              <a:rPr lang="en-US"/>
              <a:t> = 125 </a:t>
            </a:r>
            <a:r>
              <a:rPr lang="en-US" err="1"/>
              <a:t>msec</a:t>
            </a:r>
            <a:endParaRPr lang="en-US">
              <a:latin typeface="Symbol" pitchFamily="2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789E89-BBC3-214F-A1D6-92E35C562294}"/>
              </a:ext>
            </a:extLst>
          </p:cNvPr>
          <p:cNvSpPr txBox="1"/>
          <p:nvPr/>
        </p:nvSpPr>
        <p:spPr>
          <a:xfrm>
            <a:off x="3073533" y="3053880"/>
            <a:ext cx="149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Scaled so that the areas are the same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04F2B5-6C93-E549-8FDB-2D2DD00CDDC8}"/>
              </a:ext>
            </a:extLst>
          </p:cNvPr>
          <p:cNvSpPr txBox="1"/>
          <p:nvPr/>
        </p:nvSpPr>
        <p:spPr>
          <a:xfrm>
            <a:off x="6809683" y="924674"/>
            <a:ext cx="1407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Blunt in the frequency domain</a:t>
            </a:r>
          </a:p>
          <a:p>
            <a:endParaRPr lang="en-US"/>
          </a:p>
          <a:p>
            <a:r>
              <a:rPr lang="en-US"/>
              <a:t>Large 1/</a:t>
            </a:r>
            <a:r>
              <a:rPr lang="en-US">
                <a:latin typeface="Symbol" pitchFamily="2" charset="2"/>
              </a:rPr>
              <a:t>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BF32EB-016A-B341-9FC7-EB5D3367F530}"/>
              </a:ext>
            </a:extLst>
          </p:cNvPr>
          <p:cNvSpPr txBox="1"/>
          <p:nvPr/>
        </p:nvSpPr>
        <p:spPr>
          <a:xfrm>
            <a:off x="6809684" y="3053880"/>
            <a:ext cx="1407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Sharp in the frequency domain</a:t>
            </a:r>
          </a:p>
          <a:p>
            <a:endParaRPr lang="en-US"/>
          </a:p>
          <a:p>
            <a:r>
              <a:rPr lang="en-US"/>
              <a:t>Small 1/</a:t>
            </a:r>
            <a:r>
              <a:rPr lang="en-US">
                <a:latin typeface="Symbol" pitchFamily="2" charset="2"/>
              </a:rPr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605821-8B9F-524A-8087-7E5B1E7C9509}"/>
              </a:ext>
            </a:extLst>
          </p:cNvPr>
          <p:cNvSpPr txBox="1"/>
          <p:nvPr/>
        </p:nvSpPr>
        <p:spPr>
          <a:xfrm>
            <a:off x="5401806" y="2529592"/>
            <a:ext cx="1759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Max (at zero) =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F38C00-82D7-3447-AF67-7D46EFC414A8}"/>
              </a:ext>
            </a:extLst>
          </p:cNvPr>
          <p:cNvSpPr/>
          <p:nvPr/>
        </p:nvSpPr>
        <p:spPr>
          <a:xfrm>
            <a:off x="4461730" y="1472570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→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951CAC-F04E-DA45-9F0D-45D30F43B000}"/>
              </a:ext>
            </a:extLst>
          </p:cNvPr>
          <p:cNvSpPr/>
          <p:nvPr/>
        </p:nvSpPr>
        <p:spPr>
          <a:xfrm>
            <a:off x="4461730" y="3515545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→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BB72774-CCA3-EA43-83A1-F0E7E6640BC4}"/>
              </a:ext>
            </a:extLst>
          </p:cNvPr>
          <p:cNvCxnSpPr>
            <a:stCxn id="17" idx="1"/>
          </p:cNvCxnSpPr>
          <p:nvPr/>
        </p:nvCxnSpPr>
        <p:spPr>
          <a:xfrm flipH="1" flipV="1">
            <a:off x="4777483" y="924674"/>
            <a:ext cx="624323" cy="1789584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6C420C-5089-0345-9533-5B53B84A8AA9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4777484" y="2714258"/>
            <a:ext cx="624322" cy="184666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699B52-B5BD-BA4E-8BFE-906B89A44CC3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812718" y="2356954"/>
            <a:ext cx="260815" cy="1158591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389A90-454C-0B45-A4A1-0ACFDF3BA57F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2871859" y="3515545"/>
            <a:ext cx="201674" cy="1015663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69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B12A-E580-1E41-8420-5C87138E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Dave Hale’s thesis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1E1B90-3C18-7C4B-BE63-BA27AF756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93"/>
          <a:stretch/>
        </p:blipFill>
        <p:spPr>
          <a:xfrm rot="5400000">
            <a:off x="2432111" y="-383285"/>
            <a:ext cx="3958910" cy="62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16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B12A-E580-1E41-8420-5C87138E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Dave Hale’s thesis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1E1B90-3C18-7C4B-BE63-BA27AF756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93"/>
          <a:stretch/>
        </p:blipFill>
        <p:spPr>
          <a:xfrm rot="5400000">
            <a:off x="2432111" y="-383285"/>
            <a:ext cx="3958910" cy="623315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FF7CF0B-A0B6-6649-B02F-532BCB5BA3E6}"/>
              </a:ext>
            </a:extLst>
          </p:cNvPr>
          <p:cNvSpPr/>
          <p:nvPr/>
        </p:nvSpPr>
        <p:spPr>
          <a:xfrm rot="4028858">
            <a:off x="2882473" y="1731748"/>
            <a:ext cx="1313175" cy="38001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255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B12A-E580-1E41-8420-5C87138E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Dave Hale’s thesis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23C9CD-08C0-3949-A3D9-ACA56F13D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18"/>
          <a:stretch/>
        </p:blipFill>
        <p:spPr>
          <a:xfrm rot="5400000">
            <a:off x="2378655" y="-367183"/>
            <a:ext cx="3976909" cy="61447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508364F-1EF1-A541-80FE-D2CA7BC82B30}"/>
              </a:ext>
            </a:extLst>
          </p:cNvPr>
          <p:cNvSpPr/>
          <p:nvPr/>
        </p:nvSpPr>
        <p:spPr>
          <a:xfrm rot="4028858">
            <a:off x="2882473" y="1731748"/>
            <a:ext cx="1313175" cy="38001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005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B12A-E580-1E41-8420-5C87138E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Dave Hale’s thesis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1E1B90-3C18-7C4B-BE63-BA27AF756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93"/>
          <a:stretch/>
        </p:blipFill>
        <p:spPr>
          <a:xfrm rot="5400000">
            <a:off x="2432111" y="-383285"/>
            <a:ext cx="3958910" cy="623315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FF7CF0B-A0B6-6649-B02F-532BCB5BA3E6}"/>
              </a:ext>
            </a:extLst>
          </p:cNvPr>
          <p:cNvSpPr/>
          <p:nvPr/>
        </p:nvSpPr>
        <p:spPr>
          <a:xfrm rot="3688674">
            <a:off x="4345495" y="1661409"/>
            <a:ext cx="1313175" cy="38001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969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B12A-E580-1E41-8420-5C87138E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Dave Hale’s thesis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23C9CD-08C0-3949-A3D9-ACA56F13D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18"/>
          <a:stretch/>
        </p:blipFill>
        <p:spPr>
          <a:xfrm rot="5400000">
            <a:off x="2378655" y="-367183"/>
            <a:ext cx="3976909" cy="614473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3DA61A0-47AD-B143-9529-AB498186F5C4}"/>
              </a:ext>
            </a:extLst>
          </p:cNvPr>
          <p:cNvSpPr/>
          <p:nvPr/>
        </p:nvSpPr>
        <p:spPr>
          <a:xfrm rot="3688674">
            <a:off x="4345495" y="1661409"/>
            <a:ext cx="1313175" cy="38001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146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0329A-D7B4-CD45-9D9C-3E028387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118D1-8AF6-1341-A588-FBEE424DC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708661"/>
            <a:ext cx="8340811" cy="38859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Faults have cores</a:t>
            </a:r>
          </a:p>
          <a:p>
            <a:pPr lvl="1"/>
            <a:r>
              <a:rPr lang="en-US" dirty="0"/>
              <a:t>A zone that was changed </a:t>
            </a:r>
            <a:r>
              <a:rPr lang="en-US"/>
              <a:t>and is different </a:t>
            </a:r>
            <a:r>
              <a:rPr lang="en-US" dirty="0"/>
              <a:t>from the formations on either side of the fault</a:t>
            </a:r>
          </a:p>
          <a:p>
            <a:pPr lvl="1"/>
            <a:r>
              <a:rPr lang="en-US" dirty="0"/>
              <a:t>Small faults have thin or no cores</a:t>
            </a:r>
          </a:p>
          <a:p>
            <a:pPr lvl="1"/>
            <a:r>
              <a:rPr lang="en-US" dirty="0"/>
              <a:t>Large faults have cores that are thick enough to reflect seismic waves</a:t>
            </a:r>
          </a:p>
          <a:p>
            <a:r>
              <a:rPr lang="en-US" dirty="0"/>
              <a:t>Programs that generate reflectivity from geological scenarios need to take fault cores into account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FA1D5-97DA-2849-8411-91FC9A470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5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8127-5EAB-4742-BCB4-72EEE590A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Gaussian-Diff wavelet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9CF51-0FD4-FA48-9BBE-D69B39F93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2FCED5-3D37-D541-9ED5-0EEC5A0B6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87" y="965769"/>
            <a:ext cx="4076157" cy="2085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F95DD0-A796-094B-B6F7-95C4E0D78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564" y="965769"/>
            <a:ext cx="4176581" cy="21364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D461B5-7B8E-FF49-BAF2-1CEC5B4AAE4B}"/>
              </a:ext>
            </a:extLst>
          </p:cNvPr>
          <p:cNvSpPr/>
          <p:nvPr/>
        </p:nvSpPr>
        <p:spPr>
          <a:xfrm>
            <a:off x="4514036" y="1823658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→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EFAD0C-85EB-FE48-81B5-98EC67DFEAC3}"/>
              </a:ext>
            </a:extLst>
          </p:cNvPr>
          <p:cNvSpPr txBox="1"/>
          <p:nvPr/>
        </p:nvSpPr>
        <p:spPr>
          <a:xfrm>
            <a:off x="1140740" y="3434187"/>
            <a:ext cx="7139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Gaussian-Diff</a:t>
            </a:r>
            <a:r>
              <a:rPr lang="en-US" sz="2800"/>
              <a:t> = </a:t>
            </a:r>
            <a:r>
              <a:rPr lang="en-US" sz="2800">
                <a:solidFill>
                  <a:srgbClr val="00B400"/>
                </a:solidFill>
              </a:rPr>
              <a:t>Sharp Gaussian </a:t>
            </a:r>
            <a:r>
              <a:rPr lang="en-US" sz="2800"/>
              <a:t>- </a:t>
            </a:r>
            <a:r>
              <a:rPr lang="en-US" sz="2800">
                <a:solidFill>
                  <a:srgbClr val="0000FF"/>
                </a:solidFill>
              </a:rPr>
              <a:t>Blunt Gaussian</a:t>
            </a:r>
          </a:p>
        </p:txBody>
      </p:sp>
    </p:spTree>
    <p:extLst>
      <p:ext uri="{BB962C8B-B14F-4D97-AF65-F5344CB8AC3E}">
        <p14:creationId xmlns:p14="http://schemas.microsoft.com/office/powerpoint/2010/main" val="129588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EB71-E255-FA40-BDDC-242EB769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Butterworth and Ricker wavelets (on SU)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789B0-2B2B-A341-9C97-423DDBA0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C5B04-0C5C-6649-96ED-2DDE80C78EB4}"/>
              </a:ext>
            </a:extLst>
          </p:cNvPr>
          <p:cNvSpPr/>
          <p:nvPr/>
        </p:nvSpPr>
        <p:spPr>
          <a:xfrm>
            <a:off x="457200" y="865144"/>
            <a:ext cx="834583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# GENERATE BFILT WAVELET</a:t>
            </a:r>
          </a:p>
          <a:p>
            <a:r>
              <a:rPr lang="en-US" sz="2000" dirty="0"/>
              <a:t># </a:t>
            </a:r>
            <a:r>
              <a:rPr lang="en-US" sz="2000" dirty="0">
                <a:solidFill>
                  <a:srgbClr val="000000"/>
                </a:solidFill>
              </a:rPr>
              <a:t>Butterworth Wavelet from </a:t>
            </a:r>
            <a:r>
              <a:rPr lang="en-US" sz="2000" dirty="0" err="1">
                <a:solidFill>
                  <a:srgbClr val="000000"/>
                </a:solidFill>
              </a:rPr>
              <a:t>subfilt</a:t>
            </a:r>
            <a:r>
              <a:rPr lang="en-US" sz="2000" dirty="0">
                <a:solidFill>
                  <a:srgbClr val="000000"/>
                </a:solidFill>
              </a:rPr>
              <a:t> on a spike input</a:t>
            </a:r>
            <a:endParaRPr lang="en-US" sz="2000" dirty="0"/>
          </a:p>
          <a:p>
            <a:r>
              <a:rPr lang="en-US" sz="2000" dirty="0"/>
              <a:t>set BFILT = (</a:t>
            </a:r>
            <a:r>
              <a:rPr lang="en-US" sz="2000" dirty="0" err="1"/>
              <a:t>subfilt</a:t>
            </a:r>
            <a:r>
              <a:rPr lang="en-US" sz="2000" dirty="0"/>
              <a:t> verbose=1 </a:t>
            </a:r>
            <a:r>
              <a:rPr lang="en-US" sz="2000" dirty="0" err="1"/>
              <a:t>fstoplo</a:t>
            </a:r>
            <a:r>
              <a:rPr lang="en-US" sz="2000" dirty="0"/>
              <a:t>=1 </a:t>
            </a:r>
            <a:r>
              <a:rPr lang="en-US" sz="2000" dirty="0" err="1"/>
              <a:t>fpasslo</a:t>
            </a:r>
            <a:r>
              <a:rPr lang="en-US" sz="2000" dirty="0"/>
              <a:t>=5 </a:t>
            </a:r>
            <a:r>
              <a:rPr lang="en-US" sz="2000" dirty="0" err="1"/>
              <a:t>fpasshi</a:t>
            </a:r>
            <a:r>
              <a:rPr lang="en-US" sz="2000" dirty="0"/>
              <a:t>=60 </a:t>
            </a:r>
            <a:r>
              <a:rPr lang="en-US" sz="2000" dirty="0" err="1"/>
              <a:t>fstophi</a:t>
            </a:r>
            <a:r>
              <a:rPr lang="en-US" sz="2000" dirty="0"/>
              <a:t>=100)</a:t>
            </a:r>
          </a:p>
          <a:p>
            <a:r>
              <a:rPr lang="en-US" sz="2000" dirty="0" err="1"/>
              <a:t>suspike</a:t>
            </a:r>
            <a:r>
              <a:rPr lang="en-US" sz="2000" dirty="0"/>
              <a:t> </a:t>
            </a:r>
            <a:r>
              <a:rPr lang="en-US" sz="2000" dirty="0" err="1"/>
              <a:t>ntr</a:t>
            </a:r>
            <a:r>
              <a:rPr lang="en-US" sz="2000" dirty="0"/>
              <a:t>=1 </a:t>
            </a:r>
            <a:r>
              <a:rPr lang="en-US" sz="2000" dirty="0" err="1"/>
              <a:t>nspk</a:t>
            </a:r>
            <a:r>
              <a:rPr lang="en-US" sz="2000" dirty="0"/>
              <a:t>=1 ix1=1 </a:t>
            </a:r>
            <a:r>
              <a:rPr lang="en-US" sz="2000" dirty="0" err="1"/>
              <a:t>nt</a:t>
            </a:r>
            <a:r>
              <a:rPr lang="en-US" sz="2000" dirty="0"/>
              <a:t>=1001 </a:t>
            </a:r>
            <a:r>
              <a:rPr lang="en-US" sz="2000" dirty="0" err="1"/>
              <a:t>dt</a:t>
            </a:r>
            <a:r>
              <a:rPr lang="en-US" sz="2000" dirty="0"/>
              <a:t>=0.002 it1=501 \</a:t>
            </a:r>
          </a:p>
          <a:p>
            <a:r>
              <a:rPr lang="en-US" sz="2000" dirty="0"/>
              <a:t>	| </a:t>
            </a:r>
            <a:r>
              <a:rPr lang="en-US" sz="2000" dirty="0" err="1"/>
              <a:t>sushw</a:t>
            </a:r>
            <a:r>
              <a:rPr lang="en-US" sz="2000" dirty="0"/>
              <a:t> key=</a:t>
            </a:r>
            <a:r>
              <a:rPr lang="en-US" sz="2000" dirty="0" err="1"/>
              <a:t>delrt</a:t>
            </a:r>
            <a:r>
              <a:rPr lang="en-US" sz="2000" dirty="0"/>
              <a:t> a=-1000 | $BFILT … 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err="1">
                <a:solidFill>
                  <a:srgbClr val="000000"/>
                </a:solidFill>
              </a:rPr>
              <a:t>subfilt</a:t>
            </a:r>
            <a:r>
              <a:rPr lang="en-US" sz="2000" dirty="0">
                <a:solidFill>
                  <a:srgbClr val="000000"/>
                </a:solidFill>
              </a:rPr>
              <a:t>: low-cut filter: </a:t>
            </a:r>
            <a:r>
              <a:rPr lang="en-US" sz="2000" dirty="0" err="1">
                <a:solidFill>
                  <a:srgbClr val="000000"/>
                </a:solidFill>
              </a:rPr>
              <a:t>npoles</a:t>
            </a:r>
            <a:r>
              <a:rPr lang="en-US" sz="2000" dirty="0">
                <a:solidFill>
                  <a:srgbClr val="000000"/>
                </a:solidFill>
              </a:rPr>
              <a:t> = 4, 3db point = 2.236304(Hz)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subfilt</a:t>
            </a:r>
            <a:r>
              <a:rPr lang="en-US" sz="2000" dirty="0">
                <a:solidFill>
                  <a:srgbClr val="000000"/>
                </a:solidFill>
              </a:rPr>
              <a:t>: high-cut filter: </a:t>
            </a:r>
            <a:r>
              <a:rPr lang="en-US" sz="2000" dirty="0" err="1">
                <a:solidFill>
                  <a:srgbClr val="000000"/>
                </a:solidFill>
              </a:rPr>
              <a:t>npoles</a:t>
            </a:r>
            <a:r>
              <a:rPr lang="en-US" sz="2000" dirty="0">
                <a:solidFill>
                  <a:srgbClr val="000000"/>
                </a:solidFill>
              </a:rPr>
              <a:t> = 10, 3db point = 78.350983(Hz)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#Generate Ricker Wavelet</a:t>
            </a:r>
          </a:p>
          <a:p>
            <a:r>
              <a:rPr lang="en-US" dirty="0" err="1"/>
              <a:t>suwaveform</a:t>
            </a:r>
            <a:r>
              <a:rPr lang="en-US" dirty="0"/>
              <a:t> type=ricker1 </a:t>
            </a:r>
            <a:r>
              <a:rPr lang="en-US" dirty="0" err="1"/>
              <a:t>dt</a:t>
            </a:r>
            <a:r>
              <a:rPr lang="en-US"/>
              <a:t>=0.002 …</a:t>
            </a:r>
            <a:endParaRPr lang="en-US" sz="2000">
              <a:solidFill>
                <a:srgbClr val="000000"/>
              </a:solidFill>
            </a:endParaRPr>
          </a:p>
          <a:p>
            <a:endParaRPr lang="en-US" sz="2000" dirty="0"/>
          </a:p>
          <a:p>
            <a:br>
              <a:rPr lang="en-US" dirty="0"/>
            </a:br>
            <a:endParaRPr lang="en-US" dirty="0"/>
          </a:p>
          <a:p>
            <a:endParaRPr lang="en-US" sz="1400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7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43A71-C725-324B-906A-F23711BE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Wavelets: </a:t>
            </a:r>
            <a:r>
              <a:rPr lang="en-US">
                <a:solidFill>
                  <a:srgbClr val="FF0000"/>
                </a:solidFill>
              </a:rPr>
              <a:t>Butterworth</a:t>
            </a:r>
            <a:r>
              <a:rPr lang="en-US"/>
              <a:t>, </a:t>
            </a:r>
            <a:r>
              <a:rPr lang="en-US">
                <a:solidFill>
                  <a:srgbClr val="00B400"/>
                </a:solidFill>
              </a:rPr>
              <a:t>Gauss-Diff</a:t>
            </a:r>
            <a:r>
              <a:rPr lang="en-US"/>
              <a:t>, </a:t>
            </a:r>
            <a:r>
              <a:rPr lang="en-US">
                <a:solidFill>
                  <a:srgbClr val="0000FF"/>
                </a:solidFill>
              </a:rPr>
              <a:t>Ricker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359C2-6E59-C44E-B856-7A9028A9B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68497-1FC8-4A44-AAE5-ADEE0352A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62" y="1854418"/>
            <a:ext cx="5336540" cy="27870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64E7AF-AF92-3145-AD47-DFB4A1101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605" y="812405"/>
            <a:ext cx="5350195" cy="27941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A5204F-FB16-E94D-BE22-2D948380E3AD}"/>
              </a:ext>
            </a:extLst>
          </p:cNvPr>
          <p:cNvSpPr/>
          <p:nvPr/>
        </p:nvSpPr>
        <p:spPr>
          <a:xfrm rot="8036453" flipH="1">
            <a:off x="3119964" y="3437140"/>
            <a:ext cx="442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2610789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EB71-E255-FA40-BDDC-242EB769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Blocky Wedge model: Acoustic Impedance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789B0-2B2B-A341-9C97-423DDBA0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747664-5CD1-3943-929D-9E225E177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9" y="823385"/>
            <a:ext cx="4278315" cy="373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4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EB71-E255-FA40-BDDC-242EB769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Blocky Wedge: AI and Perfect Reflectivity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789B0-2B2B-A341-9C97-423DDBA0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3/9/20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1611D0-2AC6-1C41-9624-9B6901497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304" y="823385"/>
            <a:ext cx="4263923" cy="37224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4E4827-79BB-2B4F-9D60-101A09576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9" y="823385"/>
            <a:ext cx="4278315" cy="373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7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42944</TotalTime>
  <Words>1130</Words>
  <Application>Microsoft Macintosh PowerPoint</Application>
  <PresentationFormat>On-screen Show (16:9)</PresentationFormat>
  <Paragraphs>197</Paragraphs>
  <Slides>45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Menlo</vt:lpstr>
      <vt:lpstr>msgothic</vt:lpstr>
      <vt:lpstr>Symbol</vt:lpstr>
      <vt:lpstr>Wingdings</vt:lpstr>
      <vt:lpstr>Office Theme</vt:lpstr>
      <vt:lpstr>SEP seminar 9 March 2020</vt:lpstr>
      <vt:lpstr>PowerPoint Presentation</vt:lpstr>
      <vt:lpstr>Outline</vt:lpstr>
      <vt:lpstr>Gaussian wavelet: exp(-t/t)2 → exp(-ft)2</vt:lpstr>
      <vt:lpstr>Gaussian-Diff wavelet</vt:lpstr>
      <vt:lpstr>Butterworth and Ricker wavelets (on SU)</vt:lpstr>
      <vt:lpstr>Wavelets: Butterworth, Gauss-Diff, Ricker</vt:lpstr>
      <vt:lpstr>Blocky Wedge model: Acoustic Impedance</vt:lpstr>
      <vt:lpstr>Blocky Wedge: AI and Perfect Reflectivity</vt:lpstr>
      <vt:lpstr>Wavelets Gaussian vs Butterworth</vt:lpstr>
      <vt:lpstr>Data = Wavelet convolving Reflectivity </vt:lpstr>
      <vt:lpstr>AI from data (not blocky, not so good) </vt:lpstr>
      <vt:lpstr>Thresholding</vt:lpstr>
      <vt:lpstr>Thresholding and clipping</vt:lpstr>
      <vt:lpstr>Threshold = Zero       Clip = infinity (no-op)</vt:lpstr>
      <vt:lpstr>Threshold = Clip = 0.005</vt:lpstr>
      <vt:lpstr>Threshold = Clip = 0.01</vt:lpstr>
      <vt:lpstr>Threshold = Clip = 0.02</vt:lpstr>
      <vt:lpstr>Threshold = Clip = 0.03</vt:lpstr>
      <vt:lpstr>Threshold = Clip = 0.04</vt:lpstr>
      <vt:lpstr>Threshold = Clip = 0.05</vt:lpstr>
      <vt:lpstr>Threshold = Clip = 0.06</vt:lpstr>
      <vt:lpstr>Thresheld data </vt:lpstr>
      <vt:lpstr>Unthreshed Data </vt:lpstr>
      <vt:lpstr>Thresheld data </vt:lpstr>
      <vt:lpstr>AI from thresheld data (blocky) </vt:lpstr>
      <vt:lpstr>AI from thresheld data (blocky) </vt:lpstr>
      <vt:lpstr>Summary</vt:lpstr>
      <vt:lpstr>Post summary: try a softer butterworth?</vt:lpstr>
      <vt:lpstr>Post Summary</vt:lpstr>
      <vt:lpstr>Minimum phase Butterworth</vt:lpstr>
      <vt:lpstr>Soft Thresholding and Clipping?</vt:lpstr>
      <vt:lpstr>PowerPoint Presentation</vt:lpstr>
      <vt:lpstr>Do you see a problem here?</vt:lpstr>
      <vt:lpstr>Fault core</vt:lpstr>
      <vt:lpstr>Small faults: thin cores</vt:lpstr>
      <vt:lpstr> </vt:lpstr>
      <vt:lpstr>From Dave Hale’s thesis</vt:lpstr>
      <vt:lpstr>From Dave Hale’s thesis</vt:lpstr>
      <vt:lpstr>From Dave Hale’s thesis</vt:lpstr>
      <vt:lpstr>From Dave Hale’s thesis</vt:lpstr>
      <vt:lpstr>From Dave Hale’s thesis</vt:lpstr>
      <vt:lpstr>From Dave Hale’s thesis</vt:lpstr>
      <vt:lpstr>From Dave Hale’s thesis</vt:lpstr>
      <vt:lpstr>Summary</vt:lpstr>
    </vt:vector>
  </TitlesOfParts>
  <Company> 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Shuki Ronen</dc:creator>
  <cp:lastModifiedBy>Microsoft Office User</cp:lastModifiedBy>
  <cp:revision>1727</cp:revision>
  <cp:lastPrinted>2017-04-13T12:49:35Z</cp:lastPrinted>
  <dcterms:created xsi:type="dcterms:W3CDTF">2016-03-07T17:20:31Z</dcterms:created>
  <dcterms:modified xsi:type="dcterms:W3CDTF">2020-03-09T17:19:10Z</dcterms:modified>
</cp:coreProperties>
</file>