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2" r:id="rId5"/>
    <p:sldId id="258" r:id="rId6"/>
    <p:sldId id="259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/>
    <p:restoredTop sz="94686"/>
  </p:normalViewPr>
  <p:slideViewPr>
    <p:cSldViewPr snapToGrid="0" snapToObjects="1">
      <p:cViewPr varScale="1">
        <p:scale>
          <a:sx n="102" d="100"/>
          <a:sy n="102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F19D-A9D5-5949-8418-899A39D33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3989F-DF16-AC40-8025-1006450E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C1A8-AFF9-A842-92FD-BCAE5A78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CE0B-452B-4E4A-A416-65FD134E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E56B-F918-774A-9A04-D10B649C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B76E-8373-F74B-A30F-BE9EF01A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67396-930C-7745-97A9-273F05197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D0739-7320-1C47-9030-9F7F5614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C0D5-0D8A-5646-93EE-DBCDC64A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6633-ED46-E24A-B636-A82753E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5B139-4971-F54C-B843-419BE10BE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F3EE8-9C4A-D04E-97D5-F74DD020F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54A9-D257-6C4A-B839-E4B0C4B0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E8EBE-F8D0-9B47-A3D4-69F1D6B2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8476-211B-3448-AE8E-AB7EEFDF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E9BA-C6B9-F94D-BAB7-965748B4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1A86-C84F-F142-A466-F59E0CB6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81E98-FC8C-C64F-A2D2-95C168E5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F8A3-0BDA-A844-99A2-96C7F22A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015C-7A06-E749-AB03-27F48795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74D4-5E2F-CB4A-A553-2333B27A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73E1E-8530-5B46-96CA-D226BAA63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9202B-2E74-4848-A417-E8619A00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0D667-E4C3-6540-B2A7-1D2C8EF7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63EA-41D8-0D41-AB0D-0C94C671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350A-0D89-404F-9BF9-3902980F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8DAF-3F67-814D-9EA0-D88E2EF08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CF078-AEF9-1C4D-9745-0A3DE6690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B6965-E613-A441-8BB0-6B85E414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D8DF3-AAC8-6B47-B9D5-EFA03A7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4C5E5-592C-A94D-825B-A5408C7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6C42-0D74-0F48-8F2C-3E032B18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39E9-C5F2-5D4F-A378-E7EF3E618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961B-4AE3-A34A-9E21-87C75BDAF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F91D2-5205-3B4C-9556-B08CC15AF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3916D-5AE2-914A-940B-E05484834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1BE5A-BEFD-2148-8F3A-B403755A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87082-191C-A346-A2BA-63D30DFA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A1489-A7CB-D64E-B781-90461B8A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B7C4-F9A0-2B4F-9145-C3E714F6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F441D-908E-B647-A62E-073C8E2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807A0-5ADA-0D47-A5C8-8AD613BF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53412-5F6D-ED4B-89F5-A8A0122E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48CBE-E01D-CF49-A804-322165B1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39E9D-1BE7-394E-93CA-CC51567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A2C33-62C9-8647-AC25-BAED96B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2304-DB5A-2542-BEDD-0ACCEC8D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6B1B-6F9B-7342-AD53-27C7E111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A3B19-79FD-AC49-8E18-88EDD7B4A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A74C0-7AF4-2F45-8265-9CF13160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AF6AA-6A56-E54B-852D-2CFECED6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FA1C7-73C9-FE4C-A149-AE1BCA3D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F152-4B8C-C247-92BB-C9482653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6D1EC-034B-5D4F-B97B-EACEECFEE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28603-F634-5F49-905A-30C2FD72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BAC60-B3B2-224D-9CD1-6AFE3FE0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E7A7-19E1-464E-816E-263E1628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67843-B00B-5B40-AC16-7BED240E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AEC7A-A8A1-934B-921B-76557341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D6CD5-FB9A-A140-AFFF-ABC01EBD5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3326E-6FF6-D046-B9E0-3F3CB87F6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2655-E0AC-1944-A920-F9EB3EA1412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0F6B-6AF3-B848-858C-F294FCF70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CE9D-B65E-2247-BBEC-CA4D0C43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B1AA-4FE2-F445-BEDE-CB68344F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2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epwww.stanford.edu/data/media/public/sep/shuki/sem102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pwww.stanford.edu/data/media/public/sep/shuki/sem1025/TellingSEG2018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epwww.stanford.edu/data/media/public/sep/shuki/sem1025/shot.m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aZIM8PEa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4aZIM8PEa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pwww.stanford.edu/data/media/public/sep/shuki/sem1025/Hatton_anelastic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ma3NM54FWF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9ECB-4057-C340-A27A-84F79D59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45" y="739036"/>
            <a:ext cx="10997852" cy="4020854"/>
          </a:xfrm>
        </p:spPr>
        <p:txBody>
          <a:bodyPr>
            <a:normAutofit fontScale="90000"/>
          </a:bodyPr>
          <a:lstStyle/>
          <a:p>
            <a:r>
              <a:rPr lang="en-US" dirty="0"/>
              <a:t>Nonlinear amplitude and frequency dependent reflections from source ghosting to amplitude dependent attenuation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9F0F3-895C-B646-9F97-E65E59F09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071" y="4268645"/>
            <a:ext cx="9144000" cy="1530905"/>
          </a:xfrm>
        </p:spPr>
        <p:txBody>
          <a:bodyPr>
            <a:normAutofit/>
          </a:bodyPr>
          <a:lstStyle/>
          <a:p>
            <a:r>
              <a:rPr lang="en-US" dirty="0"/>
              <a:t>Shuki Ronen</a:t>
            </a:r>
          </a:p>
          <a:p>
            <a:r>
              <a:rPr lang="en-US" dirty="0">
                <a:hlinkClick r:id="rId2"/>
              </a:rPr>
              <a:t>SEP seminar 10/25/2018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sepwww.stanford.edu</a:t>
            </a:r>
            <a:r>
              <a:rPr lang="en-US" dirty="0"/>
              <a:t>/data/media/public/</a:t>
            </a:r>
            <a:r>
              <a:rPr lang="en-US" dirty="0" err="1"/>
              <a:t>sep</a:t>
            </a:r>
            <a:r>
              <a:rPr lang="en-US" dirty="0"/>
              <a:t>/</a:t>
            </a:r>
            <a:r>
              <a:rPr lang="en-US" dirty="0" err="1"/>
              <a:t>shuki</a:t>
            </a:r>
            <a:r>
              <a:rPr lang="en-US" dirty="0"/>
              <a:t>/sem1025/</a:t>
            </a:r>
          </a:p>
        </p:txBody>
      </p:sp>
    </p:spTree>
    <p:extLst>
      <p:ext uri="{BB962C8B-B14F-4D97-AF65-F5344CB8AC3E}">
        <p14:creationId xmlns:p14="http://schemas.microsoft.com/office/powerpoint/2010/main" val="309393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16D2-21AC-6E4B-960C-27D13238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37CC-2F9D-D64D-BA69-1F50F311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</a:t>
            </a:r>
            <a:r>
              <a:rPr lang="en-US" dirty="0" err="1"/>
              <a:t>designature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Debubble</a:t>
            </a:r>
            <a:r>
              <a:rPr lang="en-US" dirty="0"/>
              <a:t> and </a:t>
            </a:r>
            <a:r>
              <a:rPr lang="en-US" dirty="0" err="1"/>
              <a:t>deghosting</a:t>
            </a:r>
            <a:r>
              <a:rPr lang="en-US" dirty="0"/>
              <a:t> are not two separate processes</a:t>
            </a:r>
          </a:p>
          <a:p>
            <a:r>
              <a:rPr lang="en-US" dirty="0"/>
              <a:t>Energy loss is not only frequency dependent (constant Q or whatever) but also amplitude dependent</a:t>
            </a:r>
          </a:p>
          <a:p>
            <a:r>
              <a:rPr lang="en-US" dirty="0"/>
              <a:t>Energy loss on strong reflectors such as top salt / top basalt ?</a:t>
            </a:r>
          </a:p>
          <a:p>
            <a:r>
              <a:rPr lang="en-US" dirty="0"/>
              <a:t>There may be more loss going down than up, especially on land</a:t>
            </a:r>
          </a:p>
          <a:p>
            <a:r>
              <a:rPr lang="en-US" dirty="0"/>
              <a:t>What data can we use to study it?</a:t>
            </a:r>
          </a:p>
          <a:p>
            <a:r>
              <a:rPr lang="en-US" dirty="0"/>
              <a:t>What experiments can we do to study it?</a:t>
            </a:r>
          </a:p>
        </p:txBody>
      </p:sp>
    </p:spTree>
    <p:extLst>
      <p:ext uri="{BB962C8B-B14F-4D97-AF65-F5344CB8AC3E}">
        <p14:creationId xmlns:p14="http://schemas.microsoft.com/office/powerpoint/2010/main" val="275429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AC4CA-AACD-2446-9E61-531406961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29" y="0"/>
            <a:ext cx="47667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0C8A45-70F6-0943-9051-194D1501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Telling et al “… source signature …”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9FF5-9E42-0549-ABD1-438D8436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2"/>
            <a:ext cx="6877833" cy="5098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Near Field Hydrophones (NFH)</a:t>
            </a:r>
          </a:p>
          <a:p>
            <a:r>
              <a:rPr lang="en-US" dirty="0"/>
              <a:t>Notional signatures (</a:t>
            </a:r>
            <a:r>
              <a:rPr lang="en-US" dirty="0" err="1"/>
              <a:t>Ziolkowski</a:t>
            </a:r>
            <a:r>
              <a:rPr lang="en-US" dirty="0"/>
              <a:t>, 1982): Inversion for N unknown </a:t>
            </a:r>
            <a:r>
              <a:rPr lang="en-US" dirty="0" err="1"/>
              <a:t>notionals</a:t>
            </a:r>
            <a:r>
              <a:rPr lang="en-US" dirty="0"/>
              <a:t> with data from N NFHs</a:t>
            </a:r>
          </a:p>
          <a:p>
            <a:r>
              <a:rPr lang="en-US" dirty="0"/>
              <a:t>Telling et al, 2018: N unknown </a:t>
            </a:r>
            <a:r>
              <a:rPr lang="en-US" dirty="0" err="1"/>
              <a:t>notionals</a:t>
            </a:r>
            <a:r>
              <a:rPr lang="en-US" dirty="0"/>
              <a:t> plus N more ghost </a:t>
            </a:r>
            <a:r>
              <a:rPr lang="en-US" dirty="0" err="1"/>
              <a:t>notionals</a:t>
            </a:r>
            <a:r>
              <a:rPr lang="en-US" dirty="0"/>
              <a:t> with 2N NFHs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ghost </a:t>
            </a:r>
            <a:r>
              <a:rPr lang="en-US" dirty="0" err="1"/>
              <a:t>notionals</a:t>
            </a:r>
            <a:r>
              <a:rPr lang="en-US" dirty="0"/>
              <a:t> are not simply a scalar reflection coefficient times the primary </a:t>
            </a:r>
            <a:r>
              <a:rPr lang="en-US" dirty="0" err="1"/>
              <a:t>notionals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reflectivity of the sea surface is a big unknown.   Not a single scalar.  Not even a frequency dependent scalar.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Paper went on to show results on field data</a:t>
            </a:r>
          </a:p>
        </p:txBody>
      </p:sp>
    </p:spTree>
    <p:extLst>
      <p:ext uri="{BB962C8B-B14F-4D97-AF65-F5344CB8AC3E}">
        <p14:creationId xmlns:p14="http://schemas.microsoft.com/office/powerpoint/2010/main" val="408229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504D-5FC8-804F-A98B-61722E8A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physics (1D)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0458-021E-6147-893A-DBAA1C5D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 coefficient = (I</a:t>
            </a:r>
            <a:r>
              <a:rPr lang="en-US" baseline="-25000" dirty="0"/>
              <a:t>2</a:t>
            </a:r>
            <a:r>
              <a:rPr lang="en-US" dirty="0"/>
              <a:t>-I</a:t>
            </a:r>
            <a:r>
              <a:rPr lang="en-US" baseline="-25000" dirty="0"/>
              <a:t>1</a:t>
            </a:r>
            <a:r>
              <a:rPr lang="en-US" dirty="0"/>
              <a:t>) /(I</a:t>
            </a:r>
            <a:r>
              <a:rPr lang="en-US" baseline="-25000" dirty="0"/>
              <a:t>2</a:t>
            </a:r>
            <a:r>
              <a:rPr lang="en-US" dirty="0"/>
              <a:t>+I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I =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v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Water:	</a:t>
            </a:r>
            <a:r>
              <a:rPr lang="en-US" dirty="0">
                <a:latin typeface="Symbol" pitchFamily="2" charset="2"/>
              </a:rPr>
              <a:t>r </a:t>
            </a:r>
            <a:r>
              <a:rPr lang="en-US" dirty="0"/>
              <a:t>=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1000    kg/m</a:t>
            </a:r>
            <a:r>
              <a:rPr lang="en-US" baseline="30000" dirty="0"/>
              <a:t>3 </a:t>
            </a:r>
            <a:r>
              <a:rPr lang="en-US" dirty="0"/>
              <a:t>;  v = 1500 m/sec; I = 1.5E6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Air: 	</a:t>
            </a:r>
            <a:r>
              <a:rPr lang="en-US" dirty="0">
                <a:latin typeface="Symbol" pitchFamily="2" charset="2"/>
              </a:rPr>
              <a:t>r </a:t>
            </a:r>
            <a:r>
              <a:rPr lang="en-US" dirty="0"/>
              <a:t>=</a:t>
            </a:r>
            <a:r>
              <a:rPr lang="en-US" dirty="0">
                <a:latin typeface="Symbol" pitchFamily="2" charset="2"/>
              </a:rPr>
              <a:t>       </a:t>
            </a:r>
            <a:r>
              <a:rPr lang="en-US" dirty="0"/>
              <a:t>1.2 kg/m</a:t>
            </a:r>
            <a:r>
              <a:rPr lang="en-US" baseline="30000" dirty="0"/>
              <a:t>3 </a:t>
            </a:r>
            <a:r>
              <a:rPr lang="en-US" dirty="0"/>
              <a:t>;  v =   343 m/sec; I =    412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               (412-1.5M)/(412+1.5M) = - 0.9994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r>
              <a:rPr lang="en-US" dirty="0"/>
              <a:t>1D to AVO is still too simple</a:t>
            </a:r>
          </a:p>
          <a:p>
            <a:r>
              <a:rPr lang="en-US" dirty="0"/>
              <a:t>Nature can be more complicated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3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1527B60-6BAC-B248-AEFF-82916654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90015"/>
            <a:ext cx="12192000" cy="9132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D3334-BD05-7845-8F34-4B5E4779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-190691"/>
            <a:ext cx="10515600" cy="1325563"/>
          </a:xfrm>
        </p:spPr>
        <p:txBody>
          <a:bodyPr/>
          <a:lstStyle/>
          <a:p>
            <a:r>
              <a:rPr lang="en-US" dirty="0"/>
              <a:t>Chaotic reflection</a:t>
            </a:r>
          </a:p>
        </p:txBody>
      </p:sp>
    </p:spTree>
    <p:extLst>
      <p:ext uri="{BB962C8B-B14F-4D97-AF65-F5344CB8AC3E}">
        <p14:creationId xmlns:p14="http://schemas.microsoft.com/office/powerpoint/2010/main" val="244800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60F5-CB1C-5346-ACD6-430B96F5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Hampson,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4219-D26A-F745-8B78-DB142128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55777" y="1690688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CF85-74C7-E543-8FF1-F77C6478F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731870"/>
            <a:ext cx="11010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60F5-CB1C-5346-ACD6-430B96F5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Hampson,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4219-D26A-F745-8B78-DB142128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55777" y="1690688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CF85-74C7-E543-8FF1-F77C6478F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731870"/>
            <a:ext cx="11010900" cy="461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D174E-BB5B-D248-8984-A3CB6485A019}"/>
              </a:ext>
            </a:extLst>
          </p:cNvPr>
          <p:cNvSpPr txBox="1"/>
          <p:nvPr/>
        </p:nvSpPr>
        <p:spPr>
          <a:xfrm>
            <a:off x="6974541" y="699247"/>
            <a:ext cx="4894729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Question:  Why is the source ghost weaker than the receiver ghost?</a:t>
            </a:r>
          </a:p>
          <a:p>
            <a:endParaRPr lang="en-US" sz="3200" dirty="0"/>
          </a:p>
          <a:p>
            <a:r>
              <a:rPr lang="en-US" sz="3200" dirty="0"/>
              <a:t>I thought: because the receiver is a point and the source is a 30x30m array</a:t>
            </a:r>
          </a:p>
          <a:p>
            <a:endParaRPr lang="en-US" sz="3200" dirty="0"/>
          </a:p>
          <a:p>
            <a:r>
              <a:rPr lang="en-US" sz="3200" dirty="0"/>
              <a:t>Hampson: because the high amplitude near the source causes </a:t>
            </a:r>
            <a:r>
              <a:rPr lang="en-US" sz="3200" dirty="0" err="1"/>
              <a:t>anelastic</a:t>
            </a:r>
            <a:r>
              <a:rPr lang="en-US" sz="3200" dirty="0"/>
              <a:t> reflectivity </a:t>
            </a:r>
          </a:p>
        </p:txBody>
      </p:sp>
    </p:spTree>
    <p:extLst>
      <p:ext uri="{BB962C8B-B14F-4D97-AF65-F5344CB8AC3E}">
        <p14:creationId xmlns:p14="http://schemas.microsoft.com/office/powerpoint/2010/main" val="194675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441C4-3F7E-4443-A015-A3486F23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92" y="1027906"/>
            <a:ext cx="5674008" cy="4584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638C-A7F8-CB40-A838-BE62E6F0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Hatton, 2007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791E-F0D1-CD49-8CD7-BC1205C67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464468"/>
            <a:ext cx="5647766" cy="4810217"/>
          </a:xfrm>
        </p:spPr>
        <p:txBody>
          <a:bodyPr/>
          <a:lstStyle/>
          <a:p>
            <a:r>
              <a:rPr lang="en-US" dirty="0"/>
              <a:t>Axis 2: “Empirical reflection coefficient” varies from -1.2 (not physical, focusing?) to -0.3</a:t>
            </a:r>
          </a:p>
          <a:p>
            <a:r>
              <a:rPr lang="en-US" dirty="0"/>
              <a:t>Axis 1is “normalized pressure” </a:t>
            </a:r>
          </a:p>
          <a:p>
            <a:pPr marL="457200" lvl="1" indent="0">
              <a:buNone/>
            </a:pPr>
            <a:r>
              <a:rPr lang="en-US" dirty="0"/>
              <a:t>(Source strength in </a:t>
            </a:r>
            <a:r>
              <a:rPr lang="en-US" dirty="0" err="1"/>
              <a:t>BarM</a:t>
            </a:r>
            <a:r>
              <a:rPr lang="en-US" dirty="0"/>
              <a:t> / depth 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1/5</a:t>
            </a:r>
          </a:p>
          <a:p>
            <a:r>
              <a:rPr lang="en-US" baseline="30000" dirty="0"/>
              <a:t> </a:t>
            </a:r>
            <a:r>
              <a:rPr lang="en-US" dirty="0"/>
              <a:t>My movie: 4 </a:t>
            </a:r>
            <a:r>
              <a:rPr lang="en-US" dirty="0" err="1"/>
              <a:t>BarM</a:t>
            </a:r>
            <a:r>
              <a:rPr lang="en-US" dirty="0"/>
              <a:t> at 5m depth ~ 0.7 -&gt; -0.95</a:t>
            </a:r>
          </a:p>
          <a:p>
            <a:endParaRPr lang="en-US" baseline="30000" dirty="0"/>
          </a:p>
          <a:p>
            <a:r>
              <a:rPr lang="en-US" dirty="0"/>
              <a:t>There is also an energy loss !</a:t>
            </a:r>
          </a:p>
          <a:p>
            <a:endParaRPr lang="en-US" baseline="30000" dirty="0"/>
          </a:p>
          <a:p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1383E-4CFF-464E-B8D1-74B7DDBA9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135" y="4043829"/>
            <a:ext cx="9017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1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611D-CABD-0247-AE18-96713867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04132"/>
            <a:ext cx="10515600" cy="1325563"/>
          </a:xfrm>
        </p:spPr>
        <p:txBody>
          <a:bodyPr/>
          <a:lstStyle/>
          <a:p>
            <a:r>
              <a:rPr lang="en-US" dirty="0"/>
              <a:t>More significant energy loss (~0.5?)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DAED-21FD-A645-A669-9BCD05C5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50259"/>
            <a:ext cx="3913093" cy="5226704"/>
          </a:xfrm>
        </p:spPr>
        <p:txBody>
          <a:bodyPr/>
          <a:lstStyle/>
          <a:p>
            <a:r>
              <a:rPr lang="en-US" dirty="0"/>
              <a:t>Shallow explosives</a:t>
            </a:r>
          </a:p>
          <a:p>
            <a:r>
              <a:rPr lang="en-US" dirty="0"/>
              <a:t>The source in this 1962 ITN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dirty="0"/>
              <a:t>Probably half the energy is lost to the atmosphere</a:t>
            </a:r>
          </a:p>
          <a:p>
            <a:r>
              <a:rPr lang="en-US" dirty="0"/>
              <a:t>Data were good with 50 </a:t>
            </a:r>
            <a:r>
              <a:rPr lang="en-US" dirty="0" err="1"/>
              <a:t>lbs</a:t>
            </a:r>
            <a:r>
              <a:rPr lang="en-US" dirty="0"/>
              <a:t> of dynamite</a:t>
            </a:r>
          </a:p>
          <a:p>
            <a:endParaRPr lang="en-US" dirty="0"/>
          </a:p>
          <a:p>
            <a:r>
              <a:rPr lang="en-US" dirty="0"/>
              <a:t>… and no ghost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D19BE-AD39-2A4B-98B2-733E5FBD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52400"/>
            <a:ext cx="72771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16D2-21AC-6E4B-960C-27D13238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37CC-2F9D-D64D-BA69-1F50F311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</a:t>
            </a:r>
            <a:r>
              <a:rPr lang="en-US" dirty="0" err="1"/>
              <a:t>designature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Debubble</a:t>
            </a:r>
            <a:r>
              <a:rPr lang="en-US" dirty="0"/>
              <a:t> and </a:t>
            </a:r>
            <a:r>
              <a:rPr lang="en-US" dirty="0" err="1"/>
              <a:t>deghosting</a:t>
            </a:r>
            <a:r>
              <a:rPr lang="en-US" dirty="0"/>
              <a:t> are not two separate processes</a:t>
            </a:r>
          </a:p>
          <a:p>
            <a:r>
              <a:rPr lang="en-US" dirty="0"/>
              <a:t>Energy loss is not only frequency dependent (constant Q or whatever) but also amplitude dependent</a:t>
            </a:r>
          </a:p>
          <a:p>
            <a:r>
              <a:rPr lang="en-US" dirty="0"/>
              <a:t>There may be more loss going down than up, especially on land</a:t>
            </a:r>
          </a:p>
          <a:p>
            <a:r>
              <a:rPr lang="en-US" dirty="0"/>
              <a:t>What data can we use to study it?</a:t>
            </a:r>
          </a:p>
          <a:p>
            <a:r>
              <a:rPr lang="en-US" dirty="0"/>
              <a:t>What experiments can we do to study it?</a:t>
            </a:r>
          </a:p>
        </p:txBody>
      </p:sp>
    </p:spTree>
    <p:extLst>
      <p:ext uri="{BB962C8B-B14F-4D97-AF65-F5344CB8AC3E}">
        <p14:creationId xmlns:p14="http://schemas.microsoft.com/office/powerpoint/2010/main" val="259157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434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Office Theme</vt:lpstr>
      <vt:lpstr>Nonlinear amplitude and frequency dependent reflections from source ghosting to amplitude dependent attenuation </vt:lpstr>
      <vt:lpstr>Telling et al “… source signature …”</vt:lpstr>
      <vt:lpstr>Simple physics (1D)</vt:lpstr>
      <vt:lpstr>Chaotic reflection</vt:lpstr>
      <vt:lpstr>Hampson, 2018</vt:lpstr>
      <vt:lpstr>Hampson, 2018</vt:lpstr>
      <vt:lpstr>Hatton, 2007</vt:lpstr>
      <vt:lpstr>More significant energy loss (~0.5?)</vt:lpstr>
      <vt:lpstr>Why is this interesting</vt:lpstr>
      <vt:lpstr>Why is this interesting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amplitude and frequency dependent reflections from source ghosting to amplitude dependent attenuation </dc:title>
  <dc:creator>Shuki Ronen</dc:creator>
  <cp:lastModifiedBy>Shuki Ronen</cp:lastModifiedBy>
  <cp:revision>19</cp:revision>
  <dcterms:created xsi:type="dcterms:W3CDTF">2018-10-24T18:22:27Z</dcterms:created>
  <dcterms:modified xsi:type="dcterms:W3CDTF">2018-10-24T19:33:16Z</dcterms:modified>
</cp:coreProperties>
</file>