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g" ContentType="video/unknown"/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4" r:id="rId4"/>
    <p:sldId id="259" r:id="rId5"/>
    <p:sldId id="266" r:id="rId6"/>
    <p:sldId id="267" r:id="rId7"/>
    <p:sldId id="271" r:id="rId8"/>
    <p:sldId id="260" r:id="rId9"/>
    <p:sldId id="268" r:id="rId10"/>
    <p:sldId id="261" r:id="rId11"/>
    <p:sldId id="272" r:id="rId12"/>
    <p:sldId id="270" r:id="rId13"/>
    <p:sldId id="269" r:id="rId14"/>
    <p:sldId id="262" r:id="rId15"/>
    <p:sldId id="263" r:id="rId16"/>
    <p:sldId id="277" r:id="rId17"/>
    <p:sldId id="275" r:id="rId18"/>
    <p:sldId id="27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36" autoAdjust="0"/>
  </p:normalViewPr>
  <p:slideViewPr>
    <p:cSldViewPr snapToObjects="1">
      <p:cViewPr varScale="1">
        <p:scale>
          <a:sx n="245" d="100"/>
          <a:sy n="245" d="100"/>
        </p:scale>
        <p:origin x="-1384" y="-112"/>
      </p:cViewPr>
      <p:guideLst>
        <p:guide orient="horz" pos="1572"/>
        <p:guide pos="53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E496F-F560-1447-AD8C-B3495BA0CCDF}" type="datetimeFigureOut">
              <a:rPr lang="en-US" smtClean="0"/>
              <a:t>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FF58E-DBE6-224B-82E7-5CACDC6C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for</a:t>
            </a:r>
            <a:r>
              <a:rPr lang="en-US" baseline="0" dirty="0" smtClean="0"/>
              <a:t> studying seismic airguns. They are not an impulsive source. Highly pressurized air, bubble overshoots equilibrium position, contracts back. Generates an oscillating pressure signal. Would like a delta function. If we can model this we can </a:t>
            </a:r>
            <a:r>
              <a:rPr lang="en-US" baseline="0" dirty="0" err="1" smtClean="0"/>
              <a:t>deconvolve</a:t>
            </a:r>
            <a:r>
              <a:rPr lang="en-US" baseline="0" dirty="0" smtClean="0"/>
              <a:t> it from the data and have an ‘effective’ delta function/impulsive source. </a:t>
            </a:r>
            <a:r>
              <a:rPr lang="en-US" baseline="0" dirty="0" err="1" smtClean="0"/>
              <a:t>Designature</a:t>
            </a:r>
            <a:r>
              <a:rPr lang="en-US" baseline="0" dirty="0" smtClean="0"/>
              <a:t>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3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additional work to choose</a:t>
            </a:r>
            <a:r>
              <a:rPr lang="en-US" baseline="0" dirty="0" smtClean="0"/>
              <a:t> correct tuning parameters initially. Trends in data are replicated in the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Capture most of the interesting features. Can’t explain the amplitude of the bubble peak not depending on airgun pressure.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2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results agree with the Rayleigh-Willis equation. This</a:t>
            </a:r>
            <a:r>
              <a:rPr lang="en-US" baseline="0" dirty="0" smtClean="0"/>
              <a:t> gives the dominant bubble period/frequency but does not give how the power spectra varies with frequency. Model agrees with existing work but can also extend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0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sophisticated modeling using PDE’s inside the airgun rather than ODE’s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use modeling to aid in designing</a:t>
            </a:r>
            <a:r>
              <a:rPr lang="en-US" baseline="0" dirty="0" smtClean="0"/>
              <a:t> a low pressure source. Strengthen low frequency signal, reduce high frequency noise that is useless and damaging to marine mammals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</a:t>
            </a:r>
            <a:r>
              <a:rPr lang="en-US" baseline="0" dirty="0" smtClean="0"/>
              <a:t> tests at Lake Seneca. Acquisition geometry. Near field recording is rubbish – signal reaches recording limit of instrument. Far field recording is much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Made measurements for a range of airgun firing pressure. Only</a:t>
            </a:r>
            <a:r>
              <a:rPr lang="en-US" baseline="0" dirty="0" smtClean="0"/>
              <a:t> limited range of volumes – hence where modeling is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Amplitude of initial pressure pulse is related to airgun pressure as expected. Interesting features in data. Would</a:t>
            </a:r>
            <a:r>
              <a:rPr lang="en-US" baseline="0" dirty="0" smtClean="0"/>
              <a:t> like to explain them and capture them in our modeling.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features seen in different data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Spherical bubble – valid to approximate as a monopole</a:t>
            </a:r>
            <a:r>
              <a:rPr lang="en-US" baseline="0" dirty="0" smtClean="0"/>
              <a:t> as the wavelengths of the frequencies of interest are much larger than the bubble. 10Hz = wavelength of 150m. Bubble is ~1m.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7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relationship simplifies</a:t>
            </a:r>
            <a:r>
              <a:rPr lang="en-US" baseline="0" dirty="0" smtClean="0"/>
              <a:t> in the far-field when the 1/r^4 term becomes negligible.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Tune parameters for 598in^3 airgun near</a:t>
            </a:r>
            <a:r>
              <a:rPr lang="en-US" baseline="0" dirty="0" smtClean="0"/>
              <a:t> field. Only vary firing properties to match the other data. Should change tuning to match far field as near field data is not good quality</a:t>
            </a:r>
            <a:r>
              <a:rPr lang="en-US" baseline="0" dirty="0" smtClean="0"/>
              <a:t>. Other authors have used inverse procedure to get a better fit. Not the point. Change work flow to tune to far field. Measured depth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true vertical depth. Controls ambient pressure which relates to bubble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F58E-DBE6-224B-82E7-5CACDC6C10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8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9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1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5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1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7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D2D1-6FED-1545-B5DB-9633B8D08274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CEE3-CC18-334F-859D-C60A393A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4" Type="http://schemas.openxmlformats.org/officeDocument/2006/relationships/image" Target="../media/image26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tif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tif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emf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eps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22" y="2389180"/>
            <a:ext cx="9564722" cy="376397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33350"/>
            <a:ext cx="8341360" cy="1987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Numerical Modeling of Seismic Airguns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636" y="3181350"/>
            <a:ext cx="8534400" cy="129266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r>
              <a:rPr lang="en-US" sz="2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Leighton </a:t>
            </a:r>
            <a:r>
              <a:rPr lang="en-US" sz="2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Watson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	Joseph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Jennings		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Jonatan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Werpers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  <a:p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Eric Dunham  			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Shuki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Ronen			Ken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Mattsson</a:t>
            </a: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  <a:p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0972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5715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4040"/>
                </a:solidFill>
                <a:latin typeface="Myriad Pro"/>
                <a:cs typeface="Myriad Pro"/>
              </a:rPr>
              <a:t>Match data for different firing configurations with no tuning of model parameters</a:t>
            </a:r>
            <a:endParaRPr lang="en-US" sz="31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0" y="2279916"/>
            <a:ext cx="4663440" cy="2509070"/>
            <a:chOff x="41331" y="2181432"/>
            <a:chExt cx="4378269" cy="2355639"/>
          </a:xfrm>
        </p:grpSpPr>
        <p:pic>
          <p:nvPicPr>
            <p:cNvPr id="3" name="Picture 2" descr="317_signal_nfh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1" y="2181432"/>
              <a:ext cx="2286000" cy="1172940"/>
            </a:xfrm>
            <a:prstGeom prst="rect">
              <a:avLst/>
            </a:prstGeom>
          </p:spPr>
        </p:pic>
        <p:pic>
          <p:nvPicPr>
            <p:cNvPr id="5" name="Picture 4" descr="317_signal_dha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181432"/>
              <a:ext cx="2286000" cy="1172940"/>
            </a:xfrm>
            <a:prstGeom prst="rect">
              <a:avLst/>
            </a:prstGeom>
          </p:spPr>
        </p:pic>
        <p:pic>
          <p:nvPicPr>
            <p:cNvPr id="6" name="Picture 5" descr="317_spectra_nfh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9" y="3354372"/>
              <a:ext cx="2286000" cy="1162373"/>
            </a:xfrm>
            <a:prstGeom prst="rect">
              <a:avLst/>
            </a:prstGeom>
          </p:spPr>
        </p:pic>
        <p:pic>
          <p:nvPicPr>
            <p:cNvPr id="7" name="Picture 6" descr="317_spectra_dha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374698"/>
              <a:ext cx="2286000" cy="1162373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572000" y="2276908"/>
            <a:ext cx="4663440" cy="2477527"/>
            <a:chOff x="4572000" y="1504950"/>
            <a:chExt cx="4419600" cy="2347983"/>
          </a:xfrm>
        </p:grpSpPr>
        <p:pic>
          <p:nvPicPr>
            <p:cNvPr id="8" name="Picture 7" descr="411_signal_nfh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504950"/>
              <a:ext cx="2286000" cy="1172940"/>
            </a:xfrm>
            <a:prstGeom prst="rect">
              <a:avLst/>
            </a:prstGeom>
          </p:spPr>
        </p:pic>
        <p:pic>
          <p:nvPicPr>
            <p:cNvPr id="9" name="Picture 8" descr="411_spectra_nfh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690560"/>
              <a:ext cx="2286000" cy="1162373"/>
            </a:xfrm>
            <a:prstGeom prst="rect">
              <a:avLst/>
            </a:prstGeom>
          </p:spPr>
        </p:pic>
        <p:pic>
          <p:nvPicPr>
            <p:cNvPr id="10" name="Picture 9" descr="411_signal_dha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1504950"/>
              <a:ext cx="2286000" cy="1172940"/>
            </a:xfrm>
            <a:prstGeom prst="rect">
              <a:avLst/>
            </a:prstGeom>
          </p:spPr>
        </p:pic>
        <p:pic>
          <p:nvPicPr>
            <p:cNvPr id="11" name="Picture 10" descr="411_spectra_dha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690560"/>
              <a:ext cx="2286000" cy="116237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01875" y="4720572"/>
            <a:ext cx="1026925" cy="343684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rPr>
              <a:t>Near-field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0075" y="4720572"/>
            <a:ext cx="1026925" cy="343684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7F7F7F"/>
                </a:solidFill>
                <a:latin typeface="Myriad Pro"/>
                <a:cs typeface="Myriad Pro"/>
              </a:rPr>
              <a:t>Near-field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7875" y="4720572"/>
            <a:ext cx="1026925" cy="343684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7F7F7F"/>
                </a:solidFill>
                <a:latin typeface="Myriad Pro"/>
                <a:cs typeface="Myriad Pro"/>
              </a:rPr>
              <a:t>Far-field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9875" y="4720572"/>
            <a:ext cx="1026925" cy="343684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7F7F7F"/>
                </a:solidFill>
                <a:latin typeface="Myriad Pro"/>
                <a:cs typeface="Myriad Pro"/>
              </a:rPr>
              <a:t>Far-field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1428750"/>
            <a:ext cx="3657600" cy="711477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598 in</a:t>
            </a:r>
            <a:r>
              <a:rPr lang="en-US" sz="17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airgun fired with pressure of 1295 psi at measured depth of 5m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4446" y="1428750"/>
            <a:ext cx="3363754" cy="711477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50 in</a:t>
            </a:r>
            <a:r>
              <a:rPr lang="en-US" sz="17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airgun fired with pressure of 530 psi at measured depth of 25m </a:t>
            </a:r>
          </a:p>
        </p:txBody>
      </p:sp>
    </p:spTree>
    <p:extLst>
      <p:ext uri="{BB962C8B-B14F-4D97-AF65-F5344CB8AC3E}">
        <p14:creationId xmlns:p14="http://schemas.microsoft.com/office/powerpoint/2010/main" val="238860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5715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4040"/>
                </a:solidFill>
                <a:latin typeface="Myriad Pro"/>
                <a:cs typeface="Myriad Pro"/>
              </a:rPr>
              <a:t>Trends are similar between simulations and data for different firing configurations</a:t>
            </a:r>
            <a:endParaRPr lang="en-US" sz="31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pic>
        <p:nvPicPr>
          <p:cNvPr id="20" name="Picture 19" descr="pressure_2500cm_model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5806"/>
          <a:stretch/>
        </p:blipFill>
        <p:spPr>
          <a:xfrm>
            <a:off x="50078" y="3070380"/>
            <a:ext cx="8686800" cy="2015970"/>
          </a:xfrm>
          <a:prstGeom prst="rect">
            <a:avLst/>
          </a:prstGeom>
        </p:spPr>
      </p:pic>
      <p:pic>
        <p:nvPicPr>
          <p:cNvPr id="21" name="Picture 20" descr="pressure_2500cm_data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r="5833"/>
          <a:stretch/>
        </p:blipFill>
        <p:spPr>
          <a:xfrm>
            <a:off x="50078" y="1123951"/>
            <a:ext cx="8686800" cy="20159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15000" y="127635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Data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325755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Model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4" name="Oval 23"/>
          <p:cNvSpPr/>
          <p:nvPr/>
        </p:nvSpPr>
        <p:spPr>
          <a:xfrm rot="5400000">
            <a:off x="1232479" y="1644071"/>
            <a:ext cx="762001" cy="331359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400000">
            <a:off x="1308002" y="3574954"/>
            <a:ext cx="889193" cy="4572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9808773">
            <a:off x="2561388" y="3453736"/>
            <a:ext cx="1522420" cy="4572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8597077">
            <a:off x="1917071" y="1440365"/>
            <a:ext cx="978343" cy="4572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87841" y="1581150"/>
            <a:ext cx="1934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598 in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25 m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measured depth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3562350"/>
            <a:ext cx="1934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598 in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25 m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measured depth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1410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odel_vary_pressure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5869"/>
          <a:stretch/>
        </p:blipFill>
        <p:spPr>
          <a:xfrm>
            <a:off x="-76201" y="1885950"/>
            <a:ext cx="9332655" cy="298553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4040"/>
                </a:solidFill>
                <a:latin typeface="Myriad Pro"/>
                <a:cs typeface="Myriad Pro"/>
              </a:rPr>
              <a:t>Simulated pressure signal</a:t>
            </a:r>
            <a:endParaRPr lang="en-US" sz="31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4107418"/>
            <a:ext cx="2133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Ghost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2464962" y="4019550"/>
            <a:ext cx="506838" cy="264840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5400" y="2114550"/>
            <a:ext cx="3200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Amplitude of bubble peak </a:t>
            </a:r>
            <a:r>
              <a:rPr lang="en-US" sz="1700" b="1" dirty="0" smtClean="0">
                <a:latin typeface="Myriad Pro"/>
                <a:cs typeface="Myriad Pro"/>
              </a:rPr>
              <a:t>depends</a:t>
            </a:r>
            <a:r>
              <a:rPr lang="en-US" sz="1700" dirty="0" smtClean="0">
                <a:latin typeface="Myriad Pro"/>
                <a:cs typeface="Myriad Pro"/>
              </a:rPr>
              <a:t>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on airgun pressure, unlike in the data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43200" y="2419350"/>
            <a:ext cx="1714930" cy="951131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5400000">
            <a:off x="1535094" y="3546884"/>
            <a:ext cx="11739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17" idx="7"/>
          </p:cNvCxnSpPr>
          <p:nvPr/>
        </p:nvCxnSpPr>
        <p:spPr>
          <a:xfrm flipH="1">
            <a:off x="4206984" y="2532281"/>
            <a:ext cx="898416" cy="26359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5400000">
            <a:off x="1344593" y="2282417"/>
            <a:ext cx="11739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7060" y="954260"/>
            <a:ext cx="4114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Rise time of the peak is independent of the  airgun pressure. This is related to the port rapidly becoming choked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cxnSp>
        <p:nvCxnSpPr>
          <p:cNvPr id="19" name="Straight Arrow Connector 18"/>
          <p:cNvCxnSpPr>
            <a:endCxn id="37" idx="2"/>
          </p:cNvCxnSpPr>
          <p:nvPr/>
        </p:nvCxnSpPr>
        <p:spPr>
          <a:xfrm>
            <a:off x="1752600" y="1831423"/>
            <a:ext cx="178960" cy="206928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3867150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Model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18878" y="4177219"/>
            <a:ext cx="19672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598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in</a:t>
            </a: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</a:t>
            </a: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7.5 m measured depth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77104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4040"/>
                </a:solidFill>
                <a:latin typeface="Myriad Pro"/>
                <a:cs typeface="Myriad Pro"/>
              </a:rPr>
              <a:t>Model results agree with Rayleigh-Willis equation</a:t>
            </a:r>
            <a:endParaRPr lang="en-US" sz="31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rayleigh_willis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6310"/>
          <a:stretch/>
        </p:blipFill>
        <p:spPr>
          <a:xfrm>
            <a:off x="152399" y="1962150"/>
            <a:ext cx="8884439" cy="2873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3790950"/>
            <a:ext cx="297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Dominant frequency predicted by Rayleigh-Willis equation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Oval 6"/>
          <p:cNvSpPr/>
          <p:nvPr/>
        </p:nvSpPr>
        <p:spPr>
          <a:xfrm rot="780990">
            <a:off x="2995445" y="2322336"/>
            <a:ext cx="1971890" cy="1111552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953001" y="3099518"/>
            <a:ext cx="838200" cy="767632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71550"/>
            <a:ext cx="2819400" cy="86101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029200" y="819150"/>
            <a:ext cx="3320366" cy="1025409"/>
            <a:chOff x="5290234" y="971550"/>
            <a:chExt cx="3320366" cy="1025409"/>
          </a:xfrm>
        </p:grpSpPr>
        <p:sp>
          <p:nvSpPr>
            <p:cNvPr id="12" name="TextBox 11"/>
            <p:cNvSpPr txBox="1"/>
            <p:nvPr/>
          </p:nvSpPr>
          <p:spPr>
            <a:xfrm>
              <a:off x="5290234" y="971550"/>
              <a:ext cx="3320366" cy="1025409"/>
            </a:xfrm>
            <a:prstGeom prst="rect">
              <a:avLst/>
            </a:prstGeom>
            <a:noFill/>
          </p:spPr>
          <p:txBody>
            <a:bodyPr wrap="square" numCol="1" spcCol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/>
                  <a:cs typeface="Myriad Pro"/>
                </a:rPr>
                <a:t>Bubble frequency</a:t>
              </a:r>
            </a:p>
            <a:p>
              <a:pPr>
                <a:lnSpc>
                  <a:spcPct val="120000"/>
                </a:lnSpc>
              </a:pPr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/>
                  <a:cs typeface="Myriad Pro"/>
                </a:rPr>
                <a:t>Depth</a:t>
              </a:r>
            </a:p>
            <a:p>
              <a:pPr>
                <a:lnSpc>
                  <a:spcPct val="120000"/>
                </a:lnSpc>
              </a:pPr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/>
                  <a:cs typeface="Myriad Pro"/>
                </a:rPr>
                <a:t>Airgun pressure        and volume</a:t>
              </a:r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1111250"/>
              <a:ext cx="139700" cy="2413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419544"/>
              <a:ext cx="139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100" y="1739396"/>
              <a:ext cx="1905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1739396"/>
              <a:ext cx="190500" cy="1905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895350" y="3777109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Model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2428" y="4087178"/>
            <a:ext cx="19672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598 in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7.5 m measured depth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2777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4040"/>
                </a:solidFill>
                <a:latin typeface="Myriad Pro"/>
                <a:cs typeface="Myriad Pro"/>
              </a:rPr>
              <a:t>Euler airgun</a:t>
            </a:r>
            <a:endParaRPr lang="en-US" sz="31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33550"/>
            <a:ext cx="2066733" cy="2932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1" y="819150"/>
            <a:ext cx="9056401" cy="711477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Describe the inside of the airgun using a system of PDE’s rather than ODE’s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Account for waves travelling inside the airgun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85950"/>
            <a:ext cx="2486140" cy="1074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012673"/>
            <a:ext cx="2514600" cy="711477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Solve the Euler equations inside the airgun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4324350"/>
            <a:ext cx="5448300" cy="397545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Work done with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J</a:t>
            </a:r>
            <a:r>
              <a:rPr 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onatan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Werpers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and 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Ken </a:t>
            </a:r>
            <a:r>
              <a:rPr 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Mattsson</a:t>
            </a:r>
            <a:endParaRPr lang="en-US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9012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404040"/>
                </a:solidFill>
                <a:latin typeface="Myriad Pro"/>
                <a:cs typeface="Myriad Pro"/>
              </a:rPr>
              <a:t>Conclusions</a:t>
            </a:r>
            <a:endParaRPr lang="en-US" sz="40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1" y="819150"/>
            <a:ext cx="9056401" cy="1190069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Developed a forward model of the airgun/bubble system that is able to match the data with limited tuning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Investigate design ideas for a low pressure source</a:t>
            </a:r>
          </a:p>
        </p:txBody>
      </p:sp>
    </p:spTree>
    <p:extLst>
      <p:ext uri="{BB962C8B-B14F-4D97-AF65-F5344CB8AC3E}">
        <p14:creationId xmlns:p14="http://schemas.microsoft.com/office/powerpoint/2010/main" val="343749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gun_design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6648"/>
          <a:stretch/>
        </p:blipFill>
        <p:spPr>
          <a:xfrm>
            <a:off x="278241" y="2647950"/>
            <a:ext cx="8615237" cy="23801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404040"/>
                </a:solidFill>
                <a:latin typeface="Myriad Pro"/>
                <a:cs typeface="Myriad Pro"/>
              </a:rPr>
              <a:t>Conclusions</a:t>
            </a:r>
            <a:endParaRPr lang="en-US" sz="40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1" y="819150"/>
            <a:ext cx="9056401" cy="1190069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Developed a forward model of the airgun/bubble system that is able to match the data with limited tuning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Investigate design ideas for a low pressure source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203835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Increasing the quantity PV results in: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08734" y="2770371"/>
            <a:ext cx="11739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1" idx="2"/>
          </p:cNvCxnSpPr>
          <p:nvPr/>
        </p:nvCxnSpPr>
        <p:spPr>
          <a:xfrm flipV="1">
            <a:off x="2133600" y="3113271"/>
            <a:ext cx="975134" cy="220479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2876550"/>
            <a:ext cx="1752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Shift to lower dominant frequency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3753713"/>
            <a:ext cx="1752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Reduction of high frequency noise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2" name="Oval 21"/>
          <p:cNvSpPr/>
          <p:nvPr/>
        </p:nvSpPr>
        <p:spPr>
          <a:xfrm rot="845220">
            <a:off x="6722631" y="3594087"/>
            <a:ext cx="2128903" cy="787826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 flipV="1">
            <a:off x="6171198" y="4074964"/>
            <a:ext cx="818044" cy="12666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436667" y="2708642"/>
            <a:ext cx="13263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5" idx="1"/>
          </p:cNvCxnSpPr>
          <p:nvPr/>
        </p:nvCxnSpPr>
        <p:spPr>
          <a:xfrm>
            <a:off x="7543800" y="2419350"/>
            <a:ext cx="87104" cy="389725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15200" y="2724150"/>
            <a:ext cx="0" cy="6096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696200" y="3753713"/>
            <a:ext cx="228600" cy="4944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52800" y="3180746"/>
            <a:ext cx="6096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3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gun_design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6648"/>
          <a:stretch/>
        </p:blipFill>
        <p:spPr>
          <a:xfrm>
            <a:off x="278241" y="2647950"/>
            <a:ext cx="8615237" cy="23801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404040"/>
                </a:solidFill>
                <a:latin typeface="Myriad Pro"/>
                <a:cs typeface="Myriad Pro"/>
              </a:rPr>
              <a:t>Conclusions</a:t>
            </a:r>
            <a:endParaRPr lang="en-US" sz="40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1" y="819150"/>
            <a:ext cx="9056401" cy="1190069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Developed a forward model of the airgun/bubble system that is able to match the data with limited tuning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Investigate design ideas for a low pressure source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203835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Increasing the quantity PV results in: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08734" y="2770371"/>
            <a:ext cx="11739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1" idx="2"/>
          </p:cNvCxnSpPr>
          <p:nvPr/>
        </p:nvCxnSpPr>
        <p:spPr>
          <a:xfrm flipV="1">
            <a:off x="2133600" y="3113271"/>
            <a:ext cx="975134" cy="220479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2876550"/>
            <a:ext cx="1752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Shift to lower dominant frequency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3753713"/>
            <a:ext cx="1752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Reduction of high frequency noise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2" name="Oval 21"/>
          <p:cNvSpPr/>
          <p:nvPr/>
        </p:nvSpPr>
        <p:spPr>
          <a:xfrm rot="845220">
            <a:off x="6722631" y="3594087"/>
            <a:ext cx="2128903" cy="787826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 flipV="1">
            <a:off x="6171198" y="4074964"/>
            <a:ext cx="818044" cy="12666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436667" y="2708642"/>
            <a:ext cx="13263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5" idx="1"/>
          </p:cNvCxnSpPr>
          <p:nvPr/>
        </p:nvCxnSpPr>
        <p:spPr>
          <a:xfrm>
            <a:off x="7543800" y="2419350"/>
            <a:ext cx="87104" cy="389725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76350"/>
            <a:ext cx="3505200" cy="22506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315200" y="2724150"/>
            <a:ext cx="0" cy="6096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96200" y="3753713"/>
            <a:ext cx="228600" cy="4944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52800" y="3180746"/>
            <a:ext cx="6096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gun_design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6648"/>
          <a:stretch/>
        </p:blipFill>
        <p:spPr>
          <a:xfrm>
            <a:off x="278241" y="2647950"/>
            <a:ext cx="8615237" cy="23801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404040"/>
                </a:solidFill>
                <a:latin typeface="Myriad Pro"/>
                <a:cs typeface="Myriad Pro"/>
              </a:rPr>
              <a:t>Conclusions</a:t>
            </a:r>
            <a:endParaRPr lang="en-US" sz="40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1" y="819150"/>
            <a:ext cx="9056401" cy="1190069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Developed a forward model of the airgun/bubble system that is able to match the data with limited tuning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Investigate design ideas for a low pressure source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203835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Increasing the quantity PV results in: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08734" y="2770371"/>
            <a:ext cx="11739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1" idx="2"/>
          </p:cNvCxnSpPr>
          <p:nvPr/>
        </p:nvCxnSpPr>
        <p:spPr>
          <a:xfrm flipV="1">
            <a:off x="2133600" y="3113271"/>
            <a:ext cx="975134" cy="220479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2876550"/>
            <a:ext cx="1752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Shift to lower dominant frequency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3753713"/>
            <a:ext cx="1752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Reduction of high frequency noise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2" name="Oval 21"/>
          <p:cNvSpPr/>
          <p:nvPr/>
        </p:nvSpPr>
        <p:spPr>
          <a:xfrm rot="845220">
            <a:off x="6722631" y="3594087"/>
            <a:ext cx="2128903" cy="787826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 flipV="1">
            <a:off x="6171198" y="4074964"/>
            <a:ext cx="818044" cy="12666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436667" y="2708642"/>
            <a:ext cx="13263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5" idx="1"/>
          </p:cNvCxnSpPr>
          <p:nvPr/>
        </p:nvCxnSpPr>
        <p:spPr>
          <a:xfrm>
            <a:off x="7543800" y="2419350"/>
            <a:ext cx="87104" cy="389725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76350"/>
            <a:ext cx="3505200" cy="22506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315200" y="2724150"/>
            <a:ext cx="0" cy="6096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96200" y="3753713"/>
            <a:ext cx="228600" cy="4944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52800" y="3180746"/>
            <a:ext cx="6096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1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04040"/>
                </a:solidFill>
                <a:latin typeface="Myriad Pro"/>
                <a:cs typeface="Myriad Pro"/>
              </a:rPr>
              <a:t>Seismic airguns are not an impulsive source</a:t>
            </a:r>
            <a:endParaRPr lang="en-US" sz="36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pic>
        <p:nvPicPr>
          <p:cNvPr id="4" name="Airgun-UW-movi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183" t="10860" r="16630" b="9083"/>
          <a:stretch/>
        </p:blipFill>
        <p:spPr>
          <a:xfrm>
            <a:off x="304800" y="1026353"/>
            <a:ext cx="3794110" cy="3514344"/>
          </a:xfrm>
          <a:prstGeom prst="rect">
            <a:avLst/>
          </a:prstGeom>
        </p:spPr>
      </p:pic>
      <p:pic>
        <p:nvPicPr>
          <p:cNvPr id="2" name="Picture 1" descr="deGraaf2014_bubbledynamics_fig7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5654"/>
          <a:stretch/>
        </p:blipFill>
        <p:spPr>
          <a:xfrm>
            <a:off x="4495800" y="2343150"/>
            <a:ext cx="4626059" cy="229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4705350"/>
            <a:ext cx="2133600" cy="338554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de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Graaf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et al. (2014)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43800" y="2114550"/>
            <a:ext cx="381000" cy="14478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53000" y="1885950"/>
            <a:ext cx="974436" cy="7620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4636" y="2102427"/>
            <a:ext cx="397164" cy="107892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561703" y="1025979"/>
            <a:ext cx="4353697" cy="1168400"/>
            <a:chOff x="4495800" y="1025605"/>
            <a:chExt cx="4353697" cy="1168400"/>
          </a:xfrm>
        </p:grpSpPr>
        <p:pic>
          <p:nvPicPr>
            <p:cNvPr id="8" name="Picture 7" descr="deGraaf2014_bubbledynamics_fig6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1025979"/>
              <a:ext cx="1762897" cy="1164771"/>
            </a:xfrm>
            <a:prstGeom prst="rect">
              <a:avLst/>
            </a:prstGeom>
          </p:spPr>
        </p:pic>
        <p:pic>
          <p:nvPicPr>
            <p:cNvPr id="15" name="Picture 14" descr="deGraaf2014_bubbledynamics_fig6A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50" r="16854"/>
            <a:stretch/>
          </p:blipFill>
          <p:spPr>
            <a:xfrm>
              <a:off x="4495800" y="1025605"/>
              <a:ext cx="1097643" cy="1165145"/>
            </a:xfrm>
            <a:prstGeom prst="rect">
              <a:avLst/>
            </a:prstGeom>
          </p:spPr>
        </p:pic>
        <p:pic>
          <p:nvPicPr>
            <p:cNvPr id="16" name="Picture 15" descr="deGraaf2014_bubbledynamics_fig6C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025605"/>
              <a:ext cx="1752600" cy="116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50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ata_pressure_example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5647"/>
          <a:stretch/>
        </p:blipFill>
        <p:spPr>
          <a:xfrm>
            <a:off x="340243" y="2057181"/>
            <a:ext cx="8422757" cy="27243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404040"/>
                </a:solidFill>
                <a:latin typeface="Myriad Pro"/>
                <a:cs typeface="Myriad Pro"/>
              </a:rPr>
              <a:t>Design a low pressure source</a:t>
            </a:r>
            <a:endParaRPr lang="en-US" sz="34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1160443"/>
            <a:ext cx="6096000" cy="892552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Strengthen low frequency signal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Reduce high frequency noise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943350"/>
            <a:ext cx="2133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High frequency noise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cxnSp>
        <p:nvCxnSpPr>
          <p:cNvPr id="13" name="Straight Arrow Connector 12"/>
          <p:cNvCxnSpPr>
            <a:stCxn id="14" idx="2"/>
            <a:endCxn id="12" idx="3"/>
          </p:cNvCxnSpPr>
          <p:nvPr/>
        </p:nvCxnSpPr>
        <p:spPr>
          <a:xfrm flipH="1">
            <a:off x="5257800" y="3745156"/>
            <a:ext cx="838200" cy="375166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96000" y="3181350"/>
            <a:ext cx="2514600" cy="1127611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arfield_exampl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8342" r="7269" b="11400"/>
          <a:stretch/>
        </p:blipFill>
        <p:spPr>
          <a:xfrm>
            <a:off x="4503838" y="3135807"/>
            <a:ext cx="4114800" cy="14933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4040"/>
                </a:solidFill>
                <a:latin typeface="Myriad Pro"/>
                <a:cs typeface="Myriad Pro"/>
              </a:rPr>
              <a:t>Field data from Lake Seneca</a:t>
            </a:r>
            <a:endParaRPr lang="en-US" sz="31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2015-06-24 10.42.2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6"/>
          <a:stretch/>
        </p:blipFill>
        <p:spPr>
          <a:xfrm>
            <a:off x="228600" y="895350"/>
            <a:ext cx="2420257" cy="40386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743200" y="971550"/>
            <a:ext cx="1600200" cy="3733800"/>
            <a:chOff x="2819400" y="971550"/>
            <a:chExt cx="1600200" cy="37338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038600" y="971550"/>
              <a:ext cx="0" cy="3733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 rot="10800000">
              <a:off x="3886200" y="1428750"/>
              <a:ext cx="3048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3886200" y="3562350"/>
              <a:ext cx="3048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3886200" y="3943350"/>
              <a:ext cx="3048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3886199" y="4324350"/>
              <a:ext cx="3048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xplosion 2 15"/>
            <p:cNvSpPr/>
            <p:nvPr/>
          </p:nvSpPr>
          <p:spPr>
            <a:xfrm>
              <a:off x="3657600" y="1885950"/>
              <a:ext cx="762000" cy="533400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456214" y="1571171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headEnd type="diamond" w="lg" len="lg"/>
              <a:tailEnd type="diamond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56214" y="2343150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  <a:headEnd type="diamond" w="lg" len="lg"/>
              <a:tailEnd type="diamond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95600" y="165735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 Semibold"/>
                  <a:cs typeface="Myriad Pro Semibold"/>
                </a:rPr>
                <a:t>1m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Semibold"/>
                <a:cs typeface="Myriad Pro Semibol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19400" y="272415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 Semibold"/>
                  <a:cs typeface="Myriad Pro Semibold"/>
                </a:rPr>
                <a:t>75m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Semibold"/>
                <a:cs typeface="Myriad Pro Semibold"/>
              </a:endParaRPr>
            </a:p>
          </p:txBody>
        </p:sp>
      </p:grpSp>
      <p:pic>
        <p:nvPicPr>
          <p:cNvPr id="26" name="Picture 25" descr="nearfield_example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2915" r="7687" b="6600"/>
          <a:stretch/>
        </p:blipFill>
        <p:spPr>
          <a:xfrm>
            <a:off x="4503838" y="895350"/>
            <a:ext cx="4112923" cy="167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019800" y="9715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Near-field pressure signal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3181350"/>
            <a:ext cx="276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Far-field pressure signal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2677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data_vary_pressure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r="5910"/>
          <a:stretch/>
        </p:blipFill>
        <p:spPr>
          <a:xfrm>
            <a:off x="152400" y="1504951"/>
            <a:ext cx="9160906" cy="3505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rgbClr val="404040"/>
                </a:solidFill>
                <a:latin typeface="Myriad Pro"/>
                <a:cs typeface="Myriad Pro"/>
              </a:rPr>
              <a:t>Field data from Lake Seneca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4760" y="971550"/>
            <a:ext cx="522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Far-field signal for a 598 in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airgun at a measured depth of 7.5m for a range of pressures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394335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Data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5724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ta_vary_pressure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r="5910"/>
          <a:stretch/>
        </p:blipFill>
        <p:spPr>
          <a:xfrm>
            <a:off x="152400" y="1504951"/>
            <a:ext cx="9160906" cy="3505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rgbClr val="404040"/>
                </a:solidFill>
                <a:latin typeface="Myriad Pro"/>
                <a:cs typeface="Myriad Pro"/>
              </a:rPr>
              <a:t>Field data from Lake Seneca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4107418"/>
            <a:ext cx="2133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Ghost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2464962" y="4019550"/>
            <a:ext cx="506838" cy="264840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5400" y="2190750"/>
            <a:ext cx="32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Amplitude of bubble peak is independent of airgun pressure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94960" y="1800820"/>
            <a:ext cx="24056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Rise time of initial pulse is independent of airgun pressure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95600" y="2684681"/>
            <a:ext cx="1714930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5400000">
            <a:off x="1535094" y="3546884"/>
            <a:ext cx="11739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359384" y="2532281"/>
            <a:ext cx="746016" cy="25283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5400000">
            <a:off x="1344593" y="2282417"/>
            <a:ext cx="1173933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2" idx="1"/>
          </p:cNvCxnSpPr>
          <p:nvPr/>
        </p:nvCxnSpPr>
        <p:spPr>
          <a:xfrm flipH="1">
            <a:off x="2230794" y="2239402"/>
            <a:ext cx="164166" cy="118020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4760" y="971550"/>
            <a:ext cx="522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Far-field signal for a 598 in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airgun at a measured depth of 7.5m for a range of pressures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94335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Data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9451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4040"/>
                </a:solidFill>
                <a:latin typeface="Myriad Pro"/>
                <a:cs typeface="Myriad Pro"/>
              </a:rPr>
              <a:t>The same features are seen in other data sets</a:t>
            </a:r>
            <a:endParaRPr lang="en-US" sz="31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pic>
        <p:nvPicPr>
          <p:cNvPr id="5" name="Picture 4" descr="deGraaf_pressur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5980"/>
          <a:stretch/>
        </p:blipFill>
        <p:spPr>
          <a:xfrm>
            <a:off x="152400" y="1657350"/>
            <a:ext cx="8857863" cy="31943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61760" y="1962150"/>
            <a:ext cx="24056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Rise time of initial pulse is independent of airgun pressure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9" name="Oval 18"/>
          <p:cNvSpPr/>
          <p:nvPr/>
        </p:nvSpPr>
        <p:spPr>
          <a:xfrm rot="5400000">
            <a:off x="1371600" y="2038350"/>
            <a:ext cx="1600200" cy="11430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2895600" y="2400732"/>
            <a:ext cx="566160" cy="0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04560" y="3884027"/>
            <a:ext cx="729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Ghost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cxnSp>
        <p:nvCxnSpPr>
          <p:cNvPr id="24" name="Straight Arrow Connector 23"/>
          <p:cNvCxnSpPr>
            <a:stCxn id="21" idx="3"/>
            <a:endCxn id="25" idx="4"/>
          </p:cNvCxnSpPr>
          <p:nvPr/>
        </p:nvCxnSpPr>
        <p:spPr>
          <a:xfrm flipV="1">
            <a:off x="3733800" y="3961473"/>
            <a:ext cx="685800" cy="91831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5400000">
            <a:off x="4439580" y="3618572"/>
            <a:ext cx="645839" cy="6858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05400" y="2647950"/>
            <a:ext cx="2362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Amplitude of bubble peak is independent of airgun pressure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39000" y="3428073"/>
            <a:ext cx="724330" cy="667677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6781800" y="3333750"/>
            <a:ext cx="563276" cy="192102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4760" y="895350"/>
            <a:ext cx="431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Laboratory measurements of a scaled down airgun by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de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Graaf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et al. (2014)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2306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4040"/>
                </a:solidFill>
                <a:latin typeface="Myriad Pro"/>
                <a:cs typeface="Myriad Pro"/>
              </a:rPr>
              <a:t>Modeling approach</a:t>
            </a:r>
            <a:endParaRPr lang="en-US" sz="3100" b="1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  <p:pic>
        <p:nvPicPr>
          <p:cNvPr id="6" name="Picture 5" descr="airgun_diagr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62150"/>
            <a:ext cx="3465321" cy="2918459"/>
          </a:xfrm>
          <a:prstGeom prst="rect">
            <a:avLst/>
          </a:prstGeom>
        </p:spPr>
      </p:pic>
      <p:pic>
        <p:nvPicPr>
          <p:cNvPr id="8" name="Picture 7" descr="equation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34172"/>
            <a:ext cx="7026411" cy="1623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2401" y="819150"/>
            <a:ext cx="9056401" cy="1025409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Solve the Euler equations governing the motion of the compressible fluid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Solution is evaluated on the bubble wall to give a nonlinear ODE for the bubble dynamics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Assume a spherical bubble and uniform internal properties of the bubble and airgun</a:t>
            </a:r>
          </a:p>
        </p:txBody>
      </p:sp>
      <p:pic>
        <p:nvPicPr>
          <p:cNvPr id="11" name="Picture 10" descr="variabl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89" y="2138492"/>
            <a:ext cx="4511811" cy="8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525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rgbClr val="404040"/>
                </a:solidFill>
                <a:latin typeface="Myriad Pro"/>
                <a:cs typeface="Myriad Pro"/>
              </a:rPr>
              <a:t>Modeling approach</a:t>
            </a:r>
          </a:p>
        </p:txBody>
      </p:sp>
      <p:pic>
        <p:nvPicPr>
          <p:cNvPr id="6" name="Picture 5" descr="airgun_diagr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62150"/>
            <a:ext cx="3465321" cy="2918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2401" y="819150"/>
            <a:ext cx="9056401" cy="1025409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Solve the Euler equations governing the motion of the compressible fluid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Solution is evaluated on the bubble wall to give a nonlinear ODE for the bubble dynamics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Assume a spherical bubble and uniform internal properties of the bubble and airgun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2190750"/>
            <a:ext cx="3733800" cy="711477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The bubble dynamics are related to the observed pressure signal by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35" y="3257550"/>
            <a:ext cx="4165600" cy="6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1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1047</Words>
  <Application>Microsoft Macintosh PowerPoint</Application>
  <PresentationFormat>On-screen Show (16:9)</PresentationFormat>
  <Paragraphs>114</Paragraphs>
  <Slides>18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Leighton Watson</dc:creator>
  <cp:lastModifiedBy>Leighton Watson</cp:lastModifiedBy>
  <cp:revision>49</cp:revision>
  <dcterms:created xsi:type="dcterms:W3CDTF">2016-02-07T17:55:19Z</dcterms:created>
  <dcterms:modified xsi:type="dcterms:W3CDTF">2016-02-08T21:09:18Z</dcterms:modified>
</cp:coreProperties>
</file>