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89" r:id="rId2"/>
    <p:sldId id="1271" r:id="rId3"/>
    <p:sldId id="1294" r:id="rId4"/>
    <p:sldId id="1295" r:id="rId5"/>
    <p:sldId id="1296" r:id="rId6"/>
    <p:sldId id="1291" r:id="rId7"/>
    <p:sldId id="1292" r:id="rId8"/>
    <p:sldId id="1297" r:id="rId9"/>
    <p:sldId id="1298" r:id="rId10"/>
    <p:sldId id="1299" r:id="rId11"/>
    <p:sldId id="1300" r:id="rId12"/>
    <p:sldId id="1301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Hobbs" initials="RH" lastIdx="2" clrIdx="0"/>
  <p:cmAuthor id="1" name="Shuki Ronen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400"/>
    <a:srgbClr val="00C800"/>
    <a:srgbClr val="FF00FF"/>
    <a:srgbClr val="00FFFF"/>
    <a:srgbClr val="CE0000"/>
    <a:srgbClr val="646400"/>
    <a:srgbClr val="00FF00"/>
    <a:srgbClr val="C80000"/>
    <a:srgbClr val="4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6" autoAdjust="0"/>
    <p:restoredTop sz="92248" autoAdjust="0"/>
  </p:normalViewPr>
  <p:slideViewPr>
    <p:cSldViewPr snapToGrid="0" snapToObjects="1">
      <p:cViewPr varScale="1">
        <p:scale>
          <a:sx n="101" d="100"/>
          <a:sy n="101" d="100"/>
        </p:scale>
        <p:origin x="1248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C815-6FF1-0149-9C20-AD0657B2E1DD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C239-A66C-9C41-8B85-F096E0A86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89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83C1-852B-0347-B33F-629FE520BD59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F3CFC-6F6B-D44C-9955-4D0581C41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24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696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960" y="1300644"/>
            <a:ext cx="8371840" cy="110251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60" y="2468880"/>
            <a:ext cx="8371840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9D53-F9A7-044F-81BB-767D78DB55D8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otum_logo200.tif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03" r="25798" b="22626"/>
          <a:stretch/>
        </p:blipFill>
        <p:spPr>
          <a:xfrm>
            <a:off x="198120" y="114302"/>
            <a:ext cx="1311172" cy="108091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1493084" y="684493"/>
            <a:ext cx="6934200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/>
              <a:t>Totum Geophysical Solutions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555" y="1223021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5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0FF-05DA-1E49-B31D-C6D0682B7931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3BD6-D93F-914C-BA39-515C941F2BB2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887" y="4767264"/>
            <a:ext cx="2133600" cy="273844"/>
          </a:xfrm>
        </p:spPr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4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55E2A-9632-4C43-9125-DB1BFBEABD5D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9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1"/>
            <a:ext cx="4038600" cy="3832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297BE-7524-DF4F-A795-FEE1A5A540EB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937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681"/>
            <a:ext cx="4040188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70937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249681"/>
            <a:ext cx="4041775" cy="3344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40FB-DAD0-334E-8BE0-C2E2D6F3846E}" type="datetime1">
              <a:rPr lang="en-US" smtClean="0"/>
              <a:t>5/1/20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A74B-0AB3-2140-8C66-8EC8F9789112}" type="datetime1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1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A947-D5DB-8A40-9E33-461B76BA5226}" type="datetime1">
              <a:rPr lang="en-US" smtClean="0"/>
              <a:t>5/1/20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79C52-2A26-B643-A684-C1C4A5735F57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34F6C-392F-644F-9071-D3361DA3C090}" type="datetime1">
              <a:rPr lang="en-US" smtClean="0"/>
              <a:t>5/1/20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‹#›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9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08661"/>
            <a:ext cx="8229600" cy="388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9240-2361-1A43-AA95-21186D0C1820}" type="datetime1">
              <a:rPr lang="en-US" smtClean="0"/>
              <a:t>5/1/20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1D9D3-0D17-0148-B899-B1A8D18B3B9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A4878-A224-0341-842C-6862BAABAE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308578" y="4779590"/>
            <a:ext cx="183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19E0A7C-8572-6E44-8386-FA35863938D3}" type="slidenum">
              <a:rPr lang="en-US" smtClean="0"/>
              <a:pPr algn="r"/>
              <a:t>‹#›</a:t>
            </a:fld>
            <a:r>
              <a:rPr lang="en-US"/>
              <a:t> </a:t>
            </a:r>
            <a:r>
              <a:rPr lang="en-US" baseline="0"/>
              <a:t>           </a:t>
            </a:r>
            <a:r>
              <a:rPr lang="en-US"/>
              <a:t>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635" y="652632"/>
            <a:ext cx="9017000" cy="0"/>
          </a:xfrm>
          <a:prstGeom prst="line">
            <a:avLst/>
          </a:prstGeom>
          <a:ln w="3175" cmpd="sng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404032" y="5160586"/>
            <a:ext cx="497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This presentation is for internal review in company _____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144001" y="62330"/>
            <a:ext cx="1045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>
                <a:ln w="0"/>
                <a:gradFill flip="none" rotWithShape="1">
                  <a:gsLst>
                    <a:gs pos="0">
                      <a:srgbClr val="FF0000"/>
                    </a:gs>
                    <a:gs pos="100000">
                      <a:srgbClr val="FFFFFF"/>
                    </a:gs>
                    <a:gs pos="96000">
                      <a:schemeClr val="tx1"/>
                    </a:gs>
                  </a:gsLst>
                  <a:lin ang="16200000" scaled="0"/>
                  <a:tileRect/>
                </a:gradFill>
                <a:effectLst/>
              </a:rPr>
              <a:t>LISS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0979" y="5160586"/>
            <a:ext cx="1322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12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gs.com/marine-acquisition/tools-and-techniques/eseismic/" TargetMode="External"/><Relationship Id="rId2" Type="http://schemas.openxmlformats.org/officeDocument/2006/relationships/hyperlink" Target="https://www.offshore-mag.com/geosciences/article/16755895/houston-company-acquires-data-using-marine-vibrosei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risp.a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76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sep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1521" y="2175616"/>
            <a:ext cx="1103249" cy="1010539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135D-1401-1343-ABC9-48B0B1763173}" type="datetime1">
              <a:rPr lang="en-US" smtClean="0"/>
              <a:t>5/1/20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524000" y="337757"/>
            <a:ext cx="6096000" cy="42307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72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Krisp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 noise cancelation App</a:t>
            </a:r>
          </a:p>
          <a:p>
            <a:pPr algn="ctr">
              <a:spcBef>
                <a:spcPts val="672"/>
              </a:spcBef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72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speculation on</a:t>
            </a:r>
          </a:p>
          <a:p>
            <a:pPr algn="ctr">
              <a:spcBef>
                <a:spcPts val="672"/>
              </a:spcBef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spcBef>
                <a:spcPts val="672"/>
              </a:spcBef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Deblending data acquired with simultaneous sources with </a:t>
            </a:r>
            <a:r>
              <a:rPr lang="en-US" sz="36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voices</a:t>
            </a:r>
          </a:p>
          <a:p>
            <a:pPr algn="ctr">
              <a:spcBef>
                <a:spcPts val="672"/>
              </a:spcBef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62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5A23-C1F4-DB4A-8FD8-840C8FE88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with different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5F7B-4D84-E34D-9352-56C52F11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559800" cy="405860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Geokinetics</a:t>
            </a:r>
            <a:r>
              <a:rPr lang="en-US" dirty="0"/>
              <a:t>’ Marine </a:t>
            </a:r>
            <a:r>
              <a:rPr lang="en-US" dirty="0" err="1"/>
              <a:t>Vibroseis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Symphony</a:t>
            </a:r>
            <a:endParaRPr lang="en-US" dirty="0"/>
          </a:p>
          <a:p>
            <a:r>
              <a:rPr lang="en-US" dirty="0"/>
              <a:t>This idea can also be done with Air Guns (PGS </a:t>
            </a:r>
            <a:r>
              <a:rPr lang="en-US" dirty="0" err="1">
                <a:hlinkClick r:id="rId3"/>
              </a:rPr>
              <a:t>eSeismic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Small Guns: 20-100Hz, 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min</a:t>
            </a:r>
            <a:r>
              <a:rPr lang="en-US" dirty="0"/>
              <a:t> = 15m     , shallow target, short listening time</a:t>
            </a:r>
          </a:p>
          <a:p>
            <a:pPr lvl="1"/>
            <a:r>
              <a:rPr lang="en-US" dirty="0"/>
              <a:t>Large Guns:   4-40Hz, 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min</a:t>
            </a:r>
            <a:r>
              <a:rPr lang="en-US" dirty="0"/>
              <a:t> = 37.5m , deep targets, long listening time</a:t>
            </a:r>
          </a:p>
          <a:p>
            <a:pPr lvl="1"/>
            <a:r>
              <a:rPr lang="en-US" dirty="0"/>
              <a:t>Huge Guns: 1-10 Hz,  </a:t>
            </a:r>
            <a:r>
              <a:rPr lang="en-US" dirty="0" err="1">
                <a:latin typeface="Symbol" pitchFamily="2" charset="2"/>
              </a:rPr>
              <a:t>l</a:t>
            </a:r>
            <a:r>
              <a:rPr lang="en-US" baseline="-25000" dirty="0" err="1"/>
              <a:t>min</a:t>
            </a:r>
            <a:r>
              <a:rPr lang="en-US" dirty="0"/>
              <a:t> = 150m  , long offsets, very long listening time</a:t>
            </a:r>
          </a:p>
          <a:p>
            <a:r>
              <a:rPr lang="en-US" dirty="0"/>
              <a:t>Conventionally, all guns in the array, big and small, shoot together, so same shot interval, usually 25-50m</a:t>
            </a:r>
          </a:p>
          <a:p>
            <a:pPr lvl="1"/>
            <a:r>
              <a:rPr lang="en-US" dirty="0"/>
              <a:t>The source interval is often too long for the small guns because the compressor capacity and the large guns limit the shot interval</a:t>
            </a:r>
          </a:p>
          <a:p>
            <a:r>
              <a:rPr lang="en-US" dirty="0"/>
              <a:t>Huge guns need a lot of air per shot</a:t>
            </a:r>
          </a:p>
          <a:p>
            <a:pPr lvl="1"/>
            <a:r>
              <a:rPr lang="en-US" dirty="0"/>
              <a:t>There is no ability (nor need) to shoot a 1-10 Hz source every 25m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CFED5-5FE6-5D44-A8F6-BB8AC5392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71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4628-F925-5B42-A90D-71C8BE9C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with different 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1336B-DD8F-7243-A2A3-0ECEA03B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shot intervals are different</a:t>
            </a:r>
          </a:p>
          <a:p>
            <a:pPr lvl="1"/>
            <a:r>
              <a:rPr lang="en-US" dirty="0"/>
              <a:t>Limited compressor capacity</a:t>
            </a:r>
          </a:p>
          <a:p>
            <a:pPr lvl="1"/>
            <a:r>
              <a:rPr lang="en-US" dirty="0"/>
              <a:t>Different shot intervals</a:t>
            </a:r>
          </a:p>
          <a:p>
            <a:pPr lvl="1"/>
            <a:r>
              <a:rPr lang="en-US" dirty="0"/>
              <a:t>Different listening time</a:t>
            </a:r>
          </a:p>
          <a:p>
            <a:r>
              <a:rPr lang="en-US" dirty="0"/>
              <a:t>The data will be blended</a:t>
            </a:r>
          </a:p>
          <a:p>
            <a:r>
              <a:rPr lang="en-US" dirty="0"/>
              <a:t>But the sources will have different voices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80AD-9C45-0540-8D54-2949FFE5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5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CE35-4AF1-3B46-99AA-17A581BD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14E33-83C0-D84A-A84D-E9E861A55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Signal/noise separation methods that identify voice as signal and non-voice as noise</a:t>
            </a:r>
          </a:p>
          <a:p>
            <a:pPr lvl="1"/>
            <a:r>
              <a:rPr lang="en-US" dirty="0"/>
              <a:t>Seem to work well</a:t>
            </a:r>
          </a:p>
          <a:p>
            <a:r>
              <a:rPr lang="en-US" dirty="0"/>
              <a:t>Can we use voice recognition </a:t>
            </a:r>
          </a:p>
          <a:p>
            <a:pPr lvl="1"/>
            <a:r>
              <a:rPr lang="en-US" dirty="0"/>
              <a:t>not only for voice / non-voice separation</a:t>
            </a:r>
          </a:p>
          <a:p>
            <a:pPr lvl="1"/>
            <a:r>
              <a:rPr lang="en-US" dirty="0"/>
              <a:t>but for voice1 / voice 2 separation?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438B8-727E-CE4D-A1C5-E413716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D41D2-E436-1840-8E68-88103FE7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C399-F822-C14C-92EF-621A0C7B8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Background noise is a problem with tele-conference calls</a:t>
            </a:r>
          </a:p>
          <a:p>
            <a:pPr lvl="1"/>
            <a:r>
              <a:rPr lang="en-US" dirty="0"/>
              <a:t>Dog barking</a:t>
            </a:r>
          </a:p>
          <a:p>
            <a:pPr lvl="1"/>
            <a:r>
              <a:rPr lang="en-US" dirty="0"/>
              <a:t>Coffee grinders</a:t>
            </a:r>
          </a:p>
          <a:p>
            <a:pPr lvl="1"/>
            <a:r>
              <a:rPr lang="en-US" dirty="0"/>
              <a:t>Traffic … </a:t>
            </a:r>
          </a:p>
          <a:p>
            <a:r>
              <a:rPr lang="en-US" dirty="0"/>
              <a:t>In a meeting, one dog owner suddenly asked everybody if they can hear his dog barking</a:t>
            </a:r>
          </a:p>
          <a:p>
            <a:r>
              <a:rPr lang="en-US" dirty="0"/>
              <a:t>Nobody (except the dog owner) heard any barking</a:t>
            </a:r>
          </a:p>
          <a:p>
            <a:r>
              <a:rPr lang="en-US" dirty="0"/>
              <a:t>The dog owner exclaimed “It’s working!”</a:t>
            </a:r>
          </a:p>
          <a:p>
            <a:r>
              <a:rPr lang="en-US" dirty="0"/>
              <a:t>“What is working?”   … long answer … bottom line</a:t>
            </a:r>
          </a:p>
          <a:p>
            <a:pPr lvl="1"/>
            <a:r>
              <a:rPr lang="en-US" dirty="0">
                <a:hlinkClick r:id="rId2"/>
              </a:rPr>
              <a:t>https://krisp.ai/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90909-9445-454D-BF19-CA935E020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86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3F56-C8F7-D645-A160-6F60BD00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installed it and tested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F3FE-2793-1144-9BB8-41DF1944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229600" cy="4058603"/>
          </a:xfrm>
        </p:spPr>
        <p:txBody>
          <a:bodyPr/>
          <a:lstStyle/>
          <a:p>
            <a:r>
              <a:rPr lang="en-US" dirty="0"/>
              <a:t>Two people (me and my wife) talking, so</a:t>
            </a:r>
          </a:p>
          <a:p>
            <a:pPr lvl="1"/>
            <a:r>
              <a:rPr lang="en-US" dirty="0"/>
              <a:t>Two voices (male/female)</a:t>
            </a:r>
          </a:p>
          <a:p>
            <a:pPr lvl="1"/>
            <a:r>
              <a:rPr lang="en-US" dirty="0"/>
              <a:t>Two languages (Hebrew/English)</a:t>
            </a:r>
          </a:p>
          <a:p>
            <a:pPr lvl="1"/>
            <a:r>
              <a:rPr lang="en-US" dirty="0"/>
              <a:t>Two noise tests</a:t>
            </a:r>
          </a:p>
          <a:p>
            <a:pPr lvl="2"/>
            <a:r>
              <a:rPr lang="en-US" dirty="0"/>
              <a:t>Hair dryer</a:t>
            </a:r>
          </a:p>
          <a:p>
            <a:pPr lvl="2"/>
            <a:r>
              <a:rPr lang="en-US" dirty="0"/>
              <a:t>Hand clapping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1668D-B1BD-B448-8D9C-698B0C29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83F56-C8F7-D645-A160-6F60BD00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F3FE-2793-1144-9BB8-41DF1944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0"/>
            <a:ext cx="8521700" cy="40586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Works!</a:t>
            </a:r>
          </a:p>
          <a:p>
            <a:r>
              <a:rPr lang="en-US" dirty="0"/>
              <a:t>Hair dryer was 100% perfect</a:t>
            </a:r>
          </a:p>
          <a:p>
            <a:pPr lvl="1"/>
            <a:r>
              <a:rPr lang="en-US" dirty="0"/>
              <a:t>No remnant of the hair dryer noise</a:t>
            </a:r>
          </a:p>
          <a:p>
            <a:pPr lvl="1"/>
            <a:r>
              <a:rPr lang="en-US" dirty="0"/>
              <a:t>No distortion on the signal.  If anything it was cleaner and if I may say so, it was crisper</a:t>
            </a:r>
          </a:p>
          <a:p>
            <a:r>
              <a:rPr lang="en-US" dirty="0"/>
              <a:t>The hand clapping was (subjective) 80%</a:t>
            </a:r>
          </a:p>
          <a:p>
            <a:pPr lvl="1"/>
            <a:r>
              <a:rPr lang="en-US" dirty="0"/>
              <a:t>Some clapping got through, but very weak (-2 points)</a:t>
            </a:r>
          </a:p>
          <a:p>
            <a:pPr lvl="1"/>
            <a:r>
              <a:rPr lang="en-US" dirty="0"/>
              <a:t>The voice distorted when the hand clapping noise was removed (-18 points)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1668D-B1BD-B448-8D9C-698B0C29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625D-DB6D-7B46-9C2C-A0968C860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after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104C7-AADB-6540-BB53-1B3B04B17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was no training</a:t>
            </a:r>
          </a:p>
          <a:p>
            <a:pPr lvl="1"/>
            <a:r>
              <a:rPr lang="en-US" dirty="0"/>
              <a:t>I did not have to say anything like “Hey Siri” to train it to recognize my voice</a:t>
            </a:r>
          </a:p>
          <a:p>
            <a:r>
              <a:rPr lang="en-US" dirty="0"/>
              <a:t>It told me there are a bunch of t-con apps that can use 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4E90-068A-2A42-BE70-31CA151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1E078-BF90-874C-ACD6-0D18D7C6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54" b="59065"/>
          <a:stretch/>
        </p:blipFill>
        <p:spPr>
          <a:xfrm>
            <a:off x="1138028" y="3287642"/>
            <a:ext cx="6654247" cy="11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BD86-26DD-1444-865F-2CF9553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chose to activate it on Zoom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44DEE-B815-6E45-90AB-4ED3FCCB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469762-EB7B-6F47-844C-880292437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58" r="11162"/>
          <a:stretch/>
        </p:blipFill>
        <p:spPr>
          <a:xfrm>
            <a:off x="4572001" y="1358900"/>
            <a:ext cx="4381500" cy="3408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3E5225-8362-BB41-9AA6-FEB0D66A9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57"/>
          <a:stretch/>
        </p:blipFill>
        <p:spPr>
          <a:xfrm>
            <a:off x="330681" y="714788"/>
            <a:ext cx="4596296" cy="196983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53B892-9399-BC46-AD72-35CC9C9EDC20}"/>
              </a:ext>
            </a:extLst>
          </p:cNvPr>
          <p:cNvSpPr txBox="1"/>
          <p:nvPr/>
        </p:nvSpPr>
        <p:spPr>
          <a:xfrm>
            <a:off x="376357" y="2797429"/>
            <a:ext cx="400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Zoom </a:t>
            </a:r>
            <a:r>
              <a:rPr lang="en-US" dirty="0">
                <a:sym typeface="Wingdings" pitchFamily="2" charset="2"/>
              </a:rPr>
              <a:t> preferences  Audio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Activate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sym typeface="Wingdings" pitchFamily="2" charset="2"/>
              </a:rPr>
              <a:t>Either Speaker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dirty="0">
                <a:sym typeface="Wingdings" pitchFamily="2" charset="2"/>
              </a:rPr>
              <a:t>And/or Microphone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6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4BD86-26DD-1444-865F-2CF9553A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also appears on the general app bar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44DEE-B815-6E45-90AB-4ED3FCCB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39A76-2F14-074A-97F4-634CA53D0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6" t="19754" r="19936" b="21117"/>
          <a:stretch/>
        </p:blipFill>
        <p:spPr>
          <a:xfrm rot="5400000">
            <a:off x="4820007" y="1454568"/>
            <a:ext cx="4102491" cy="261067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6774A1-5492-A74D-9BD9-02CD277C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08661"/>
            <a:ext cx="4508500" cy="3885962"/>
          </a:xfrm>
        </p:spPr>
        <p:txBody>
          <a:bodyPr>
            <a:normAutofit/>
          </a:bodyPr>
          <a:lstStyle/>
          <a:p>
            <a:r>
              <a:rPr lang="en-US" dirty="0"/>
              <a:t>I think (not sure) that I have it activated in general</a:t>
            </a:r>
          </a:p>
          <a:p>
            <a:pPr lvl="1"/>
            <a:r>
              <a:rPr lang="en-US" dirty="0"/>
              <a:t>for the Microphone</a:t>
            </a:r>
          </a:p>
          <a:p>
            <a:pPr lvl="1"/>
            <a:r>
              <a:rPr lang="en-US" dirty="0"/>
              <a:t>but not the Speaker</a:t>
            </a:r>
          </a:p>
        </p:txBody>
      </p:sp>
    </p:spTree>
    <p:extLst>
      <p:ext uri="{BB962C8B-B14F-4D97-AF65-F5344CB8AC3E}">
        <p14:creationId xmlns:p14="http://schemas.microsoft.com/office/powerpoint/2010/main" val="34992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AD2A-9C75-3E46-B70D-002DAE6E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may be interesting in seismic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C6F6-A969-A847-B92D-F23BADC8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am not sure it can be (much?) better than conventional data processing system to filter out non shot generated noise such as shipping or traffic noise</a:t>
            </a:r>
          </a:p>
          <a:p>
            <a:r>
              <a:rPr lang="en-US" i="1" dirty="0"/>
              <a:t>If </a:t>
            </a:r>
            <a:r>
              <a:rPr lang="en-US" dirty="0"/>
              <a:t>this can be developed to recognize and separate voices (cocktail party problem) then we can perhaps use it to </a:t>
            </a:r>
            <a:r>
              <a:rPr lang="en-US" dirty="0" err="1"/>
              <a:t>deblend</a:t>
            </a:r>
            <a:r>
              <a:rPr lang="en-US" dirty="0"/>
              <a:t> data from simultaneous sources with different voices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CE00-2B81-6D45-9043-C05A8C142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8888-8FF1-9948-8757-0171FCF41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521700" cy="396002"/>
          </a:xfrm>
        </p:spPr>
        <p:txBody>
          <a:bodyPr/>
          <a:lstStyle/>
          <a:p>
            <a:r>
              <a:rPr lang="en-US" dirty="0"/>
              <a:t>“Simultaneous sources with different voices”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CEEC-962C-8B4A-83E6-6DBFE8B71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(Everybody knows) … </a:t>
            </a:r>
            <a:r>
              <a:rPr lang="en-US" dirty="0" err="1"/>
              <a:t>SimSrc</a:t>
            </a:r>
            <a:r>
              <a:rPr lang="en-US" dirty="0"/>
              <a:t> Data</a:t>
            </a:r>
          </a:p>
          <a:p>
            <a:r>
              <a:rPr lang="en-US" dirty="0"/>
              <a:t>So far, the </a:t>
            </a:r>
            <a:r>
              <a:rPr lang="en-US" dirty="0" err="1"/>
              <a:t>SimSrc</a:t>
            </a:r>
            <a:r>
              <a:rPr lang="en-US" dirty="0"/>
              <a:t> surveys have been done with two or more sources that have the same frequency content—having the same voice</a:t>
            </a:r>
          </a:p>
          <a:p>
            <a:r>
              <a:rPr lang="en-US" dirty="0"/>
              <a:t>However, we may be going to source technology that will use sources with different voices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43226-51F8-2741-AAD1-B99419CF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F34A8-FBA9-8244-B530-2EB004785924}" type="datetime1">
              <a:rPr lang="en-US" smtClean="0"/>
              <a:t>5/1/20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8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43012</TotalTime>
  <Words>629</Words>
  <Application>Microsoft Macintosh PowerPoint</Application>
  <PresentationFormat>On-screen Show (16:9)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Office Theme</vt:lpstr>
      <vt:lpstr>PowerPoint Presentation</vt:lpstr>
      <vt:lpstr>Outline</vt:lpstr>
      <vt:lpstr>I installed it and tested it</vt:lpstr>
      <vt:lpstr>Test results</vt:lpstr>
      <vt:lpstr>Set up after installation</vt:lpstr>
      <vt:lpstr>I chose to activate it on Zoom</vt:lpstr>
      <vt:lpstr>It also appears on the general app bar</vt:lpstr>
      <vt:lpstr>Why this may be interesting in seismic</vt:lpstr>
      <vt:lpstr>“Simultaneous sources with different voices”</vt:lpstr>
      <vt:lpstr>Sources with different voices</vt:lpstr>
      <vt:lpstr>Sources with different voices</vt:lpstr>
      <vt:lpstr>Summary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Shuki Ronen</dc:creator>
  <cp:lastModifiedBy>Shuki Ronen</cp:lastModifiedBy>
  <cp:revision>1740</cp:revision>
  <cp:lastPrinted>2017-04-13T12:49:35Z</cp:lastPrinted>
  <dcterms:created xsi:type="dcterms:W3CDTF">2016-03-07T17:20:31Z</dcterms:created>
  <dcterms:modified xsi:type="dcterms:W3CDTF">2020-05-01T21:21:40Z</dcterms:modified>
</cp:coreProperties>
</file>