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1" r:id="rId2"/>
    <p:sldId id="361" r:id="rId3"/>
    <p:sldId id="341" r:id="rId4"/>
    <p:sldId id="314" r:id="rId5"/>
    <p:sldId id="365" r:id="rId6"/>
    <p:sldId id="342" r:id="rId7"/>
    <p:sldId id="337" r:id="rId8"/>
    <p:sldId id="366" r:id="rId9"/>
    <p:sldId id="343" r:id="rId10"/>
    <p:sldId id="367" r:id="rId11"/>
    <p:sldId id="344" r:id="rId12"/>
    <p:sldId id="305" r:id="rId13"/>
    <p:sldId id="368" r:id="rId14"/>
    <p:sldId id="339" r:id="rId15"/>
    <p:sldId id="345" r:id="rId16"/>
    <p:sldId id="369" r:id="rId17"/>
    <p:sldId id="364" r:id="rId18"/>
    <p:sldId id="357" r:id="rId19"/>
    <p:sldId id="360" r:id="rId20"/>
    <p:sldId id="370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00"/>
    <a:srgbClr val="14C814"/>
    <a:srgbClr val="4CFF4B"/>
    <a:srgbClr val="64FF64"/>
    <a:srgbClr val="80FF7F"/>
    <a:srgbClr val="14FF14"/>
    <a:srgbClr val="14F314"/>
    <a:srgbClr val="007FFF"/>
    <a:srgbClr val="5C5CFF"/>
    <a:srgbClr val="58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506" autoAdjust="0"/>
    <p:restoredTop sz="94235" autoAdjust="0"/>
  </p:normalViewPr>
  <p:slideViewPr>
    <p:cSldViewPr snapToGrid="0" snapToObjects="1">
      <p:cViewPr varScale="1">
        <p:scale>
          <a:sx n="47" d="100"/>
          <a:sy n="47" d="100"/>
        </p:scale>
        <p:origin x="200" y="10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7C815-6FF1-0149-9C20-AD0657B2E1DD}" type="datetimeFigureOut">
              <a:rPr lang="en-US" smtClean="0"/>
              <a:t>11/4/20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4C239-A66C-9C41-8B85-F096E0A86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89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E83C1-852B-0347-B33F-629FE520BD59}" type="datetimeFigureOut">
              <a:rPr lang="en-US" smtClean="0"/>
              <a:t>11/4/20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F3CFC-6F6B-D44C-9955-4D0581C41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224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F3CFC-6F6B-D44C-9955-4D0581C4172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9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F3CFC-6F6B-D44C-9955-4D0581C4172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50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F3CFC-6F6B-D44C-9955-4D0581C4172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9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696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960" y="1300642"/>
            <a:ext cx="8371840" cy="110251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60" y="2468880"/>
            <a:ext cx="8371840" cy="1314450"/>
          </a:xfrm>
        </p:spPr>
        <p:txBody>
          <a:bodyPr>
            <a:normAutofit/>
          </a:bodyPr>
          <a:lstStyle>
            <a:lvl1pPr marL="0" indent="0" algn="l">
              <a:buNone/>
              <a:defRPr sz="2800" i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</a:t>
            </a:r>
          </a:p>
          <a:p>
            <a:r>
              <a:rPr lang="en-US" dirty="0"/>
              <a:t>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9D53-F9A7-044F-81BB-767D78DB55D8}" type="datetime1">
              <a:rPr lang="en-US" smtClean="0"/>
              <a:t>11/4/20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patent pending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totum_logo200.tif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03" r="25798" b="22626"/>
          <a:stretch/>
        </p:blipFill>
        <p:spPr>
          <a:xfrm>
            <a:off x="198120" y="114302"/>
            <a:ext cx="1311172" cy="108091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1493084" y="684491"/>
            <a:ext cx="6934200" cy="571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Totum Geophysical Solutions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0555" y="1223021"/>
            <a:ext cx="9017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55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70FF-05DA-1E49-B31D-C6D0682B7931}" type="datetime1">
              <a:rPr lang="en-US" smtClean="0"/>
              <a:t>11/4/20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‹#›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3BD6-D93F-914C-BA39-515C941F2BB2}" type="datetime1">
              <a:rPr lang="en-US" smtClean="0"/>
              <a:t>11/4/20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‹#›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4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887" y="4767264"/>
            <a:ext cx="2133600" cy="273844"/>
          </a:xfrm>
        </p:spPr>
        <p:txBody>
          <a:bodyPr/>
          <a:lstStyle/>
          <a:p>
            <a:fld id="{96EF34A8-FBA9-8244-B530-2EB004785924}" type="datetime1">
              <a:rPr lang="en-US" smtClean="0"/>
              <a:t>11/4/20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4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5E2A-9632-4C43-9125-DB1BFBEABD5D}" type="datetime1">
              <a:rPr lang="en-US" smtClean="0"/>
              <a:t>11/4/20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‹#›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9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1"/>
            <a:ext cx="4038600" cy="38326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1"/>
            <a:ext cx="4038600" cy="38326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97BE-7524-DF4F-A795-FEE1A5A540EB}" type="datetime1">
              <a:rPr lang="en-US" smtClean="0"/>
              <a:t>11/4/20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‹#›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9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0937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49681"/>
            <a:ext cx="4040188" cy="33449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70937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249681"/>
            <a:ext cx="4041775" cy="33449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40FB-DAD0-334E-8BE0-C2E2D6F3846E}" type="datetime1">
              <a:rPr lang="en-US" smtClean="0"/>
              <a:t>11/4/20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‹#›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8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A74B-0AB3-2140-8C66-8EC8F9789112}" type="datetime1">
              <a:rPr lang="en-US" smtClean="0"/>
              <a:t>11/4/20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‹#›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1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A947-D5DB-8A40-9E33-461B76BA5226}" type="datetime1">
              <a:rPr lang="en-US" smtClean="0"/>
              <a:t>11/4/20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‹#›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0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9C52-2A26-B643-A684-C1C4A5735F57}" type="datetime1">
              <a:rPr lang="en-US" smtClean="0"/>
              <a:t>11/4/20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‹#›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7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4F6C-392F-644F-9071-D3361DA3C090}" type="datetime1">
              <a:rPr lang="en-US" smtClean="0"/>
              <a:t>11/4/20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‹#›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1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96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08661"/>
            <a:ext cx="8229600" cy="388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69240-2361-1A43-AA95-21186D0C1820}" type="datetime1">
              <a:rPr lang="en-US" smtClean="0"/>
              <a:t>11/4/20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1D9D3-0D17-0148-B899-B1A8D18B3B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308578" y="4779590"/>
            <a:ext cx="183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19E0A7C-8572-6E44-8386-FA35863938D3}" type="slidenum">
              <a:rPr lang="en-US" smtClean="0"/>
              <a:pPr algn="r"/>
              <a:t>‹#›</a:t>
            </a:fld>
            <a:r>
              <a:rPr lang="en-US" dirty="0"/>
              <a:t> </a:t>
            </a:r>
            <a:r>
              <a:rPr lang="en-US" baseline="0" dirty="0"/>
              <a:t>           </a:t>
            </a:r>
            <a:r>
              <a:rPr lang="en-US" dirty="0"/>
              <a:t> 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3635" y="652632"/>
            <a:ext cx="9017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seplogo.png">
            <a:extLst>
              <a:ext uri="{FF2B5EF4-FFF2-40B4-BE49-F238E27FC236}">
                <a16:creationId xmlns:a16="http://schemas.microsoft.com/office/drawing/2014/main" id="{EADEB199-2034-8D43-BD11-6E1ED348C2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796" y="42257"/>
            <a:ext cx="658562" cy="60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8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rec/play/RdXXspUdCIpd18FJh-F6uOPkBHYCNMygVd86J5r-YagRo0ZxLXMDU9Kl4-ZwPhglEDaFm11D_KJDjTrZ.IfBnrFmpTEwlzpqC?startTime=1602766021000" TargetMode="External"/><Relationship Id="rId2" Type="http://schemas.openxmlformats.org/officeDocument/2006/relationships/hyperlink" Target="https://zoom.us/rec/play/T-VeWAXOLwqyuTbxTpL630mrw-kAbE_K_aKrXSPV-VM71YfUw9-FZq6f7bQK4FFN0fwdPQ-CV_o85Ahw.X16SAdxq-KLMi5BA?startTime=1602768966000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C4309-E376-F44F-8EDE-FBA4475B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 best of SEG seminar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2482C-4F23-9B40-9D1F-A67801995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8660"/>
            <a:ext cx="8559800" cy="4058603"/>
          </a:xfrm>
        </p:spPr>
        <p:txBody>
          <a:bodyPr>
            <a:normAutofit fontScale="92500"/>
          </a:bodyPr>
          <a:lstStyle/>
          <a:p>
            <a:r>
              <a:rPr lang="en-US" dirty="0"/>
              <a:t>Chose to cover one </a:t>
            </a:r>
            <a:r>
              <a:rPr lang="en-US" u="sng" dirty="0"/>
              <a:t>selected</a:t>
            </a:r>
            <a:r>
              <a:rPr lang="en-US" dirty="0"/>
              <a:t> part of two workshops</a:t>
            </a:r>
          </a:p>
          <a:p>
            <a:pPr lvl="1"/>
            <a:r>
              <a:rPr lang="en-US" b="1" dirty="0">
                <a:hlinkClick r:id="rId2"/>
              </a:rPr>
              <a:t>W9</a:t>
            </a:r>
            <a:r>
              <a:rPr lang="en-US" b="1" dirty="0"/>
              <a:t>	Low-frequency FWI: how low do we need to go?</a:t>
            </a:r>
          </a:p>
          <a:p>
            <a:pPr lvl="1"/>
            <a:r>
              <a:rPr lang="en-US" b="1" dirty="0">
                <a:hlinkClick r:id="rId3"/>
              </a:rPr>
              <a:t>W11</a:t>
            </a:r>
            <a:r>
              <a:rPr lang="en-US" b="1" dirty="0"/>
              <a:t>	Promises and challenges with sparse node ultra-long 			offset acquisition in imaging and earth model building</a:t>
            </a:r>
          </a:p>
          <a:p>
            <a:r>
              <a:rPr lang="en-US" dirty="0"/>
              <a:t>The </a:t>
            </a:r>
            <a:r>
              <a:rPr lang="en-US" u="sng" dirty="0"/>
              <a:t>selected</a:t>
            </a:r>
            <a:r>
              <a:rPr lang="en-US" dirty="0"/>
              <a:t> part</a:t>
            </a:r>
          </a:p>
          <a:p>
            <a:pPr lvl="1"/>
            <a:r>
              <a:rPr lang="en-US" dirty="0"/>
              <a:t>Very and ultra low frequency sources: why and how</a:t>
            </a:r>
          </a:p>
          <a:p>
            <a:pPr lvl="1"/>
            <a:r>
              <a:rPr lang="en-US" dirty="0"/>
              <a:t>I do not cover data processing and ocean bottom nodes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D177C-000D-B24B-9244-AB3CA777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11/4/20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14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0247-1FAD-0846-9B45-C49884476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Brittan’s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A6157-B8C1-E54B-A1B5-1543F1696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8660"/>
            <a:ext cx="8021782" cy="40586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dirty="0"/>
              <a:t>Same low frequency source EFS of </a:t>
            </a:r>
            <a:r>
              <a:rPr lang="en-US" sz="3600" dirty="0" err="1"/>
              <a:t>Blanch’s</a:t>
            </a:r>
            <a:r>
              <a:rPr lang="en-US" sz="3600" dirty="0"/>
              <a:t> talk</a:t>
            </a:r>
          </a:p>
          <a:p>
            <a:pPr marL="514350" indent="-457200"/>
            <a:r>
              <a:rPr lang="en-US" dirty="0"/>
              <a:t>A pneumatic source.  Showed no pictures.</a:t>
            </a:r>
          </a:p>
          <a:p>
            <a:pPr marL="514350" indent="-457200"/>
            <a:r>
              <a:rPr lang="en-US" dirty="0"/>
              <a:t>Showed data from the 2020 Engagement OBN survey and from the 2019 BHP OBN survey</a:t>
            </a:r>
          </a:p>
          <a:p>
            <a:pPr marL="914400" lvl="1" indent="-457200"/>
            <a:r>
              <a:rPr lang="en-US" dirty="0"/>
              <a:t>Spectra: ion’s source a bubble frequency of 3.4Hz.   Overlaid on conventional Airgun data with 7.8Hz.</a:t>
            </a:r>
          </a:p>
          <a:p>
            <a:pPr marL="914400" lvl="1" indent="-457200"/>
            <a:r>
              <a:rPr lang="en-US" dirty="0"/>
              <a:t>OBN data: better signal at 1.5-4 Hz</a:t>
            </a:r>
          </a:p>
          <a:p>
            <a:pPr marL="914400" lvl="1" indent="-457200"/>
            <a:r>
              <a:rPr lang="en-US" dirty="0"/>
              <a:t>Effect on velocity model: small but significant</a:t>
            </a:r>
          </a:p>
          <a:p>
            <a:pPr marL="914400" lvl="1" indent="-457200"/>
            <a:r>
              <a:rPr lang="en-US" dirty="0"/>
              <a:t>Effect on output image: small but significant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BB595-64DD-214C-9F87-46F7F5828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11/4/20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C4309-E376-F44F-8EDE-FBA4475B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D177C-000D-B24B-9244-AB3CA777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11/4/20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9FB2BC-A4FF-F04C-A729-60AFD5A98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593" y="0"/>
            <a:ext cx="6890813" cy="51435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B32907B0-41A2-A842-ACA0-CB7ACBD2EC0E}"/>
              </a:ext>
            </a:extLst>
          </p:cNvPr>
          <p:cNvSpPr/>
          <p:nvPr/>
        </p:nvSpPr>
        <p:spPr>
          <a:xfrm>
            <a:off x="4793779" y="4642130"/>
            <a:ext cx="1382110" cy="3108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5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C4309-E376-F44F-8EDE-FBA4475B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D177C-000D-B24B-9244-AB3CA777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11/4/20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DA4C0-5236-3842-B2C7-2AB8B62BC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32" y="0"/>
            <a:ext cx="80175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78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4026F-7856-7D42-8EE7-0F30FF6EB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Hamish Macintyre’s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5831C-DBAC-D146-958B-566572ACB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Nice introduction on a perspective of the added value of low frequency sources to other technologies including OBN, FWI, and LSRTM</a:t>
            </a:r>
          </a:p>
          <a:p>
            <a:r>
              <a:rPr lang="en-US" dirty="0"/>
              <a:t>A new source that Shell is developing together with a startup company called LISS</a:t>
            </a:r>
          </a:p>
          <a:p>
            <a:pPr lvl="1"/>
            <a:r>
              <a:rPr lang="en-US" dirty="0"/>
              <a:t>Competitor to ion’s</a:t>
            </a:r>
          </a:p>
          <a:p>
            <a:pPr lvl="1"/>
            <a:r>
              <a:rPr lang="en-US" dirty="0"/>
              <a:t>Spectra: 2.8 Hz resonance (ion’s is 3.4Hz)</a:t>
            </a:r>
          </a:p>
          <a:p>
            <a:pPr lvl="1"/>
            <a:r>
              <a:rPr lang="en-US" dirty="0"/>
              <a:t>Added benefit: lower environmental impact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FF336-BBFD-9441-9352-6A94E2FAB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11/4/20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34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C4309-E376-F44F-8EDE-FBA4475B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D177C-000D-B24B-9244-AB3CA777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11/4/20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8EFF8B-7544-FF46-99BE-90E33EBD4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38" y="0"/>
            <a:ext cx="7815923" cy="5143500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AB00E34C-13FE-8D40-BCF0-0778F7C22A52}"/>
              </a:ext>
            </a:extLst>
          </p:cNvPr>
          <p:cNvSpPr/>
          <p:nvPr/>
        </p:nvSpPr>
        <p:spPr>
          <a:xfrm rot="10800000">
            <a:off x="6588805" y="4885012"/>
            <a:ext cx="1382110" cy="3108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8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832F9-E9F7-1A4A-BE37-FB6290B87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111D3-8EF8-6C42-A8D6-C8C93AA7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11/4/20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83D0E8-7E0A-1646-884D-62144AAA7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38" y="0"/>
            <a:ext cx="79507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1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5713F-3F49-C64C-808A-70101E472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Shuki Ronen’s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3A10E-1FC5-2F49-936C-29C49AE22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Same source as in Hamish’ talk</a:t>
            </a:r>
          </a:p>
          <a:p>
            <a:r>
              <a:rPr lang="en-US" dirty="0"/>
              <a:t>Some stuff the same in the Shell and the LISS talks</a:t>
            </a:r>
          </a:p>
          <a:p>
            <a:r>
              <a:rPr lang="en-US" dirty="0"/>
              <a:t>LISS talk expanding on the environmental and safety advantages of the LISS source</a:t>
            </a:r>
          </a:p>
          <a:p>
            <a:pPr lvl="1"/>
            <a:r>
              <a:rPr lang="en-US" dirty="0"/>
              <a:t>Environment: Reduces slope high frequency content</a:t>
            </a:r>
          </a:p>
          <a:p>
            <a:pPr lvl="1"/>
            <a:r>
              <a:rPr lang="en-US" dirty="0"/>
              <a:t>Safety: Reduced risk of auto-fires</a:t>
            </a:r>
          </a:p>
          <a:p>
            <a:r>
              <a:rPr lang="en-US" dirty="0"/>
              <a:t>Made the point that the summer 2020 LISS source was “VLF” which means Very Low Frequency, but the LISS source is capable of future “ULF” (Ultra)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643E8-66E4-C348-AC0B-48F09B5A2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11/4/20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67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25" dirty="0"/>
              <a:t>Very Low and Ultra Low Frequency 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887" y="4843464"/>
            <a:ext cx="2133600" cy="273844"/>
          </a:xfrm>
        </p:spPr>
        <p:txBody>
          <a:bodyPr/>
          <a:lstStyle/>
          <a:p>
            <a:fld id="{4FC18636-53FB-9141-A70F-14294C34AE95}" type="datetime3">
              <a:rPr lang="en-US" smtClean="0"/>
              <a:t>4 November 2020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8920" r="2773" b="6035"/>
          <a:stretch/>
        </p:blipFill>
        <p:spPr>
          <a:xfrm>
            <a:off x="806384" y="851218"/>
            <a:ext cx="7213717" cy="33284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7271" y="4174073"/>
            <a:ext cx="7112841" cy="369330"/>
          </a:xfrm>
          <a:prstGeom prst="rect">
            <a:avLst/>
          </a:prstGeom>
          <a:solidFill>
            <a:srgbClr val="FFFFFF"/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dirty="0"/>
              <a:t>0.5                            1 Hz                         2 Hz                         4 Hz             7 Hz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4C5008-2D4B-3741-A9F7-D79FCACB9307}"/>
              </a:ext>
            </a:extLst>
          </p:cNvPr>
          <p:cNvSpPr txBox="1"/>
          <p:nvPr/>
        </p:nvSpPr>
        <p:spPr>
          <a:xfrm>
            <a:off x="1961979" y="4753572"/>
            <a:ext cx="5639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Ocean Bottom Node data courtesy of Seabed Geosolutions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E1B373-13E8-E040-90B7-2CD4C4871B34}"/>
              </a:ext>
            </a:extLst>
          </p:cNvPr>
          <p:cNvSpPr txBox="1"/>
          <p:nvPr/>
        </p:nvSpPr>
        <p:spPr>
          <a:xfrm>
            <a:off x="457200" y="4410093"/>
            <a:ext cx="8230706" cy="410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marL="285743" indent="-285743">
              <a:lnSpc>
                <a:spcPts val="2600"/>
              </a:lnSpc>
              <a:buFont typeface="Lucida Grande"/>
              <a:buChar char="-"/>
            </a:pPr>
            <a:r>
              <a:rPr lang="en-US" sz="2025" dirty="0">
                <a:solidFill>
                  <a:schemeClr val="tx1"/>
                </a:solidFill>
              </a:rPr>
              <a:t>Airgun data after RC designature (6dB/octave correction from 2 Hz down)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05" t="11708" r="4044" b="6450"/>
          <a:stretch/>
        </p:blipFill>
        <p:spPr>
          <a:xfrm>
            <a:off x="1309687" y="949632"/>
            <a:ext cx="6626993" cy="32019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E59448-0C09-484F-B16A-E40E54FDE860}"/>
              </a:ext>
            </a:extLst>
          </p:cNvPr>
          <p:cNvSpPr txBox="1"/>
          <p:nvPr/>
        </p:nvSpPr>
        <p:spPr>
          <a:xfrm rot="20057567">
            <a:off x="2270514" y="3256572"/>
            <a:ext cx="1039063" cy="411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38" tIns="45719" rIns="91438" bIns="45719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025" b="1" dirty="0">
                <a:solidFill>
                  <a:srgbClr val="14F314"/>
                </a:solidFill>
              </a:rPr>
              <a:t>26K TPS</a:t>
            </a:r>
            <a:endParaRPr lang="en-US" sz="2025" dirty="0">
              <a:solidFill>
                <a:srgbClr val="14F314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BED507-78E8-A141-A063-4CCE3C53D632}"/>
              </a:ext>
            </a:extLst>
          </p:cNvPr>
          <p:cNvGrpSpPr/>
          <p:nvPr/>
        </p:nvGrpSpPr>
        <p:grpSpPr>
          <a:xfrm>
            <a:off x="1271588" y="1466570"/>
            <a:ext cx="6672262" cy="2085975"/>
            <a:chOff x="1271588" y="1466570"/>
            <a:chExt cx="6672262" cy="2085975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68E5730-E7ED-0C4F-9EDF-9227A2499296}"/>
                </a:ext>
              </a:extLst>
            </p:cNvPr>
            <p:cNvSpPr/>
            <p:nvPr/>
          </p:nvSpPr>
          <p:spPr>
            <a:xfrm>
              <a:off x="1271588" y="1466570"/>
              <a:ext cx="6672262" cy="2085975"/>
            </a:xfrm>
            <a:custGeom>
              <a:avLst/>
              <a:gdLst>
                <a:gd name="connsiteX0" fmla="*/ 0 w 6672262"/>
                <a:gd name="connsiteY0" fmla="*/ 0 h 2085975"/>
                <a:gd name="connsiteX1" fmla="*/ 614362 w 6672262"/>
                <a:gd name="connsiteY1" fmla="*/ 385762 h 2085975"/>
                <a:gd name="connsiteX2" fmla="*/ 1514475 w 6672262"/>
                <a:gd name="connsiteY2" fmla="*/ 757237 h 2085975"/>
                <a:gd name="connsiteX3" fmla="*/ 2443162 w 6672262"/>
                <a:gd name="connsiteY3" fmla="*/ 1042987 h 2085975"/>
                <a:gd name="connsiteX4" fmla="*/ 3600450 w 6672262"/>
                <a:gd name="connsiteY4" fmla="*/ 1371600 h 2085975"/>
                <a:gd name="connsiteX5" fmla="*/ 4614862 w 6672262"/>
                <a:gd name="connsiteY5" fmla="*/ 1643062 h 2085975"/>
                <a:gd name="connsiteX6" fmla="*/ 5886450 w 6672262"/>
                <a:gd name="connsiteY6" fmla="*/ 1957387 h 2085975"/>
                <a:gd name="connsiteX7" fmla="*/ 6672262 w 6672262"/>
                <a:gd name="connsiteY7" fmla="*/ 2085975 h 208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2262" h="2085975">
                  <a:moveTo>
                    <a:pt x="0" y="0"/>
                  </a:moveTo>
                  <a:cubicBezTo>
                    <a:pt x="180975" y="129778"/>
                    <a:pt x="361950" y="259556"/>
                    <a:pt x="614362" y="385762"/>
                  </a:cubicBezTo>
                  <a:cubicBezTo>
                    <a:pt x="866774" y="511968"/>
                    <a:pt x="1209675" y="647700"/>
                    <a:pt x="1514475" y="757237"/>
                  </a:cubicBezTo>
                  <a:cubicBezTo>
                    <a:pt x="1819275" y="866774"/>
                    <a:pt x="2095500" y="940593"/>
                    <a:pt x="2443162" y="1042987"/>
                  </a:cubicBezTo>
                  <a:cubicBezTo>
                    <a:pt x="2790824" y="1145381"/>
                    <a:pt x="3600450" y="1371600"/>
                    <a:pt x="3600450" y="1371600"/>
                  </a:cubicBezTo>
                  <a:lnTo>
                    <a:pt x="4614862" y="1643062"/>
                  </a:lnTo>
                  <a:cubicBezTo>
                    <a:pt x="4995862" y="1740693"/>
                    <a:pt x="5543550" y="1883568"/>
                    <a:pt x="5886450" y="1957387"/>
                  </a:cubicBezTo>
                  <a:cubicBezTo>
                    <a:pt x="6229350" y="2031206"/>
                    <a:pt x="6450806" y="2058590"/>
                    <a:pt x="6672262" y="2085975"/>
                  </a:cubicBezTo>
                </a:path>
              </a:pathLst>
            </a:custGeom>
            <a:noFill/>
            <a:ln w="406400">
              <a:solidFill>
                <a:srgbClr val="7F7F7F">
                  <a:alpha val="70196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8364F8-B4B7-0649-9684-6A3AB8E4E1B7}"/>
                </a:ext>
              </a:extLst>
            </p:cNvPr>
            <p:cNvSpPr txBox="1"/>
            <p:nvPr/>
          </p:nvSpPr>
          <p:spPr>
            <a:xfrm rot="938956">
              <a:off x="3455159" y="2436398"/>
              <a:ext cx="1596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Ambient noise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3F3092A-B68D-4041-919A-0302A154E01B}"/>
              </a:ext>
            </a:extLst>
          </p:cNvPr>
          <p:cNvSpPr txBox="1"/>
          <p:nvPr/>
        </p:nvSpPr>
        <p:spPr>
          <a:xfrm rot="20117544">
            <a:off x="3168442" y="3490068"/>
            <a:ext cx="1541828" cy="411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38" tIns="45719" rIns="91438" bIns="45719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025" b="1" dirty="0">
                <a:solidFill>
                  <a:srgbClr val="FF00FF"/>
                </a:solidFill>
              </a:rPr>
              <a:t>Airgun Array</a:t>
            </a:r>
            <a:endParaRPr lang="en-US" sz="2025" dirty="0">
              <a:solidFill>
                <a:srgbClr val="FF00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A3026E-5199-7543-A5CB-3632382EBAA1}"/>
              </a:ext>
            </a:extLst>
          </p:cNvPr>
          <p:cNvSpPr txBox="1"/>
          <p:nvPr/>
        </p:nvSpPr>
        <p:spPr>
          <a:xfrm rot="19416723">
            <a:off x="3354102" y="1238738"/>
            <a:ext cx="1170509" cy="411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38" tIns="45719" rIns="91438" bIns="45719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025" b="1" dirty="0">
                <a:solidFill>
                  <a:srgbClr val="FF0000"/>
                </a:solidFill>
              </a:rPr>
              <a:t>140K TPS</a:t>
            </a:r>
            <a:endParaRPr lang="en-US" sz="2025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9634A0-D1D1-1746-AFFE-869B36359C9E}"/>
              </a:ext>
            </a:extLst>
          </p:cNvPr>
          <p:cNvSpPr txBox="1"/>
          <p:nvPr/>
        </p:nvSpPr>
        <p:spPr>
          <a:xfrm rot="16200000">
            <a:off x="216703" y="2278025"/>
            <a:ext cx="107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dB re </a:t>
            </a:r>
            <a:r>
              <a:rPr lang="en-US" dirty="0" err="1"/>
              <a:t>uPa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3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832F9-E9F7-1A4A-BE37-FB6290B87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111D3-8EF8-6C42-A8D6-C8C93AA7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11/4/20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9F48A-1C48-B54E-9546-D272CB273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38" y="0"/>
            <a:ext cx="79507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25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832F9-E9F7-1A4A-BE37-FB6290B87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111D3-8EF8-6C42-A8D6-C8C93AA7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11/4/20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5BD53-F84C-3143-8390-AD1BDF76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38" y="0"/>
            <a:ext cx="79507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9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F1031-02DE-AF40-BD70-11DE990D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CE140-89B7-DC4B-97D9-CBB761490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708661"/>
            <a:ext cx="8424333" cy="38859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Low frequency content needed for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Velocity model building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Imaging under complex overburden (sub-salt, etc.)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Building blocky earth models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Resolution (side lobes)</a:t>
            </a:r>
          </a:p>
          <a:p>
            <a:r>
              <a:rPr lang="en-US" dirty="0"/>
              <a:t>What is needed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Sources: new low frequency sources are coming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Receivers: ocean bottom nodes are here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Processing: including methods handling local minima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2B0F3-6C43-B747-A31A-2DB8D4CC2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11/4/20</a:t>
            </a:fld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AF5465C-A844-794B-843E-C26514F866F1}"/>
              </a:ext>
            </a:extLst>
          </p:cNvPr>
          <p:cNvSpPr/>
          <p:nvPr/>
        </p:nvSpPr>
        <p:spPr>
          <a:xfrm>
            <a:off x="-376728" y="3236081"/>
            <a:ext cx="1382110" cy="3108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4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F1031-02DE-AF40-BD70-11DE990D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CE140-89B7-DC4B-97D9-CBB761490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708661"/>
            <a:ext cx="8424333" cy="38859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Low frequency content needed for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Velocity model building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Imaging under complex overburden (sub-salt, etc.)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Building blocky earth models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Resolution (side lobes)</a:t>
            </a:r>
          </a:p>
          <a:p>
            <a:r>
              <a:rPr lang="en-US" dirty="0"/>
              <a:t>What is needed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Sources: new low frequency sources are coming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Receivers: ocean bottom nodes are here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Processing: including methods handling local minima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2B0F3-6C43-B747-A31A-2DB8D4CC2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11/4/20</a:t>
            </a:fld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AF5465C-A844-794B-843E-C26514F866F1}"/>
              </a:ext>
            </a:extLst>
          </p:cNvPr>
          <p:cNvSpPr/>
          <p:nvPr/>
        </p:nvSpPr>
        <p:spPr>
          <a:xfrm>
            <a:off x="-376728" y="3236081"/>
            <a:ext cx="1382110" cy="3108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2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C4309-E376-F44F-8EDE-FBA4475B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D177C-000D-B24B-9244-AB3CA777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11/4/20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9FB2BC-A4FF-F04C-A729-60AFD5A98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593" y="0"/>
            <a:ext cx="68908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C4309-E376-F44F-8EDE-FBA4475B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D177C-000D-B24B-9244-AB3CA777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11/4/20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8EFF8B-7544-FF46-99BE-90E33EBD4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38" y="0"/>
            <a:ext cx="7815923" cy="5143500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67538F40-97B4-2041-A9B3-386783C2322F}"/>
              </a:ext>
            </a:extLst>
          </p:cNvPr>
          <p:cNvSpPr/>
          <p:nvPr/>
        </p:nvSpPr>
        <p:spPr>
          <a:xfrm>
            <a:off x="4571999" y="417965"/>
            <a:ext cx="1382110" cy="3108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6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E90F8-B235-134A-89F9-108453F8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Joe Dellinger’s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A5FA9-88A1-444F-BE1B-9D48DCBEA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8661"/>
            <a:ext cx="8382000" cy="38859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Great improvement going</a:t>
            </a:r>
          </a:p>
          <a:p>
            <a:pPr lvl="1"/>
            <a:r>
              <a:rPr lang="en-US" dirty="0"/>
              <a:t>From NATS to WATS</a:t>
            </a:r>
          </a:p>
          <a:p>
            <a:pPr lvl="1"/>
            <a:r>
              <a:rPr lang="en-US" dirty="0"/>
              <a:t>From WATS to OBN</a:t>
            </a:r>
          </a:p>
          <a:p>
            <a:pPr lvl="1"/>
            <a:r>
              <a:rPr lang="en-US" dirty="0"/>
              <a:t>BUT “There are still challenges to meet!”</a:t>
            </a:r>
          </a:p>
          <a:p>
            <a:r>
              <a:rPr lang="en-US" dirty="0"/>
              <a:t>Processing and/or acquisition solutions</a:t>
            </a:r>
          </a:p>
          <a:p>
            <a:r>
              <a:rPr lang="en-US" dirty="0"/>
              <a:t>Review of new low frequency sources</a:t>
            </a:r>
          </a:p>
          <a:p>
            <a:pPr lvl="1"/>
            <a:r>
              <a:rPr lang="en-US" dirty="0"/>
              <a:t>Vibes: APS, PGS, SAE.  ULF: T-ULF, </a:t>
            </a:r>
            <a:r>
              <a:rPr lang="en-US" dirty="0" err="1"/>
              <a:t>Wolfspar</a:t>
            </a:r>
            <a:endParaRPr lang="en-US" dirty="0"/>
          </a:p>
          <a:p>
            <a:pPr lvl="1"/>
            <a:r>
              <a:rPr lang="en-US" dirty="0"/>
              <a:t>Pneumatics: Breaching Airguns, ION EFS, LISS TPS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A49E2-42ED-5B4E-8594-DD44BD45D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11/4/20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5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C4309-E376-F44F-8EDE-FBA4475B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D177C-000D-B24B-9244-AB3CA777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11/4/20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9FB2BC-A4FF-F04C-A729-60AFD5A98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593" y="0"/>
            <a:ext cx="6890813" cy="51435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3EBCD130-85FF-964E-8750-95B6C9F10D06}"/>
              </a:ext>
            </a:extLst>
          </p:cNvPr>
          <p:cNvSpPr/>
          <p:nvPr/>
        </p:nvSpPr>
        <p:spPr>
          <a:xfrm>
            <a:off x="4738197" y="2287766"/>
            <a:ext cx="1382110" cy="3108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C4309-E376-F44F-8EDE-FBA4475B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D177C-000D-B24B-9244-AB3CA777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11/4/20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8EFF8B-7544-FF46-99BE-90E33EBD4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38" y="0"/>
            <a:ext cx="7815923" cy="5143500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F704710F-3908-D643-A64C-527949BE2BC8}"/>
              </a:ext>
            </a:extLst>
          </p:cNvPr>
          <p:cNvSpPr/>
          <p:nvPr/>
        </p:nvSpPr>
        <p:spPr>
          <a:xfrm>
            <a:off x="4571999" y="1996966"/>
            <a:ext cx="1382110" cy="3108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7BF68-6210-C843-90AB-72D9D07EB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Joakim</a:t>
            </a:r>
            <a:r>
              <a:rPr lang="en-US" dirty="0"/>
              <a:t> </a:t>
            </a:r>
            <a:r>
              <a:rPr lang="en-US" dirty="0" err="1"/>
              <a:t>Blanch’s</a:t>
            </a:r>
            <a:r>
              <a:rPr lang="en-US" dirty="0"/>
              <a:t> talks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0C166-0286-5F44-A08F-5C4182193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from a BHP 2019 OBN survey</a:t>
            </a:r>
          </a:p>
          <a:p>
            <a:r>
              <a:rPr lang="en-US" dirty="0"/>
              <a:t>Compared EFS to the production </a:t>
            </a:r>
            <a:r>
              <a:rPr lang="en-US" dirty="0" err="1"/>
              <a:t>Ags</a:t>
            </a:r>
            <a:endParaRPr lang="en-US" dirty="0"/>
          </a:p>
          <a:p>
            <a:pPr lvl="1"/>
            <a:r>
              <a:rPr lang="en-US" dirty="0"/>
              <a:t>Spectra: Bubble frequency: 7.5Hz → 3.5Hz</a:t>
            </a:r>
          </a:p>
          <a:p>
            <a:pPr lvl="1"/>
            <a:r>
              <a:rPr lang="en-US" dirty="0"/>
              <a:t>Bandpass common receiver gathers</a:t>
            </a:r>
          </a:p>
          <a:p>
            <a:pPr lvl="2"/>
            <a:r>
              <a:rPr lang="en-US" dirty="0"/>
              <a:t>Dramatically improved 2-4 Hz signal over noise</a:t>
            </a:r>
          </a:p>
          <a:p>
            <a:pPr lvl="1"/>
            <a:r>
              <a:rPr lang="en-US" dirty="0"/>
              <a:t>Small but significant improvement on final image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349B9-E72E-5744-BB81-5020BEEC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11/4/20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7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C4309-E376-F44F-8EDE-FBA4475B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D177C-000D-B24B-9244-AB3CA777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11/4/20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9FB2BC-A4FF-F04C-A729-60AFD5A98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593" y="0"/>
            <a:ext cx="6890813" cy="51435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E1E0192D-1343-1C42-825E-7ECA53779EB7}"/>
              </a:ext>
            </a:extLst>
          </p:cNvPr>
          <p:cNvSpPr/>
          <p:nvPr/>
        </p:nvSpPr>
        <p:spPr>
          <a:xfrm>
            <a:off x="4765203" y="4413522"/>
            <a:ext cx="1382110" cy="3108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46802</TotalTime>
  <Words>562</Words>
  <Application>Microsoft Macintosh PowerPoint</Application>
  <PresentationFormat>On-screen Show (16:9)</PresentationFormat>
  <Paragraphs>96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Lucida Grande</vt:lpstr>
      <vt:lpstr>Wingdings</vt:lpstr>
      <vt:lpstr>Office Theme</vt:lpstr>
      <vt:lpstr>SEP best of SEG seminar</vt:lpstr>
      <vt:lpstr>Summary</vt:lpstr>
      <vt:lpstr>PowerPoint Presentation</vt:lpstr>
      <vt:lpstr>PowerPoint Presentation</vt:lpstr>
      <vt:lpstr>Joe Dellinger’s talk</vt:lpstr>
      <vt:lpstr>PowerPoint Presentation</vt:lpstr>
      <vt:lpstr>PowerPoint Presentation</vt:lpstr>
      <vt:lpstr>Joakim Blanch’s talks</vt:lpstr>
      <vt:lpstr>PowerPoint Presentation</vt:lpstr>
      <vt:lpstr>John Brittan’s talk</vt:lpstr>
      <vt:lpstr>PowerPoint Presentation</vt:lpstr>
      <vt:lpstr>PowerPoint Presentation</vt:lpstr>
      <vt:lpstr>Hamish Macintyre’s talk</vt:lpstr>
      <vt:lpstr>PowerPoint Presentation</vt:lpstr>
      <vt:lpstr>PowerPoint Presentation</vt:lpstr>
      <vt:lpstr>Shuki Ronen’s talk</vt:lpstr>
      <vt:lpstr>Very Low and Ultra Low Frequency sources</vt:lpstr>
      <vt:lpstr>PowerPoint Presentation</vt:lpstr>
      <vt:lpstr>PowerPoint Presentation</vt:lpstr>
      <vt:lpstr>Summary</vt:lpstr>
    </vt:vector>
  </TitlesOfParts>
  <Company> 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Shuki Ronen</dc:creator>
  <cp:lastModifiedBy>Shuki Ronen</cp:lastModifiedBy>
  <cp:revision>1749</cp:revision>
  <cp:lastPrinted>2020-10-06T00:26:10Z</cp:lastPrinted>
  <dcterms:created xsi:type="dcterms:W3CDTF">2016-03-07T17:20:31Z</dcterms:created>
  <dcterms:modified xsi:type="dcterms:W3CDTF">2020-11-04T22:49:49Z</dcterms:modified>
</cp:coreProperties>
</file>