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470" r:id="rId2"/>
    <p:sldId id="463" r:id="rId3"/>
    <p:sldId id="481" r:id="rId4"/>
    <p:sldId id="475" r:id="rId5"/>
    <p:sldId id="480" r:id="rId6"/>
    <p:sldId id="30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0432FF"/>
    <a:srgbClr val="00FA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61" autoAdjust="0"/>
    <p:restoredTop sz="50000" autoAdjust="0"/>
  </p:normalViewPr>
  <p:slideViewPr>
    <p:cSldViewPr snapToGrid="0">
      <p:cViewPr varScale="1">
        <p:scale>
          <a:sx n="142" d="100"/>
          <a:sy n="142" d="100"/>
        </p:scale>
        <p:origin x="176" y="8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EEC80-68F1-0D4B-9D30-D3CC790D5292}" type="datetimeFigureOut">
              <a:rPr lang="en-US" smtClean="0"/>
              <a:t>10/11/18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BEC0D-AA8D-1E4D-801B-0C99A39B02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69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B184C-EA63-BF45-B5EB-911F7FCF37E7}" type="datetimeFigureOut">
              <a:rPr lang="en-US" smtClean="0"/>
              <a:t>10/11/18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57BFA-C169-8F4A-ABD0-801E6800BA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35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49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87D6-A80F-4C2A-9CB0-4568127D4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D67A7-BD15-4DE1-8B44-4791B080F7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E6A14-DEFE-405C-BF9A-3CD8163D0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62A6-7AAB-0643-8887-A74251CB6C12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60A77-EF6E-4A95-AB8D-43AFD0E76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D948F6-0EAC-4283-B722-C7748C58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088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1CCFFD-5D9C-4E9E-9226-BBA562D44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27ED4-4D8F-44A7-85DB-D969481A7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39496-FF7E-4D6B-9703-3F6A08FD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5329E-7A8D-9E49-A528-603E8EC4D4AD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1F488-85C9-4D02-9095-57E085A8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99905-F540-49E5-A1BE-847DF107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6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901"/>
            <a:ext cx="10515600" cy="7118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60945" y="6356352"/>
            <a:ext cx="2844800" cy="365125"/>
          </a:xfrm>
        </p:spPr>
        <p:txBody>
          <a:bodyPr/>
          <a:lstStyle/>
          <a:p>
            <a:fld id="{FB2425E2-9ED1-B842-B531-45608DFA9285}" type="datetime3">
              <a:rPr lang="en-US" smtClean="0"/>
              <a:t>11 October 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0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05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0B6068B-2B31-4923-B97C-DE3A7078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51"/>
            <a:ext cx="10515600" cy="71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F60BC35-A49A-4AFD-AAC1-932686E35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9551"/>
            <a:ext cx="10515600" cy="498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04F549-2B19-404A-AB61-020627CA9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27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BAFF4-B0D0-6C48-871C-679BE72FD16C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0C90-191A-480B-BFF6-8F51020FE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3EA9-A71D-4862-A8D1-E2EFFF609AC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1060950"/>
            <a:ext cx="12192000" cy="9632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833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97BCF-C3CD-425B-BC4E-341824594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976"/>
            <a:ext cx="10515600" cy="711899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994A5-D9B3-43B3-8871-4E2545520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9551"/>
            <a:ext cx="5181600" cy="4987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F0DAB-AE67-4921-B48C-1BBE86631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89551"/>
            <a:ext cx="5181600" cy="4987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CA88B-C1F8-459B-8BC1-1FBB9A9FA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E1C61-3DB7-B943-9FC7-6E00657689AD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FDB03-16D1-4C81-A9C2-EE1BAECE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AD50EB-E2D4-446C-BB01-5A28A188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201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F8EEF-C63B-4E47-BA21-B7F74052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B9454-F3DB-418B-BF39-428E22E21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6251F-9C5E-46AB-BDF5-A04157DFB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42CDD-E561-45E6-ADAC-6151942AB7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69795-D5A7-4BBC-AE05-3DBF0EFF4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744611-A10E-400F-8B85-7E7D1B26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E3CB-E6B7-EB45-B220-E832907FD225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CA4429-5843-432E-B27C-6009F6EA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6F930-6156-409E-B60B-1F299942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626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5CF13-0C4A-4839-9A5F-FE1EA08E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976"/>
            <a:ext cx="10515600" cy="7118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88DBDD-6437-493B-AAB6-B9089925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B82DD-05BE-A241-859B-88B51BBF742B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8D203-B4DD-453A-85F2-3FA3C4A5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1F904-8A69-441D-9255-98891396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31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E8D40-ADDA-471A-9EE0-C5440359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2C768-8CC8-F34B-BABF-CD6F8A9F46D0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D7ADBF-04D7-42CA-B97A-88F315EB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32945-2F98-4AAC-BCBA-14FF7FE9B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62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D376-E41B-4D8A-86D5-791F856A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8AFA7-DA2D-4F60-AE63-80EB8A258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FF21D-F537-46D6-B0BA-FFF0D1217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CD734-E794-4AEB-A481-27BFEA8B0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1C41-4896-D54C-A08B-93B4E0F3727A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E3074-B9B6-4A71-A450-053BA498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009D5-2FD8-429D-85F4-9B957E94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99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E2D03-788C-4748-A741-39CEFAFA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0844BB-1A65-4EB4-A201-A48F4770A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07F35-0E19-4DCF-BF5A-3E5AD5820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772B3-6C53-4FE9-9903-16EAD54A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9676-A88B-D941-B97E-032DCBE0DAF9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E1A0C-3F4B-4701-AB82-80D4D9753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392A98-3C5F-4A88-A225-84E15D03B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43EA9-A71D-4862-A8D1-E2EFFF609AC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71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B6068B-2B31-4923-B97C-DE3A70789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51"/>
            <a:ext cx="10515600" cy="711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0BC35-A49A-4AFD-AAC1-932686E35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9551"/>
            <a:ext cx="10515600" cy="4987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4F549-2B19-404A-AB61-020627CA9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27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EFB52-C794-DC45-BC53-BAF8B0A5983E}" type="datetime3">
              <a:rPr lang="en-US" smtClean="0"/>
              <a:t>11 October 2018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A0C90-191A-480B-BFF6-8F51020FE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43EA9-A71D-4862-A8D1-E2EFFF609ACA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1060950"/>
            <a:ext cx="12192000" cy="9632"/>
          </a:xfrm>
          <a:prstGeom prst="line">
            <a:avLst/>
          </a:prstGeom>
          <a:ln w="31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7100661"/>
            <a:ext cx="8562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i="1" cap="none" spc="0" dirty="0">
                <a:ln w="0"/>
                <a:gradFill flip="none" rotWithShape="1">
                  <a:gsLst>
                    <a:gs pos="0">
                      <a:srgbClr val="FF0000"/>
                    </a:gs>
                    <a:gs pos="100000">
                      <a:srgbClr val="FFFFFF"/>
                    </a:gs>
                    <a:gs pos="96000">
                      <a:schemeClr val="tx1"/>
                    </a:gs>
                  </a:gsLst>
                  <a:lin ang="16200000" scaled="0"/>
                  <a:tileRect/>
                </a:gradFill>
                <a:effectLst/>
              </a:rPr>
              <a:t>LISS</a:t>
            </a:r>
          </a:p>
        </p:txBody>
      </p:sp>
    </p:spTree>
    <p:extLst>
      <p:ext uri="{BB962C8B-B14F-4D97-AF65-F5344CB8AC3E}">
        <p14:creationId xmlns:p14="http://schemas.microsoft.com/office/powerpoint/2010/main" val="5380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q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E2529E-FFAD-CE49-9209-D4CA204EF8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4400" b="1" i="1" dirty="0"/>
          </a:p>
          <a:p>
            <a:pPr marL="0" indent="0" algn="ctr">
              <a:buNone/>
            </a:pPr>
            <a:r>
              <a:rPr lang="en-US" sz="4400" b="1" i="1" dirty="0"/>
              <a:t>Shuki Ronen</a:t>
            </a:r>
          </a:p>
          <a:p>
            <a:pPr marL="0" indent="0" algn="ctr">
              <a:buNone/>
            </a:pPr>
            <a:endParaRPr lang="en-US" sz="3200" b="1" i="1" dirty="0"/>
          </a:p>
          <a:p>
            <a:pPr marL="0" indent="0" algn="ctr">
              <a:buNone/>
            </a:pPr>
            <a:r>
              <a:rPr lang="en-US" sz="3200" b="1" i="1" dirty="0"/>
              <a:t>Adjunct Professor</a:t>
            </a:r>
          </a:p>
          <a:p>
            <a:pPr marL="0" indent="0" algn="ctr">
              <a:buNone/>
            </a:pPr>
            <a:endParaRPr lang="en-US" sz="3200" b="1" i="1" dirty="0"/>
          </a:p>
          <a:p>
            <a:pPr marL="0" indent="0" algn="ctr">
              <a:buNone/>
            </a:pPr>
            <a:r>
              <a:rPr lang="en-US" sz="3200" b="1" i="1" u="sng" dirty="0"/>
              <a:t>Current Activities</a:t>
            </a:r>
          </a:p>
          <a:p>
            <a:pPr marL="0" indent="0" algn="ctr">
              <a:buNone/>
            </a:pPr>
            <a:r>
              <a:rPr lang="en-US" sz="3200" b="1" i="1" dirty="0"/>
              <a:t>Deblending with multi-component data</a:t>
            </a:r>
          </a:p>
          <a:p>
            <a:pPr marL="0" indent="0" algn="ctr">
              <a:buNone/>
            </a:pPr>
            <a:r>
              <a:rPr lang="en-US" sz="3200" b="1" i="1" dirty="0"/>
              <a:t>Deblending with with voice recognition</a:t>
            </a:r>
          </a:p>
          <a:p>
            <a:pPr marL="0" indent="0" algn="ctr">
              <a:buNone/>
            </a:pPr>
            <a:r>
              <a:rPr lang="en-US" sz="3200" b="1" i="1" dirty="0"/>
              <a:t>Continued interest in Ocean bottom Nodes</a:t>
            </a:r>
          </a:p>
          <a:p>
            <a:pPr marL="0" indent="0" algn="ctr">
              <a:buNone/>
            </a:pPr>
            <a:r>
              <a:rPr lang="en-US" sz="3200" b="1" i="1" dirty="0"/>
              <a:t>Low Frequency Sources </a:t>
            </a:r>
          </a:p>
          <a:p>
            <a:pPr marL="0" indent="0">
              <a:buNone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59096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751E9D-8038-C140-8663-DD5BCBB89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875" y="0"/>
            <a:ext cx="61803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C703A-8B2A-6A4A-B8CB-7B393D1A9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146" y="0"/>
            <a:ext cx="4513634" cy="69403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69689F-39D2-B249-BF07-5D58D9F305B8}"/>
              </a:ext>
            </a:extLst>
          </p:cNvPr>
          <p:cNvSpPr txBox="1"/>
          <p:nvPr/>
        </p:nvSpPr>
        <p:spPr>
          <a:xfrm>
            <a:off x="1173148" y="394692"/>
            <a:ext cx="98699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Quarry in NH,  September 2018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endParaRPr lang="en-US" sz="4800" dirty="0">
              <a:solidFill>
                <a:srgbClr val="FF0000"/>
              </a:solidFill>
            </a:endParaRPr>
          </a:p>
          <a:p>
            <a:pPr algn="ctr"/>
            <a:endParaRPr lang="en-US" sz="4800" dirty="0">
              <a:solidFill>
                <a:srgbClr val="FF0000"/>
              </a:solidFill>
            </a:endParaRPr>
          </a:p>
          <a:p>
            <a:pPr algn="ctr"/>
            <a:endParaRPr lang="en-US" sz="4800" dirty="0">
              <a:solidFill>
                <a:srgbClr val="FF0000"/>
              </a:solidFill>
            </a:endParaRPr>
          </a:p>
          <a:p>
            <a:pPr algn="ctr"/>
            <a:endParaRPr lang="en-US" sz="4800" dirty="0">
              <a:solidFill>
                <a:srgbClr val="FF0000"/>
              </a:solidFill>
            </a:endParaRPr>
          </a:p>
          <a:p>
            <a:pPr algn="ctr"/>
            <a:endParaRPr lang="en-US" sz="4800" dirty="0">
              <a:solidFill>
                <a:srgbClr val="FF0000"/>
              </a:solidFill>
            </a:endParaRPr>
          </a:p>
          <a:p>
            <a:r>
              <a:rPr lang="en-US" sz="4800" dirty="0">
                <a:solidFill>
                  <a:srgbClr val="FF0000"/>
                </a:solidFill>
              </a:rPr>
              <a:t>   </a:t>
            </a:r>
            <a:r>
              <a:rPr lang="en-US" sz="4400" dirty="0">
                <a:solidFill>
                  <a:srgbClr val="FFFF00"/>
                </a:solidFill>
              </a:rPr>
              <a:t>Airgun                         Tuned Pulse Source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D95A5F-449B-364A-A6C6-BB4B3A462717}"/>
              </a:ext>
            </a:extLst>
          </p:cNvPr>
          <p:cNvSpPr/>
          <p:nvPr/>
        </p:nvSpPr>
        <p:spPr>
          <a:xfrm>
            <a:off x="5698875" y="5845772"/>
            <a:ext cx="6180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I thank Shell for clear geophysical and environmental requirements and for their support in funding and data analysis  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A4F20C-DA0B-2A48-8C3B-6C2647F0B338}"/>
              </a:ext>
            </a:extLst>
          </p:cNvPr>
          <p:cNvSpPr/>
          <p:nvPr/>
        </p:nvSpPr>
        <p:spPr>
          <a:xfrm>
            <a:off x="700521" y="5799605"/>
            <a:ext cx="4277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</a:rPr>
              <a:t>I thank Polarcus for the Airgun  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93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090">
            <a:hlinkClick r:id="" action="ppaction://media"/>
            <a:extLst>
              <a:ext uri="{FF2B5EF4-FFF2-40B4-BE49-F238E27FC236}">
                <a16:creationId xmlns:a16="http://schemas.microsoft.com/office/drawing/2014/main" id="{3463434E-B245-C44C-AFB7-A03E59120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71CB4C-9E98-994B-98D8-968382B90283}"/>
              </a:ext>
            </a:extLst>
          </p:cNvPr>
          <p:cNvSpPr/>
          <p:nvPr/>
        </p:nvSpPr>
        <p:spPr>
          <a:xfrm>
            <a:off x="255044" y="5658928"/>
            <a:ext cx="5606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Watch: Particle acceleration ~&gt; Earth Gravity</a:t>
            </a:r>
          </a:p>
          <a:p>
            <a:endParaRPr lang="en-US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Listen: Water splashing and unheard infra-sound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99B8F-2F49-6F44-9316-58C7189C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of quarry data to modeling 600 cui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EC8B7-8AFD-3F48-8834-22CD3F170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25E2-9ED1-B842-B531-45608DFA9285}" type="datetime3">
              <a:rPr lang="en-US" smtClean="0"/>
              <a:t>11 October 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2EDD9-D435-7446-9C0D-956BD1B0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DD54B-874F-4B4A-B3A4-14E8E0FE06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47" y="1654628"/>
            <a:ext cx="5896010" cy="38317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066254-C3EE-0C48-8E52-DFDD81568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742" y="1570036"/>
            <a:ext cx="5880661" cy="3916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EB6EBE-3E3C-E443-8251-E53D9A288C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0393" y="1898750"/>
            <a:ext cx="4972034" cy="3160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E3A97C-F61B-3D41-9334-B780E620C4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840" y="1767840"/>
            <a:ext cx="5242560" cy="3291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371414-847F-364F-9149-E33D09A36E63}"/>
              </a:ext>
            </a:extLst>
          </p:cNvPr>
          <p:cNvSpPr txBox="1"/>
          <p:nvPr/>
        </p:nvSpPr>
        <p:spPr>
          <a:xfrm>
            <a:off x="6393618" y="5283463"/>
            <a:ext cx="5798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1Hz                10Hz               100Hz              1kHz             10kHz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E6AA4-DCA7-754A-B039-F000FA68FE79}"/>
              </a:ext>
            </a:extLst>
          </p:cNvPr>
          <p:cNvSpPr txBox="1"/>
          <p:nvPr/>
        </p:nvSpPr>
        <p:spPr>
          <a:xfrm>
            <a:off x="981635" y="1905497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Modeling program by Leighton Watson and Eric Dunham (Stanford … volcanology)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Now: Rayleigh-Plesset (bubble)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Soon: Euler (inside the firing chamber)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6F9842-E957-B94A-8A81-A4910B582FAC}"/>
              </a:ext>
            </a:extLst>
          </p:cNvPr>
          <p:cNvCxnSpPr/>
          <p:nvPr/>
        </p:nvCxnSpPr>
        <p:spPr>
          <a:xfrm>
            <a:off x="9883392" y="3653832"/>
            <a:ext cx="0" cy="715108"/>
          </a:xfrm>
          <a:prstGeom prst="line">
            <a:avLst/>
          </a:prstGeom>
          <a:ln w="50800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433198-6AF5-AE40-A35B-C5FBD968A75E}"/>
              </a:ext>
            </a:extLst>
          </p:cNvPr>
          <p:cNvSpPr txBox="1"/>
          <p:nvPr/>
        </p:nvSpPr>
        <p:spPr>
          <a:xfrm>
            <a:off x="7009040" y="3925157"/>
            <a:ext cx="23758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</a:rPr>
              <a:t>Difference between modeling and experimental data</a:t>
            </a:r>
          </a:p>
        </p:txBody>
      </p:sp>
    </p:spTree>
    <p:extLst>
      <p:ext uri="{BB962C8B-B14F-4D97-AF65-F5344CB8AC3E}">
        <p14:creationId xmlns:p14="http://schemas.microsoft.com/office/powerpoint/2010/main" val="1491838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D778F-795B-484B-844D-9D99ED31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Environmental Impact (High Frequency content)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1C55-FD6D-F54B-BEC7-9F006906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25E2-9ED1-B842-B531-45608DFA9285}" type="datetime3">
              <a:rPr lang="en-US" smtClean="0"/>
              <a:t>11 October 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2F346-1293-044D-9366-BB2670D12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4878-A224-0341-842C-6862BAABAEF9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0D47F-1002-9348-99BD-FE4E9956A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440" y="1237572"/>
            <a:ext cx="10649360" cy="519848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BEF69E-1F4B-E548-A233-2CCA2D98C4A9}"/>
              </a:ext>
            </a:extLst>
          </p:cNvPr>
          <p:cNvCxnSpPr/>
          <p:nvPr/>
        </p:nvCxnSpPr>
        <p:spPr>
          <a:xfrm>
            <a:off x="7671061" y="3177390"/>
            <a:ext cx="0" cy="715108"/>
          </a:xfrm>
          <a:prstGeom prst="line">
            <a:avLst/>
          </a:prstGeom>
          <a:ln w="50800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79E46DE-53DA-D147-8903-B78E5E673927}"/>
              </a:ext>
            </a:extLst>
          </p:cNvPr>
          <p:cNvSpPr txBox="1"/>
          <p:nvPr/>
        </p:nvSpPr>
        <p:spPr>
          <a:xfrm>
            <a:off x="3673929" y="3379612"/>
            <a:ext cx="3577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Difference between Airgun and Low frequency source</a:t>
            </a:r>
          </a:p>
        </p:txBody>
      </p:sp>
    </p:spTree>
    <p:extLst>
      <p:ext uri="{BB962C8B-B14F-4D97-AF65-F5344CB8AC3E}">
        <p14:creationId xmlns:p14="http://schemas.microsoft.com/office/powerpoint/2010/main" val="1801443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300" dirty="0"/>
              <a:t>Low frequency signal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29715" y="6356353"/>
            <a:ext cx="1776030" cy="253668"/>
          </a:xfrm>
        </p:spPr>
        <p:txBody>
          <a:bodyPr/>
          <a:lstStyle/>
          <a:p>
            <a:fld id="{4FC18636-53FB-9141-A70F-14294C34AE95}" type="datetime3">
              <a:rPr lang="en-US" smtClean="0"/>
              <a:t>11 October 2018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641198" y="6356351"/>
            <a:ext cx="1712601" cy="253668"/>
          </a:xfrm>
        </p:spPr>
        <p:txBody>
          <a:bodyPr/>
          <a:lstStyle/>
          <a:p>
            <a:fld id="{680A4878-A224-0341-842C-6862BAABAEF9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C3A76-4F2D-694E-9AC5-11FB60D1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32" y="3626547"/>
            <a:ext cx="4014518" cy="10999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D7BD0CC-B30B-1B4F-AB82-DEC8EAB86AC9}"/>
              </a:ext>
            </a:extLst>
          </p:cNvPr>
          <p:cNvSpPr/>
          <p:nvPr/>
        </p:nvSpPr>
        <p:spPr>
          <a:xfrm>
            <a:off x="2492479" y="5685119"/>
            <a:ext cx="9353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</a:rPr>
              <a:t>I thank Seabed Geosolutions for the high quality node data that they released to Stanford 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3F14AD-D23C-4C48-BDA2-AD51A836A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281" y="1099633"/>
            <a:ext cx="7460619" cy="4210011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4295A1F2-E230-B346-A42F-AD6EF8137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922246"/>
              </p:ext>
            </p:extLst>
          </p:nvPr>
        </p:nvGraphicFramePr>
        <p:xfrm>
          <a:off x="451532" y="1258572"/>
          <a:ext cx="38968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658">
                  <a:extLst>
                    <a:ext uri="{9D8B030D-6E8A-4147-A177-3AD203B41FA5}">
                      <a16:colId xmlns:a16="http://schemas.microsoft.com/office/drawing/2014/main" val="4063679535"/>
                    </a:ext>
                  </a:extLst>
                </a:gridCol>
                <a:gridCol w="2802194">
                  <a:extLst>
                    <a:ext uri="{9D8B030D-6E8A-4147-A177-3AD203B41FA5}">
                      <a16:colId xmlns:a16="http://schemas.microsoft.com/office/drawing/2014/main" val="3359290949"/>
                    </a:ext>
                  </a:extLst>
                </a:gridCol>
              </a:tblGrid>
              <a:tr h="371720">
                <a:tc>
                  <a:txBody>
                    <a:bodyPr/>
                    <a:lstStyle/>
                    <a:p>
                      <a:r>
                        <a:rPr lang="en-US" sz="24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Low Frequency Limit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76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Airgun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4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VLF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330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56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167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171</Words>
  <Application>Microsoft Macintosh PowerPoint</Application>
  <PresentationFormat>Widescreen</PresentationFormat>
  <Paragraphs>47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Comparison of quarry data to modeling 600 cui</vt:lpstr>
      <vt:lpstr>Environmental Impact (High Frequency content)</vt:lpstr>
      <vt:lpstr>Low frequency signal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Newby</dc:creator>
  <cp:lastModifiedBy>Shuki Ronen</cp:lastModifiedBy>
  <cp:revision>598</cp:revision>
  <cp:lastPrinted>2018-08-28T23:20:44Z</cp:lastPrinted>
  <dcterms:created xsi:type="dcterms:W3CDTF">2018-04-10T13:10:12Z</dcterms:created>
  <dcterms:modified xsi:type="dcterms:W3CDTF">2018-10-11T21:00:51Z</dcterms:modified>
</cp:coreProperties>
</file>