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9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850" r:id="rId19"/>
    <p:sldId id="719" r:id="rId20"/>
    <p:sldId id="729" r:id="rId21"/>
    <p:sldId id="722" r:id="rId22"/>
    <p:sldId id="804" r:id="rId23"/>
    <p:sldId id="808" r:id="rId24"/>
    <p:sldId id="807" r:id="rId25"/>
    <p:sldId id="806" r:id="rId26"/>
    <p:sldId id="776" r:id="rId27"/>
    <p:sldId id="775" r:id="rId28"/>
    <p:sldId id="774" r:id="rId29"/>
    <p:sldId id="773" r:id="rId30"/>
    <p:sldId id="772" r:id="rId31"/>
    <p:sldId id="771" r:id="rId32"/>
    <p:sldId id="770" r:id="rId33"/>
    <p:sldId id="769" r:id="rId34"/>
    <p:sldId id="768" r:id="rId35"/>
    <p:sldId id="767" r:id="rId36"/>
    <p:sldId id="766" r:id="rId37"/>
    <p:sldId id="765" r:id="rId38"/>
    <p:sldId id="764" r:id="rId39"/>
    <p:sldId id="7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640" autoAdjust="0"/>
    <p:restoredTop sz="95761" autoAdjust="0"/>
  </p:normalViewPr>
  <p:slideViewPr>
    <p:cSldViewPr snapToGrid="0">
      <p:cViewPr varScale="1">
        <p:scale>
          <a:sx n="88" d="100"/>
          <a:sy n="88" d="100"/>
        </p:scale>
        <p:origin x="192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EEC80-68F1-0D4B-9D30-D3CC790D5292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BEC0D-AA8D-1E4D-801B-0C99A39B0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6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B184C-EA63-BF45-B5EB-911F7FCF37E7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57BFA-C169-8F4A-ABD0-801E6800B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3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3AAAB-0983-43E8-89F2-00A44BA9AA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87D6-A80F-4C2A-9CB0-4568127D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D67A7-BD15-4DE1-8B44-4791B080F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E6A14-DEFE-405C-BF9A-3CD8163D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62A6-7AAB-0643-8887-A74251CB6C12}" type="datetime3">
              <a:rPr lang="en-US" smtClean="0"/>
              <a:t>6 April 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60A77-EF6E-4A95-AB8D-43AFD0E76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948F6-0EAC-4283-B722-C7748C58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8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1CCFFD-5D9C-4E9E-9226-BBA562D44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27ED4-4D8F-44A7-85DB-D969481A7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39496-FF7E-4D6B-9703-3F6A08FD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29E-7A8D-9E49-A528-603E8EC4D4AD}" type="datetime3">
              <a:rPr lang="en-US" smtClean="0"/>
              <a:t>6 April 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1F488-85C9-4D02-9095-57E085A8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99905-F540-49E5-A1BE-847DF107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901"/>
            <a:ext cx="10515600" cy="711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0945" y="6356352"/>
            <a:ext cx="2844800" cy="365125"/>
          </a:xfrm>
        </p:spPr>
        <p:txBody>
          <a:bodyPr/>
          <a:lstStyle/>
          <a:p>
            <a:fld id="{FB2425E2-9ED1-B842-B531-45608DFA9285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0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89467" y="258272"/>
            <a:ext cx="11430000" cy="72135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00" baseline="0"/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2688" y="1287900"/>
            <a:ext cx="11436779" cy="450112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 marL="990575" indent="-380990"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>
              <a:defRPr sz="2100">
                <a:solidFill>
                  <a:schemeClr val="tx2"/>
                </a:solidFill>
              </a:defRPr>
            </a:lvl3pPr>
            <a:lvl4pPr marL="2133547" indent="-304792">
              <a:buFont typeface="Arial" pitchFamily="34" charset="0"/>
              <a:buChar char="•"/>
              <a:defRPr sz="1600">
                <a:solidFill>
                  <a:schemeClr val="accent2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0486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A4FB01-90C4-4DD1-A559-0BE67D9AE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5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ABA928-F7F6-42D0-9903-0ED9F3419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0B6068B-2B31-4923-B97C-DE3A707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51"/>
            <a:ext cx="10515600" cy="71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0BC35-A49A-4AFD-AAC1-932686E35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551"/>
            <a:ext cx="10515600" cy="49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04F549-2B19-404A-AB61-020627CA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27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AFF4-B0D0-6C48-871C-679BE72FD16C}" type="datetime3">
              <a:rPr lang="en-US" smtClean="0"/>
              <a:t>6 April 2020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0C90-191A-480B-BFF6-8F51020F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3EA9-A71D-4862-A8D1-E2EFFF609AC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1060950"/>
            <a:ext cx="12192000" cy="9632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83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7BCF-C3CD-425B-BC4E-34182459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976"/>
            <a:ext cx="10515600" cy="7118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94A5-D9B3-43B3-8871-4E25455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9551"/>
            <a:ext cx="5181600" cy="4987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F0DAB-AE67-4921-B48C-1BBE86631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9551"/>
            <a:ext cx="5181600" cy="4987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CA88B-C1F8-459B-8BC1-1FBB9A9F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1C61-3DB7-B943-9FC7-6E00657689AD}" type="datetime3">
              <a:rPr lang="en-US" smtClean="0"/>
              <a:t>6 April 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FDB03-16D1-4C81-A9C2-EE1BAECE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D50EB-E2D4-446C-BB01-5A28A188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01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8EEF-C63B-4E47-BA21-B7F74052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9454-F3DB-418B-BF39-428E22E21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6251F-9C5E-46AB-BDF5-A04157DFB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42CDD-E561-45E6-ADAC-6151942AB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69795-D5A7-4BBC-AE05-3DBF0EFF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44611-A10E-400F-8B85-7E7D1B26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E3CB-E6B7-EB45-B220-E832907FD225}" type="datetime3">
              <a:rPr lang="en-US" smtClean="0"/>
              <a:t>6 April 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A4429-5843-432E-B27C-6009F6EA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6F930-6156-409E-B60B-1F299942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6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CF13-0C4A-4839-9A5F-FE1EA08E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976"/>
            <a:ext cx="10515600" cy="7118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8DBDD-6437-493B-AAB6-B9089925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B82DD-05BE-A241-859B-88B51BBF742B}" type="datetime3">
              <a:rPr lang="en-US" smtClean="0"/>
              <a:t>6 April 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8D203-B4DD-453A-85F2-3FA3C4A5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1F904-8A69-441D-9255-98891396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31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E8D40-ADDA-471A-9EE0-C5440359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C768-8CC8-F34B-BABF-CD6F8A9F46D0}" type="datetime3">
              <a:rPr lang="en-US" smtClean="0"/>
              <a:t>6 April 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7ADBF-04D7-42CA-B97A-88F315EB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32945-2F98-4AAC-BCBA-14FF7FE9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D376-E41B-4D8A-86D5-791F856A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AFA7-DA2D-4F60-AE63-80EB8A25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F21D-F537-46D6-B0BA-FFF0D1217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D734-E794-4AEB-A481-27BFEA8B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1C41-4896-D54C-A08B-93B4E0F3727A}" type="datetime3">
              <a:rPr lang="en-US" smtClean="0"/>
              <a:t>6 April 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E3074-B9B6-4A71-A450-053BA498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009D5-2FD8-429D-85F4-9B957E94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2D03-788C-4748-A741-39CEFAFA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844BB-1A65-4EB4-A201-A48F4770A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07F35-0E19-4DCF-BF5A-3E5AD5820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772B3-6C53-4FE9-9903-16EAD54A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9676-A88B-D941-B97E-032DCBE0DAF9}" type="datetime3">
              <a:rPr lang="en-US" smtClean="0"/>
              <a:t>6 April 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E1A0C-3F4B-4701-AB82-80D4D975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92A98-3C5F-4A88-A225-84E15D03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7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6068B-2B31-4923-B97C-DE3A707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51"/>
            <a:ext cx="10515600" cy="71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0BC35-A49A-4AFD-AAC1-932686E3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551"/>
            <a:ext cx="10515600" cy="49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F549-2B19-404A-AB61-020627CA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27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FB52-C794-DC45-BC53-BAF8B0A5983E}" type="datetime3">
              <a:rPr lang="en-US" smtClean="0"/>
              <a:t>6 April 2020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0C90-191A-480B-BFF6-8F51020F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3EA9-A71D-4862-A8D1-E2EFFF609AC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1060950"/>
            <a:ext cx="12192000" cy="9632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98626" y="6302656"/>
            <a:ext cx="2123664" cy="5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1"/>
          <p:cNvSpPr>
            <a:spLocks noGrp="1"/>
          </p:cNvSpPr>
          <p:nvPr>
            <p:ph idx="1"/>
          </p:nvPr>
        </p:nvSpPr>
        <p:spPr bwMode="auto">
          <a:xfrm>
            <a:off x="609759" y="1053171"/>
            <a:ext cx="11153504" cy="537848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50" tIns="45726" rIns="91450" bIns="45726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>
                <a:ea typeface="MS PGothic" charset="0"/>
              </a:rPr>
              <a:t>Let’s look at available node data (conventional airguns)</a:t>
            </a:r>
          </a:p>
          <a:p>
            <a:pPr lvl="1"/>
            <a:r>
              <a:rPr lang="en-US" sz="3200" dirty="0">
                <a:ea typeface="MS PGothic" charset="0"/>
              </a:rPr>
              <a:t>Sub-basalt survey: high quality node data</a:t>
            </a:r>
          </a:p>
          <a:p>
            <a:pPr lvl="1"/>
            <a:r>
              <a:rPr lang="en-US" sz="3200" dirty="0">
                <a:ea typeface="MS PGothic" charset="0"/>
              </a:rPr>
              <a:t>Conventional array of 30 airguns</a:t>
            </a:r>
          </a:p>
          <a:p>
            <a:pPr lvl="2">
              <a:buFont typeface="Courier New"/>
              <a:buChar char="o"/>
            </a:pPr>
            <a:r>
              <a:rPr lang="en-US" sz="2800" dirty="0">
                <a:ea typeface="MS PGothic" charset="0"/>
              </a:rPr>
              <a:t>Low frequency provided by 3 clusters of 2x350 in</a:t>
            </a:r>
            <a:r>
              <a:rPr lang="en-US" sz="2800" baseline="30000" dirty="0">
                <a:ea typeface="MS PGothic" charset="0"/>
              </a:rPr>
              <a:t>3</a:t>
            </a:r>
            <a:endParaRPr lang="en-US" sz="2800" dirty="0">
              <a:ea typeface="MS PGothic" charset="0"/>
            </a:endParaRPr>
          </a:p>
          <a:p>
            <a:pPr lvl="2">
              <a:buFont typeface="Courier New"/>
              <a:buChar char="o"/>
            </a:pPr>
            <a:r>
              <a:rPr lang="en-US" sz="2800" dirty="0">
                <a:ea typeface="MS PGothic" charset="0"/>
              </a:rPr>
              <a:t>Bubble frequency = 8 Hz</a:t>
            </a:r>
          </a:p>
          <a:p>
            <a:r>
              <a:rPr lang="en-US" sz="3600" dirty="0">
                <a:ea typeface="MS PGothic" charset="0"/>
              </a:rPr>
              <a:t>Run modeling </a:t>
            </a:r>
          </a:p>
          <a:p>
            <a:pPr lvl="1"/>
            <a:r>
              <a:rPr lang="en-US" sz="3200" dirty="0">
                <a:ea typeface="MS PGothic" charset="0"/>
              </a:rPr>
              <a:t>Model the airguns and the ULF </a:t>
            </a:r>
          </a:p>
          <a:p>
            <a:pPr lvl="1"/>
            <a:r>
              <a:rPr lang="en-US" sz="3200" dirty="0">
                <a:ea typeface="MS PGothic" charset="0"/>
              </a:rPr>
              <a:t>Same program to model conventional airguns</a:t>
            </a:r>
          </a:p>
          <a:p>
            <a:r>
              <a:rPr lang="en-US" sz="3600" dirty="0">
                <a:ea typeface="MS PGothic" charset="0"/>
              </a:rPr>
              <a:t>Overlay modeling results on the real data</a:t>
            </a:r>
          </a:p>
        </p:txBody>
      </p:sp>
      <p:sp>
        <p:nvSpPr>
          <p:cNvPr id="45058" name="Title 2"/>
          <p:cNvSpPr>
            <a:spLocks noGrp="1"/>
          </p:cNvSpPr>
          <p:nvPr>
            <p:ph type="title"/>
          </p:nvPr>
        </p:nvSpPr>
        <p:spPr bwMode="auto">
          <a:xfrm>
            <a:off x="609759" y="196522"/>
            <a:ext cx="11153504" cy="758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50" tIns="45726" rIns="91450" bIns="45726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+mn-lt"/>
                <a:ea typeface="MS PGothic" charset="0"/>
              </a:rPr>
              <a:t>Low Frequency Limit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3933-CEDC-0749-A222-BBA678B2A0D1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2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Modeling comparison to Airguns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605" y="1081608"/>
            <a:ext cx="5867667" cy="5609557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Lucida Grande"/>
              <a:buChar char="-"/>
            </a:pPr>
            <a:r>
              <a:rPr lang="en-US" sz="3200" dirty="0"/>
              <a:t>Cluster7 X 20K in</a:t>
            </a:r>
            <a:r>
              <a:rPr lang="en-US" sz="3200" baseline="30000" dirty="0"/>
              <a:t>3 </a:t>
            </a:r>
            <a:r>
              <a:rPr lang="en-US" sz="3200" dirty="0"/>
              <a:t>(ULF)</a:t>
            </a:r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Max SPL 18 BarM</a:t>
            </a:r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Bubble period 1/2 second</a:t>
            </a:r>
          </a:p>
          <a:p>
            <a:pPr>
              <a:buClr>
                <a:srgbClr val="008000"/>
              </a:buClr>
              <a:buFont typeface="Lucida Grande"/>
              <a:buChar char="-"/>
            </a:pPr>
            <a:r>
              <a:rPr lang="en-US" sz="3200" dirty="0"/>
              <a:t>Cluster of 3x9600 in</a:t>
            </a:r>
            <a:r>
              <a:rPr lang="en-US" sz="3200" baseline="30000" dirty="0"/>
              <a:t>3 </a:t>
            </a:r>
            <a:r>
              <a:rPr lang="en-US" sz="3200" dirty="0"/>
              <a:t>(VLF)</a:t>
            </a:r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Max SPL 10 </a:t>
            </a:r>
            <a:r>
              <a:rPr lang="en-US" sz="3200" dirty="0" err="1"/>
              <a:t>BarM</a:t>
            </a:r>
            <a:endParaRPr lang="en-US" sz="3200" dirty="0"/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Bubble period 1/3 second</a:t>
            </a:r>
          </a:p>
          <a:p>
            <a:pPr>
              <a:buClr>
                <a:srgbClr val="FF00FF"/>
              </a:buClr>
              <a:buFont typeface="Lucida Grande"/>
              <a:buChar char="-"/>
            </a:pPr>
            <a:r>
              <a:rPr lang="en-US" sz="3200" dirty="0"/>
              <a:t>3 clusters of 2X350 airguns</a:t>
            </a:r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Max SPL 23 </a:t>
            </a:r>
            <a:r>
              <a:rPr lang="en-US" sz="3200" dirty="0" err="1"/>
              <a:t>BarM</a:t>
            </a:r>
            <a:endParaRPr lang="en-US" sz="3200" dirty="0"/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r>
              <a:rPr lang="en-US" sz="3200" dirty="0"/>
              <a:t>Bubble period 1/8 second</a:t>
            </a:r>
          </a:p>
          <a:p>
            <a:pPr lvl="1">
              <a:spcBef>
                <a:spcPts val="400"/>
              </a:spcBef>
              <a:buFont typeface="Wingdings" charset="2"/>
              <a:buChar char="Ø"/>
            </a:pPr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42" t="9265" r="2642"/>
          <a:stretch/>
        </p:blipFill>
        <p:spPr>
          <a:xfrm>
            <a:off x="6324897" y="1075612"/>
            <a:ext cx="5011412" cy="252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52" t="9574" r="2652"/>
          <a:stretch/>
        </p:blipFill>
        <p:spPr>
          <a:xfrm>
            <a:off x="6356762" y="3912509"/>
            <a:ext cx="4979545" cy="25082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8514" y="1107932"/>
            <a:ext cx="4247311" cy="1000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FF00FF"/>
                </a:solidFill>
              </a:rPr>
              <a:t>Airgun Array: 3x 2x350ci @ 2000 psi</a:t>
            </a:r>
          </a:p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00C800"/>
                </a:solidFill>
              </a:rPr>
              <a:t>TPS cluster: 3x10kci @ 800 psi (VLF)</a:t>
            </a:r>
          </a:p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FF0000"/>
                </a:solidFill>
              </a:rPr>
              <a:t>TPS cluster: 7x20kci @1000 psi (ULF)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376" y="5273779"/>
            <a:ext cx="2580187" cy="1000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FF00FF"/>
                </a:solidFill>
              </a:rPr>
              <a:t>Airgun depth 10.5m</a:t>
            </a:r>
          </a:p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00C800"/>
                </a:solidFill>
              </a:rPr>
              <a:t>VLF depth 10m</a:t>
            </a:r>
          </a:p>
          <a:p>
            <a:pPr marL="380990" indent="-380990">
              <a:buFont typeface="Lucida Grande"/>
              <a:buChar char="-"/>
            </a:pPr>
            <a:r>
              <a:rPr lang="en-US" sz="1900" dirty="0">
                <a:solidFill>
                  <a:srgbClr val="FF0000"/>
                </a:solidFill>
              </a:rPr>
              <a:t>ULF depth 15m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6044" y="3395153"/>
            <a:ext cx="122838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1180675" y="2086713"/>
            <a:ext cx="760178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BarM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9910" y="6277011"/>
            <a:ext cx="5183743" cy="451405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dirty="0"/>
              <a:t>0.5      1       2        4        8      16     32     64   Hz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6764" y="3435347"/>
            <a:ext cx="5086889" cy="451405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100" dirty="0"/>
              <a:t>0      100      200    300    400     500    millisec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42170" y="2987988"/>
            <a:ext cx="308755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Far Field Sound Pressure Level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1336004" y="5037425"/>
            <a:ext cx="493053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dB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47702" y="3970766"/>
            <a:ext cx="954379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Spectra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46856" y="3064737"/>
            <a:ext cx="710923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26935" y="5869437"/>
            <a:ext cx="122838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4" name="Rectangle 3"/>
          <p:cNvSpPr/>
          <p:nvPr/>
        </p:nvSpPr>
        <p:spPr>
          <a:xfrm rot="19309968">
            <a:off x="7611909" y="4838204"/>
            <a:ext cx="80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Airgun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9237514">
            <a:off x="7193717" y="4751040"/>
            <a:ext cx="518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C800"/>
                </a:solidFill>
              </a:rPr>
              <a:t>VLF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9745329">
            <a:off x="6687138" y="4576709"/>
            <a:ext cx="53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ULF </a:t>
            </a:r>
            <a:endParaRPr lang="en-US" dirty="0"/>
          </a:p>
        </p:txBody>
      </p:sp>
      <p:sp>
        <p:nvSpPr>
          <p:cNvPr id="22" name="Date Placeholder 3"/>
          <p:cNvSpPr txBox="1">
            <a:spLocks/>
          </p:cNvSpPr>
          <p:nvPr/>
        </p:nvSpPr>
        <p:spPr>
          <a:xfrm>
            <a:off x="2676034" y="63980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20FA22-1E07-A741-819E-0430E3B65D93}" type="datetime3">
              <a:rPr lang="en-US" sz="1800" smtClean="0"/>
              <a:pPr algn="ctr"/>
              <a:t>6 April 2020</a:t>
            </a:fld>
            <a:endParaRPr lang="en-US" sz="1800" dirty="0"/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>
          <a:xfrm>
            <a:off x="9429846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80A4878-A224-0341-842C-6862BAABAEF9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3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103" r="2966"/>
          <a:stretch/>
        </p:blipFill>
        <p:spPr>
          <a:xfrm>
            <a:off x="6575814" y="1069686"/>
            <a:ext cx="5291920" cy="2614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372" r="2966"/>
          <a:stretch/>
        </p:blipFill>
        <p:spPr>
          <a:xfrm>
            <a:off x="6588265" y="3537160"/>
            <a:ext cx="5291920" cy="2635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Now we can compare modeling to real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119FD-D7DC-8B43-AEA7-26EB309901B6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0897" y="6820465"/>
            <a:ext cx="3563368" cy="57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3200" dirty="0">
                <a:solidFill>
                  <a:schemeClr val="tx1"/>
                </a:solidFill>
              </a:rPr>
              <a:t>Airgun Data (raw)</a:t>
            </a:r>
          </a:p>
        </p:txBody>
      </p:sp>
      <p:sp>
        <p:nvSpPr>
          <p:cNvPr id="9" name="TextBox 8"/>
          <p:cNvSpPr txBox="1"/>
          <p:nvPr/>
        </p:nvSpPr>
        <p:spPr>
          <a:xfrm rot="19905633">
            <a:off x="8133010" y="3678645"/>
            <a:ext cx="1482656" cy="178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ULF</a:t>
            </a:r>
          </a:p>
          <a:p>
            <a:r>
              <a:rPr lang="en-US" sz="3600" dirty="0">
                <a:solidFill>
                  <a:srgbClr val="00C800"/>
                </a:solidFill>
              </a:rPr>
              <a:t>VLF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FF"/>
                </a:solidFill>
              </a:rPr>
              <a:t>Airgun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5743" y="980716"/>
            <a:ext cx="3975340" cy="548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100" b="1" dirty="0">
                <a:solidFill>
                  <a:schemeClr val="tx1"/>
                </a:solidFill>
              </a:rPr>
              <a:t>Airgun data after RC designature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7978" y="1181475"/>
            <a:ext cx="6138652" cy="518034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Real data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mr-IN" dirty="0"/>
              <a:t>…</a:t>
            </a:r>
            <a:r>
              <a:rPr lang="en-US" dirty="0"/>
              <a:t> to be compared to ...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Numerical modeling</a:t>
            </a:r>
          </a:p>
          <a:p>
            <a:pPr marL="457200" lvl="1" indent="0" algn="r">
              <a:buNone/>
            </a:pP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23945" y="6033131"/>
            <a:ext cx="5608861" cy="492438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400" dirty="0"/>
              <a:t>0.5            1              2              4               8   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Compare modeled data to real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0945" y="6451142"/>
            <a:ext cx="2844800" cy="365125"/>
          </a:xfrm>
        </p:spPr>
        <p:txBody>
          <a:bodyPr/>
          <a:lstStyle/>
          <a:p>
            <a:fld id="{E86553B3-C4F5-B04C-A595-507A183BF5AC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0897" y="6820465"/>
            <a:ext cx="3563368" cy="57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3200" dirty="0">
                <a:solidFill>
                  <a:schemeClr val="tx1"/>
                </a:solidFill>
              </a:rPr>
              <a:t>Airgun Data (raw)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920" r="2773"/>
          <a:stretch/>
        </p:blipFill>
        <p:spPr>
          <a:xfrm>
            <a:off x="642525" y="1094310"/>
            <a:ext cx="10670439" cy="5272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553" y="6068827"/>
            <a:ext cx="10201164" cy="492438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400" dirty="0"/>
              <a:t>0.5                             1                               2                              4                               8   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4147" y="1117832"/>
            <a:ext cx="527323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2700" b="1" dirty="0">
                <a:solidFill>
                  <a:schemeClr val="tx1"/>
                </a:solidFill>
              </a:rPr>
              <a:t>Airgun data after RC designature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Compare modeled data to real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0945" y="6508016"/>
            <a:ext cx="2844800" cy="365125"/>
          </a:xfrm>
        </p:spPr>
        <p:txBody>
          <a:bodyPr/>
          <a:lstStyle/>
          <a:p>
            <a:fld id="{DD078202-3820-D74B-996E-FA37591889B3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0897" y="6820465"/>
            <a:ext cx="3563368" cy="57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3200" dirty="0">
                <a:solidFill>
                  <a:schemeClr val="tx1"/>
                </a:solidFill>
              </a:rPr>
              <a:t>Airgun Data (raw)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2417" y="1247168"/>
            <a:ext cx="3482820" cy="13009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8920" r="2773"/>
          <a:stretch/>
        </p:blipFill>
        <p:spPr>
          <a:xfrm>
            <a:off x="642525" y="1094310"/>
            <a:ext cx="10670439" cy="5272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117544">
            <a:off x="3973238" y="4986294"/>
            <a:ext cx="261388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FF00FF"/>
                </a:solidFill>
              </a:rPr>
              <a:t>Airgun modeling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47" y="1117832"/>
            <a:ext cx="527323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2700" b="1" dirty="0">
                <a:solidFill>
                  <a:schemeClr val="tx1"/>
                </a:solidFill>
              </a:rPr>
              <a:t>Airgun data after RC designature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1553" y="6068827"/>
            <a:ext cx="10201164" cy="492438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400" dirty="0"/>
              <a:t>0.5                             1                               2                              4                               8   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97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Compare modeled data to real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0945" y="6508016"/>
            <a:ext cx="2844800" cy="365125"/>
          </a:xfrm>
        </p:spPr>
        <p:txBody>
          <a:bodyPr/>
          <a:lstStyle/>
          <a:p>
            <a:fld id="{5779DF84-D2E8-5D4C-8467-B5E0CDBE8D22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0897" y="6820465"/>
            <a:ext cx="3563368" cy="57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3200" dirty="0">
                <a:solidFill>
                  <a:schemeClr val="tx1"/>
                </a:solidFill>
              </a:rPr>
              <a:t>Airgun Data (raw)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2417" y="1247168"/>
            <a:ext cx="3482820" cy="13009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8920" r="2773"/>
          <a:stretch/>
        </p:blipFill>
        <p:spPr>
          <a:xfrm>
            <a:off x="642525" y="1094310"/>
            <a:ext cx="10670439" cy="5272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057567">
            <a:off x="2600252" y="4574309"/>
            <a:ext cx="2182643" cy="562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00C800"/>
                </a:solidFill>
              </a:rPr>
              <a:t>VLF 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47" y="1117832"/>
            <a:ext cx="527323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2700" b="1" dirty="0">
                <a:solidFill>
                  <a:schemeClr val="tx1"/>
                </a:solidFill>
              </a:rPr>
              <a:t>Airgun data after RC designature</a:t>
            </a:r>
          </a:p>
        </p:txBody>
      </p:sp>
      <p:sp>
        <p:nvSpPr>
          <p:cNvPr id="13" name="TextBox 12"/>
          <p:cNvSpPr txBox="1"/>
          <p:nvPr/>
        </p:nvSpPr>
        <p:spPr>
          <a:xfrm rot="20117544">
            <a:off x="3973238" y="4986294"/>
            <a:ext cx="261388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FF00FF"/>
                </a:solidFill>
              </a:rPr>
              <a:t>Airgun modeling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1553" y="6068827"/>
            <a:ext cx="10201164" cy="492438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400" dirty="0"/>
              <a:t>0.5                             1                               2                              4                               8   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Compare modeled data to real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18636-53FB-9141-A70F-14294C34AE95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2417" y="1247168"/>
            <a:ext cx="3482820" cy="13009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8920" r="2773"/>
          <a:stretch/>
        </p:blipFill>
        <p:spPr>
          <a:xfrm>
            <a:off x="642525" y="1094310"/>
            <a:ext cx="10670439" cy="5272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" t="8947" r="2721" b="105"/>
          <a:stretch/>
        </p:blipFill>
        <p:spPr>
          <a:xfrm>
            <a:off x="646176" y="1100400"/>
            <a:ext cx="10668000" cy="52669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742272">
            <a:off x="3788283" y="1987501"/>
            <a:ext cx="2208291" cy="562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FF0000"/>
                </a:solidFill>
              </a:rPr>
              <a:t>ULF modeling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4147" y="1117832"/>
            <a:ext cx="527323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380990" indent="-380990">
              <a:lnSpc>
                <a:spcPts val="3467"/>
              </a:lnSpc>
              <a:buFont typeface="Lucida Grande"/>
              <a:buChar char="-"/>
            </a:pPr>
            <a:r>
              <a:rPr lang="en-US" sz="2700" b="1" dirty="0">
                <a:solidFill>
                  <a:schemeClr val="tx1"/>
                </a:solidFill>
              </a:rPr>
              <a:t>Airgun data after RC designature</a:t>
            </a:r>
          </a:p>
        </p:txBody>
      </p:sp>
      <p:sp>
        <p:nvSpPr>
          <p:cNvPr id="14" name="TextBox 13"/>
          <p:cNvSpPr txBox="1"/>
          <p:nvPr/>
        </p:nvSpPr>
        <p:spPr>
          <a:xfrm rot="20057567">
            <a:off x="2600252" y="4574309"/>
            <a:ext cx="2182643" cy="562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00C800"/>
                </a:solidFill>
              </a:rPr>
              <a:t>VLF modeling</a:t>
            </a:r>
          </a:p>
        </p:txBody>
      </p:sp>
      <p:sp>
        <p:nvSpPr>
          <p:cNvPr id="15" name="TextBox 14"/>
          <p:cNvSpPr txBox="1"/>
          <p:nvPr/>
        </p:nvSpPr>
        <p:spPr>
          <a:xfrm rot="20117544">
            <a:off x="3973238" y="4986294"/>
            <a:ext cx="2613889" cy="561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>
              <a:lnSpc>
                <a:spcPts val="3467"/>
              </a:lnSpc>
            </a:pPr>
            <a:r>
              <a:rPr lang="en-US" sz="2700" b="1" dirty="0">
                <a:solidFill>
                  <a:srgbClr val="FF00FF"/>
                </a:solidFill>
              </a:rPr>
              <a:t>Airgun modeling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1553" y="6068827"/>
            <a:ext cx="10201164" cy="492438"/>
          </a:xfrm>
          <a:prstGeom prst="rect">
            <a:avLst/>
          </a:prstGeom>
          <a:solidFill>
            <a:srgbClr val="FFFFFF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400" dirty="0"/>
              <a:t>0.5                             1                               2                              4                               8   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D0F9-A0D7-8241-BE03-2C183E63CF71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428135" y="380645"/>
            <a:ext cx="128866" cy="746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-112053" y="1060450"/>
            <a:ext cx="12304053" cy="7504"/>
          </a:xfrm>
          <a:prstGeom prst="line">
            <a:avLst/>
          </a:prstGeom>
          <a:ln w="63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09601" y="1413118"/>
            <a:ext cx="4702627" cy="53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Low frequency limit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About half the bubble frequency at far offsets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About a quarter of the bubble frequency at near offset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To get 1 Hz signal at far offsets we need 2 Hz bubble frequency 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A8D34-33D4-9D4C-92B3-3A11F1CF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213" y="1158775"/>
            <a:ext cx="6244774" cy="31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64FE-121E-B441-94C4-22702DB1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2010 analysis (flawed)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ADD4-4482-184B-83CD-40D51AD12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 pass filters</a:t>
            </a:r>
          </a:p>
          <a:p>
            <a:r>
              <a:rPr lang="en-US" dirty="0"/>
              <a:t>Frequency slices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Why do I think it is flawed?</a:t>
            </a:r>
          </a:p>
          <a:p>
            <a:r>
              <a:rPr lang="en-US" dirty="0"/>
              <a:t>Too good to be true</a:t>
            </a:r>
          </a:p>
          <a:p>
            <a:pPr lvl="1"/>
            <a:r>
              <a:rPr lang="en-US" dirty="0"/>
              <a:t>For example, 1 Hz signal on 14Hz geophones</a:t>
            </a:r>
          </a:p>
          <a:p>
            <a:r>
              <a:rPr lang="en-US" dirty="0"/>
              <a:t>Narrow band pass filters and Frequency slices</a:t>
            </a:r>
          </a:p>
          <a:p>
            <a:pPr lvl="1"/>
            <a:r>
              <a:rPr lang="en-US" dirty="0"/>
              <a:t>Time window edge effects</a:t>
            </a:r>
          </a:p>
          <a:p>
            <a:r>
              <a:rPr lang="en-US" dirty="0"/>
              <a:t>No distinction between waves that are water bound and waves that carry information (=signal) on the subsurface.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6B328-5F6F-6E46-A736-2BD14BD0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25E2-9ED1-B842-B531-45608DFA9285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BBCD3-6467-214D-A7AA-DB941E73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44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bit_stn2144_33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659" t="58436" r="40256"/>
          <a:stretch>
            <a:fillRect/>
          </a:stretch>
        </p:blipFill>
        <p:spPr>
          <a:xfrm>
            <a:off x="3159695" y="404381"/>
            <a:ext cx="1866144" cy="3512084"/>
          </a:xfr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0" name="Content Placeholder 5" descr="tbit_stn2128_4108.png"/>
          <p:cNvPicPr>
            <a:picLocks noChangeAspect="1"/>
          </p:cNvPicPr>
          <p:nvPr/>
        </p:nvPicPr>
        <p:blipFill>
          <a:blip r:embed="rId3" cstate="print"/>
          <a:srcRect l="37659" t="58436" r="40256"/>
          <a:stretch>
            <a:fillRect/>
          </a:stretch>
        </p:blipFill>
        <p:spPr bwMode="auto">
          <a:xfrm>
            <a:off x="3159695" y="1996072"/>
            <a:ext cx="1866144" cy="351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Picture 6" descr="tbit_geom2_2.png"/>
          <p:cNvPicPr>
            <a:picLocks noChangeAspect="1"/>
          </p:cNvPicPr>
          <p:nvPr/>
        </p:nvPicPr>
        <p:blipFill>
          <a:blip r:embed="rId4" cstate="print"/>
          <a:srcRect l="29999" t="16470" r="39090" b="3529"/>
          <a:stretch>
            <a:fillRect/>
          </a:stretch>
        </p:blipFill>
        <p:spPr bwMode="auto">
          <a:xfrm>
            <a:off x="7529583" y="1466850"/>
            <a:ext cx="25209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Spectra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779BD-FD83-42A4-B0C0-13C45AD995FB}" type="slidenum">
              <a:rPr lang="en-US"/>
              <a:pPr/>
              <a:t>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517889" y="2115600"/>
            <a:ext cx="2311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latin typeface="+mj-lt"/>
                <a:ea typeface="ＭＳ Ｐゴシック" charset="-128"/>
                <a:cs typeface="ＭＳ Ｐゴシック" charset="-128"/>
              </a:rPr>
              <a:t>Station 2144</a:t>
            </a:r>
          </a:p>
        </p:txBody>
      </p:sp>
      <p:pic>
        <p:nvPicPr>
          <p:cNvPr id="8" name="Picture 7" descr="tbit_stn2064_4616.png"/>
          <p:cNvPicPr>
            <a:picLocks noChangeAspect="1"/>
          </p:cNvPicPr>
          <p:nvPr/>
        </p:nvPicPr>
        <p:blipFill>
          <a:blip r:embed="rId5" cstate="print"/>
          <a:srcRect l="37659" t="58436" r="40256"/>
          <a:stretch>
            <a:fillRect/>
          </a:stretch>
        </p:blipFill>
        <p:spPr>
          <a:xfrm>
            <a:off x="3159695" y="3672087"/>
            <a:ext cx="1866144" cy="351208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5557216" y="5299685"/>
            <a:ext cx="2311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latin typeface="+mj-lt"/>
                <a:ea typeface="ＭＳ Ｐゴシック" charset="-128"/>
                <a:cs typeface="ＭＳ Ｐゴシック" charset="-128"/>
              </a:rPr>
              <a:t>Station 2064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517889" y="3672087"/>
            <a:ext cx="2311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latin typeface="+mj-lt"/>
                <a:ea typeface="ＭＳ Ｐゴシック" charset="-128"/>
                <a:cs typeface="ＭＳ Ｐゴシック" charset="-128"/>
              </a:rPr>
              <a:t>Station 2128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7860243" y="2634711"/>
            <a:ext cx="1228275" cy="13874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845957" y="4126943"/>
            <a:ext cx="1228275" cy="166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7894807" y="4505039"/>
            <a:ext cx="1188948" cy="1318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9630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bit_623_2128_21_2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851" y="699511"/>
            <a:ext cx="9098299" cy="5458979"/>
          </a:xfrm>
          <a:prstGeom prst="rect">
            <a:avLst/>
          </a:prstGeom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Field data in the TX domain 2128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5C3327-E561-4C31-A019-C4435B9AE0A2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7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2841" r="1836" b="2532"/>
          <a:stretch/>
        </p:blipFill>
        <p:spPr bwMode="auto">
          <a:xfrm>
            <a:off x="389057" y="1079217"/>
            <a:ext cx="11579065" cy="532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11027709" y="1235145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5" name="Oval 4"/>
          <p:cNvSpPr/>
          <p:nvPr/>
        </p:nvSpPr>
        <p:spPr>
          <a:xfrm rot="2580809">
            <a:off x="7507655" y="2460334"/>
            <a:ext cx="5279813" cy="1025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</a:rPr>
              <a:t>Previous Shot 65-100 km away</a:t>
            </a: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482725" y="5924856"/>
            <a:ext cx="1430927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40 seconds</a:t>
            </a:r>
          </a:p>
        </p:txBody>
      </p:sp>
      <p:sp>
        <p:nvSpPr>
          <p:cNvPr id="47110" name="TextBox 1"/>
          <p:cNvSpPr txBox="1">
            <a:spLocks noChangeArrowheads="1"/>
          </p:cNvSpPr>
          <p:nvPr/>
        </p:nvSpPr>
        <p:spPr bwMode="auto">
          <a:xfrm>
            <a:off x="7436503" y="6320824"/>
            <a:ext cx="4356470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olidFill>
                  <a:srgbClr val="000000"/>
                </a:solidFill>
              </a:rPr>
              <a:t>Data courtesy of Seabed Geosolutions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288D-50BF-F94C-8CE0-C4AC87ACBFC0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06668" y="6451140"/>
            <a:ext cx="2743200" cy="365125"/>
          </a:xfrm>
        </p:spPr>
        <p:txBody>
          <a:bodyPr/>
          <a:lstStyle/>
          <a:p>
            <a:fld id="{680A4878-A224-0341-842C-6862BAABAE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bit_621_2128_21_2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851" y="699511"/>
            <a:ext cx="9098299" cy="5458979"/>
          </a:xfrm>
          <a:prstGeom prst="rect">
            <a:avLst/>
          </a:prstGeo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Field data after NMO 2128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B5DC62-49D1-4DB5-838A-E77592DAA99A}" type="slidenum">
              <a:rPr lang="en-US"/>
              <a:pPr/>
              <a:t>20</a:t>
            </a:fld>
            <a:endParaRPr lang="en-US"/>
          </a:p>
        </p:txBody>
      </p:sp>
      <p:pic>
        <p:nvPicPr>
          <p:cNvPr id="5" name="Content Placeholder 5" descr="tbit_stn2128_4108.png"/>
          <p:cNvPicPr>
            <a:picLocks noChangeAspect="1"/>
          </p:cNvPicPr>
          <p:nvPr/>
        </p:nvPicPr>
        <p:blipFill>
          <a:blip r:embed="rId3" cstate="print"/>
          <a:srcRect l="40258" t="59737" r="41556" b="2597"/>
          <a:stretch>
            <a:fillRect/>
          </a:stretch>
        </p:blipFill>
        <p:spPr bwMode="auto">
          <a:xfrm>
            <a:off x="8839201" y="-457200"/>
            <a:ext cx="1024399" cy="212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94250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bit_622_2128_21_2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851" y="699511"/>
            <a:ext cx="9098299" cy="5458979"/>
          </a:xfrm>
          <a:prstGeom prst="rect">
            <a:avLst/>
          </a:prstGeom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990600"/>
          </a:xfrm>
        </p:spPr>
        <p:txBody>
          <a:bodyPr/>
          <a:lstStyle/>
          <a:p>
            <a:r>
              <a:rPr lang="en-US" sz="3200" dirty="0"/>
              <a:t>Field data after HMO 2128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DDF0D6-1848-41B7-8BB1-567A37A1E552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30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Node 2128 unfiltered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779BD-FD83-42A4-B0C0-13C45AD995FB}" type="slidenum">
              <a:rPr lang="en-US"/>
              <a:pPr/>
              <a:t>22</a:t>
            </a:fld>
            <a:endParaRPr lang="en-US"/>
          </a:p>
        </p:txBody>
      </p:sp>
      <p:pic>
        <p:nvPicPr>
          <p:cNvPr id="4" name="Picture 3" descr="tbit_bpz1_2128_21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12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Node 2128 2-10 Hz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779BD-FD83-42A4-B0C0-13C45AD995FB}" type="slidenum">
              <a:rPr lang="en-US"/>
              <a:pPr/>
              <a:t>23</a:t>
            </a:fld>
            <a:endParaRPr lang="en-US"/>
          </a:p>
        </p:txBody>
      </p:sp>
      <p:pic>
        <p:nvPicPr>
          <p:cNvPr id="4" name="Picture 3" descr="tbit_bpz5_1_2128_21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2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Node 2128 3-4 Hz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779BD-FD83-42A4-B0C0-13C45AD995FB}" type="slidenum">
              <a:rPr lang="en-US"/>
              <a:pPr/>
              <a:t>24</a:t>
            </a:fld>
            <a:endParaRPr lang="en-US"/>
          </a:p>
        </p:txBody>
      </p:sp>
      <p:pic>
        <p:nvPicPr>
          <p:cNvPr id="4" name="Picture 3" descr="tbit_bpz4_1_2128_21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5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Node 2128 2-3 Hz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D779BD-FD83-42A4-B0C0-13C45AD995FB}" type="slidenum">
              <a:rPr lang="en-US"/>
              <a:pPr/>
              <a:t>25</a:t>
            </a:fld>
            <a:endParaRPr lang="en-US"/>
          </a:p>
        </p:txBody>
      </p:sp>
      <p:pic>
        <p:nvPicPr>
          <p:cNvPr id="4" name="Picture 3" descr="tbit_bpz3_1_2128_21_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9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14 Hz frequency slice</a:t>
            </a:r>
          </a:p>
        </p:txBody>
      </p:sp>
      <p:pic>
        <p:nvPicPr>
          <p:cNvPr id="50179" name="Content Placeholder 4" descr="2128_1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01F38E96-17AD-764D-943D-D18595E01B63}" type="slidenum">
              <a:rPr lang="en-US" sz="900"/>
              <a:pPr algn="l"/>
              <a:t>26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2347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13 Hz frequency slice</a:t>
            </a:r>
          </a:p>
        </p:txBody>
      </p:sp>
      <p:pic>
        <p:nvPicPr>
          <p:cNvPr id="49155" name="Content Placeholder 4" descr="2128_1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FF40C1A2-D6BF-F04E-BE48-3117EAC7FBD9}" type="slidenum">
              <a:rPr lang="en-US" sz="900"/>
              <a:pPr algn="l"/>
              <a:t>27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3796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12 Hz frequency slice</a:t>
            </a:r>
          </a:p>
        </p:txBody>
      </p:sp>
      <p:pic>
        <p:nvPicPr>
          <p:cNvPr id="48131" name="Content Placeholder 4" descr="2128_1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096BF09B-AB0B-2A4C-A361-52119A870CA2}" type="slidenum">
              <a:rPr lang="en-US" sz="900"/>
              <a:pPr algn="l"/>
              <a:t>28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3726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11 Hz frequency slice</a:t>
            </a:r>
          </a:p>
        </p:txBody>
      </p:sp>
      <p:pic>
        <p:nvPicPr>
          <p:cNvPr id="47107" name="Content Placeholder 4" descr="2128_1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710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F6C3899C-052E-A24D-8D88-440E5C6BC1E2}" type="slidenum">
              <a:rPr lang="en-US" sz="900"/>
              <a:pPr algn="l"/>
              <a:t>29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4466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7788716" y="5668971"/>
            <a:ext cx="4356470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olidFill>
                  <a:srgbClr val="000000"/>
                </a:solidFill>
              </a:rPr>
              <a:t>Data courtesy of Seabed Geosolutions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6895F-B244-E147-BFFF-62740B024749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15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10 Hz frequency slice</a:t>
            </a:r>
          </a:p>
        </p:txBody>
      </p:sp>
      <p:pic>
        <p:nvPicPr>
          <p:cNvPr id="46083" name="Content Placeholder 4" descr="2128_10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608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EA12B12E-0E9A-5246-8CBB-90093D1AC3E0}" type="slidenum">
              <a:rPr lang="en-US" sz="900"/>
              <a:pPr algn="l"/>
              <a:t>30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9917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9 Hz frequency slice</a:t>
            </a:r>
          </a:p>
        </p:txBody>
      </p:sp>
      <p:pic>
        <p:nvPicPr>
          <p:cNvPr id="45059" name="Content Placeholder 4" descr="2128_09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023A21BA-460E-6C41-9A2B-718F4AE5AABA}" type="slidenum">
              <a:rPr lang="en-US" sz="900"/>
              <a:pPr algn="l"/>
              <a:t>31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7159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8 Hz frequency slice</a:t>
            </a:r>
          </a:p>
        </p:txBody>
      </p:sp>
      <p:pic>
        <p:nvPicPr>
          <p:cNvPr id="44035" name="Content Placeholder 4" descr="2128_08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FA93A365-DB06-4247-9540-B18D8D57A6C8}" type="slidenum">
              <a:rPr lang="en-US" sz="900"/>
              <a:pPr algn="l"/>
              <a:t>32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2384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7 Hz frequency slice</a:t>
            </a:r>
          </a:p>
        </p:txBody>
      </p:sp>
      <p:pic>
        <p:nvPicPr>
          <p:cNvPr id="43011" name="Content Placeholder 4" descr="2128_07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5D01780A-6081-E943-A943-5E3C392C5FD1}" type="slidenum">
              <a:rPr lang="en-US" sz="900"/>
              <a:pPr algn="l"/>
              <a:t>33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5693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6 Hz frequency slice</a:t>
            </a:r>
          </a:p>
        </p:txBody>
      </p:sp>
      <p:pic>
        <p:nvPicPr>
          <p:cNvPr id="41987" name="Content Placeholder 4" descr="2128_06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22CA2A3F-95AB-D444-A683-8DBF0D07BF31}" type="slidenum">
              <a:rPr lang="en-US" sz="900"/>
              <a:pPr algn="l"/>
              <a:t>34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5042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5 Hz frequency slice</a:t>
            </a:r>
          </a:p>
        </p:txBody>
      </p:sp>
      <p:pic>
        <p:nvPicPr>
          <p:cNvPr id="40963" name="Content Placeholder 4" descr="2128_05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409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BE0EAA9B-B526-7F48-BC3C-B93A489D8C45}" type="slidenum">
              <a:rPr lang="en-US" sz="900"/>
              <a:pPr algn="l"/>
              <a:t>35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9551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4 Hz frequency slice</a:t>
            </a:r>
          </a:p>
        </p:txBody>
      </p:sp>
      <p:pic>
        <p:nvPicPr>
          <p:cNvPr id="39939" name="Content Placeholder 4" descr="2128_04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064944DA-DAFC-1C46-9A93-9F916C886815}" type="slidenum">
              <a:rPr lang="en-US" sz="900"/>
              <a:pPr algn="l"/>
              <a:t>36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172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3 Hz frequency slice</a:t>
            </a:r>
          </a:p>
        </p:txBody>
      </p:sp>
      <p:pic>
        <p:nvPicPr>
          <p:cNvPr id="38915" name="Content Placeholder 4" descr="2128_0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3C483C8C-EEDA-8D4D-9DDF-81D4FA415E99}" type="slidenum">
              <a:rPr lang="en-US" sz="900"/>
              <a:pPr algn="l"/>
              <a:t>37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2582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2 Hz frequency slice</a:t>
            </a:r>
          </a:p>
        </p:txBody>
      </p:sp>
      <p:pic>
        <p:nvPicPr>
          <p:cNvPr id="37891" name="Content Placeholder 4" descr="2128_02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776CF8ED-86BF-9B48-9891-3603C3AAFD68}" type="slidenum">
              <a:rPr lang="en-US" sz="900"/>
              <a:pPr algn="l"/>
              <a:t>38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0854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Trilobit 2128, Vertical, 1 Hz frequency slice</a:t>
            </a:r>
          </a:p>
        </p:txBody>
      </p:sp>
      <p:pic>
        <p:nvPicPr>
          <p:cNvPr id="36867" name="Content Placeholder 4" descr="2128_01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988" r="-30988"/>
          <a:stretch>
            <a:fillRect/>
          </a:stretch>
        </p:blipFill>
        <p:spPr>
          <a:xfrm>
            <a:off x="701675" y="1279525"/>
            <a:ext cx="10752138" cy="5130800"/>
          </a:xfrm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19288" y="6553200"/>
            <a:ext cx="2520950" cy="304800"/>
          </a:xfrm>
          <a:noFill/>
        </p:spPr>
        <p:txBody>
          <a:bodyPr/>
          <a:lstStyle/>
          <a:p>
            <a:pPr algn="l"/>
            <a:fld id="{D92BB63A-7C6C-C746-9870-B30BE13C1368}" type="slidenum">
              <a:rPr lang="en-US" sz="900"/>
              <a:pPr algn="l"/>
              <a:t>39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9412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3625" y="1346855"/>
            <a:ext cx="4789888" cy="3847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Strong low frequency ambient ocean noise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9791" y="1086529"/>
            <a:ext cx="6719985" cy="38473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Hydrophone analog RC low cut 6dB/octave winning &lt;0.25Hz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72514" y="4748222"/>
            <a:ext cx="9022524" cy="707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4000" dirty="0"/>
              <a:t>Airgun bubble frequency at 8 Hz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44068" y="2371068"/>
            <a:ext cx="11909267" cy="4616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dirty="0"/>
              <a:t>The Valley of lost opportunity: not much noise but no signal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74029" y="1843097"/>
            <a:ext cx="2339915" cy="6771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dirty="0"/>
              <a:t>Near offset</a:t>
            </a:r>
          </a:p>
          <a:p>
            <a:pPr algn="ctr"/>
            <a:r>
              <a:rPr lang="en-US" sz="1900" dirty="0"/>
              <a:t>signal down to 2 Hz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22264" y="2933986"/>
            <a:ext cx="2442195" cy="6771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900" dirty="0"/>
              <a:t>30km offset</a:t>
            </a:r>
          </a:p>
          <a:p>
            <a:pPr algn="ctr"/>
            <a:r>
              <a:rPr lang="en-US" sz="1900" dirty="0"/>
              <a:t>signal down to 4 Hz</a:t>
            </a:r>
          </a:p>
        </p:txBody>
      </p:sp>
      <p:sp>
        <p:nvSpPr>
          <p:cNvPr id="49163" name="TextBox 1"/>
          <p:cNvSpPr txBox="1">
            <a:spLocks noChangeArrowheads="1"/>
          </p:cNvSpPr>
          <p:nvPr/>
        </p:nvSpPr>
        <p:spPr bwMode="auto">
          <a:xfrm>
            <a:off x="7788716" y="5668971"/>
            <a:ext cx="4356470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olidFill>
                  <a:srgbClr val="000000"/>
                </a:solidFill>
              </a:rPr>
              <a:t>Data courtesy of Seabed Geosolutions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8F07-9D23-D745-89ED-80B93FBDF57E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75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8" name="Down Arrow 7"/>
          <p:cNvSpPr/>
          <p:nvPr/>
        </p:nvSpPr>
        <p:spPr>
          <a:xfrm>
            <a:off x="1880106" y="1155700"/>
            <a:ext cx="395391" cy="506413"/>
          </a:xfrm>
          <a:prstGeom prst="downArrow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859021" y="1155700"/>
            <a:ext cx="395391" cy="506413"/>
          </a:xfrm>
          <a:prstGeom prst="down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8811334" y="1155700"/>
            <a:ext cx="395389" cy="506413"/>
          </a:xfrm>
          <a:prstGeom prst="downArrow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018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r="2765"/>
          <a:stretch>
            <a:fillRect/>
          </a:stretch>
        </p:blipFill>
        <p:spPr bwMode="auto">
          <a:xfrm>
            <a:off x="5610099" y="1809755"/>
            <a:ext cx="617380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68910" y="1815253"/>
            <a:ext cx="2081716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/>
              <a:t>Spectra of real 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7902" y="5616491"/>
            <a:ext cx="6079481" cy="461677"/>
          </a:xfrm>
          <a:prstGeom prst="rect">
            <a:avLst/>
          </a:prstGeom>
          <a:noFill/>
        </p:spPr>
        <p:txBody>
          <a:bodyPr wrap="none" lIns="91450" tIns="45726" rIns="91450" bIns="457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0.25Hz  0.5Hz     1Hz        2Hz       4Hz        8Hz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BF11-305E-5A47-A1E7-3626E6DADF14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3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8" name="Down Arrow 7"/>
          <p:cNvSpPr/>
          <p:nvPr/>
        </p:nvSpPr>
        <p:spPr>
          <a:xfrm>
            <a:off x="1880106" y="1155700"/>
            <a:ext cx="395391" cy="506413"/>
          </a:xfrm>
          <a:prstGeom prst="downArrow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4859021" y="1155700"/>
            <a:ext cx="395391" cy="506413"/>
          </a:xfrm>
          <a:prstGeom prst="down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8811334" y="1155700"/>
            <a:ext cx="395389" cy="506413"/>
          </a:xfrm>
          <a:prstGeom prst="downArrow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5018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" r="2765"/>
          <a:stretch>
            <a:fillRect/>
          </a:stretch>
        </p:blipFill>
        <p:spPr bwMode="auto">
          <a:xfrm>
            <a:off x="5610099" y="1809755"/>
            <a:ext cx="617380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07902" y="5616491"/>
            <a:ext cx="6079481" cy="461677"/>
          </a:xfrm>
          <a:prstGeom prst="rect">
            <a:avLst/>
          </a:prstGeom>
          <a:noFill/>
        </p:spPr>
        <p:txBody>
          <a:bodyPr wrap="none" lIns="91450" tIns="45726" rIns="91450" bIns="457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0.25Hz  0.5Hz     1Hz        2Hz       4Hz        8Hz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18414102">
            <a:off x="9682298" y="3201711"/>
            <a:ext cx="2255528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4Hz </a:t>
            </a:r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 Far offset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rot="18877569">
            <a:off x="8740179" y="2766329"/>
            <a:ext cx="2485859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 2Hz </a:t>
            </a:r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 Near offset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13-339C-874A-B77A-545DA64683C7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6142" r="2809"/>
          <a:stretch>
            <a:fillRect/>
          </a:stretch>
        </p:blipFill>
        <p:spPr bwMode="auto">
          <a:xfrm>
            <a:off x="5606923" y="1809759"/>
            <a:ext cx="617380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10" name="Down Arrow 9"/>
          <p:cNvSpPr/>
          <p:nvPr/>
        </p:nvSpPr>
        <p:spPr>
          <a:xfrm>
            <a:off x="8811334" y="1343840"/>
            <a:ext cx="395389" cy="506413"/>
          </a:xfrm>
          <a:prstGeom prst="downArrow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-3185898">
            <a:off x="9767573" y="3520013"/>
            <a:ext cx="1804859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4Hz </a:t>
            </a:r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 Airguns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859021" y="1354492"/>
            <a:ext cx="395391" cy="506413"/>
          </a:xfrm>
          <a:prstGeom prst="down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349232" y="957814"/>
            <a:ext cx="1507545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30 km offset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8392059" y="969549"/>
            <a:ext cx="1507545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olidFill>
                  <a:srgbClr val="0000FF"/>
                </a:solidFill>
              </a:rPr>
              <a:t>70 km offset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07902" y="5616491"/>
            <a:ext cx="6079481" cy="461677"/>
          </a:xfrm>
          <a:prstGeom prst="rect">
            <a:avLst/>
          </a:prstGeom>
          <a:noFill/>
        </p:spPr>
        <p:txBody>
          <a:bodyPr wrap="none" lIns="91450" tIns="45726" rIns="91450" bIns="457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0.25Hz  0.5Hz     1Hz        2Hz       4Hz        8Hz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AAAE3-7A28-9B4E-8DFA-B1877203783F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4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123874" y="1228727"/>
            <a:ext cx="12122132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6142" r="2809"/>
          <a:stretch>
            <a:fillRect/>
          </a:stretch>
        </p:blipFill>
        <p:spPr bwMode="auto">
          <a:xfrm>
            <a:off x="5606923" y="1809759"/>
            <a:ext cx="617380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2"/>
          <p:cNvSpPr txBox="1">
            <a:spLocks noChangeArrowheads="1"/>
          </p:cNvSpPr>
          <p:nvPr/>
        </p:nvSpPr>
        <p:spPr bwMode="auto">
          <a:xfrm>
            <a:off x="11132863" y="1300173"/>
            <a:ext cx="916012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100km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598644" y="5718183"/>
            <a:ext cx="821191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10 Hz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60474" y="161399"/>
            <a:ext cx="10984421" cy="6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3600" dirty="0">
                <a:latin typeface="+mn-lt"/>
              </a:rPr>
              <a:t>Common Receiver Gather, OBN, Hydrophone component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859021" y="1354492"/>
            <a:ext cx="395391" cy="506413"/>
          </a:xfrm>
          <a:prstGeom prst="down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349232" y="957814"/>
            <a:ext cx="1507545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30 km offset</a:t>
            </a:r>
          </a:p>
        </p:txBody>
      </p:sp>
      <p:sp>
        <p:nvSpPr>
          <p:cNvPr id="2" name="Left Arrow 1"/>
          <p:cNvSpPr/>
          <p:nvPr/>
        </p:nvSpPr>
        <p:spPr>
          <a:xfrm>
            <a:off x="7557359" y="2709682"/>
            <a:ext cx="3267611" cy="2181564"/>
          </a:xfrm>
          <a:prstGeom prst="leftArrow">
            <a:avLst/>
          </a:prstGeom>
          <a:noFill/>
          <a:ln w="57150" cmpd="sng">
            <a:solidFill>
              <a:srgbClr val="C8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4800" b="1" dirty="0">
                <a:solidFill>
                  <a:srgbClr val="FF0000"/>
                </a:solidFill>
              </a:rPr>
              <a:t>  Will it ?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8811334" y="1343840"/>
            <a:ext cx="395389" cy="506413"/>
          </a:xfrm>
          <a:prstGeom prst="downArrow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50" tIns="45726" rIns="91450" bIns="45726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8392059" y="969549"/>
            <a:ext cx="1507545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>
                <a:solidFill>
                  <a:srgbClr val="0000FF"/>
                </a:solidFill>
              </a:rPr>
              <a:t>70 km offset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18414102">
            <a:off x="9767573" y="3520013"/>
            <a:ext cx="1804859" cy="3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4Hz </a:t>
            </a:r>
            <a:r>
              <a:rPr lang="en-US" sz="1900" dirty="0">
                <a:sym typeface="Wingdings"/>
              </a:rPr>
              <a:t></a:t>
            </a:r>
            <a:r>
              <a:rPr lang="en-US" sz="1900" dirty="0"/>
              <a:t> Airguns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7902" y="5616491"/>
            <a:ext cx="6079481" cy="461677"/>
          </a:xfrm>
          <a:prstGeom prst="rect">
            <a:avLst/>
          </a:prstGeom>
          <a:noFill/>
        </p:spPr>
        <p:txBody>
          <a:bodyPr wrap="none" lIns="91450" tIns="45726" rIns="91450" bIns="4572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1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0.25Hz  0.5Hz     1Hz        2Hz       4Hz        8Hz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56FEE-D6AE-4A4D-99AD-AB02EEA1C4DD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itle 2"/>
          <p:cNvSpPr>
            <a:spLocks noGrp="1"/>
          </p:cNvSpPr>
          <p:nvPr>
            <p:ph type="title"/>
          </p:nvPr>
        </p:nvSpPr>
        <p:spPr bwMode="auto">
          <a:xfrm>
            <a:off x="414025" y="329081"/>
            <a:ext cx="11153504" cy="758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50" tIns="45726" rIns="91450" bIns="45726" numCol="1" anchor="t" anchorCtr="0" compatLnSpc="1">
            <a:prstTxWarp prst="textNoShape">
              <a:avLst/>
            </a:prstTxWarp>
          </a:bodyPr>
          <a:lstStyle/>
          <a:p>
            <a:r>
              <a:rPr lang="en-US" sz="4300" dirty="0">
                <a:latin typeface="+mn-lt"/>
                <a:ea typeface="MS PGothic" charset="0"/>
              </a:rPr>
              <a:t>Modeling Ultra Low Frequency (ULF) Source</a:t>
            </a: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10078" r="2806" b="2"/>
          <a:stretch>
            <a:fillRect/>
          </a:stretch>
        </p:blipFill>
        <p:spPr bwMode="auto">
          <a:xfrm>
            <a:off x="6258972" y="3582465"/>
            <a:ext cx="5368889" cy="262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10165" r="2806"/>
          <a:stretch>
            <a:fillRect/>
          </a:stretch>
        </p:blipFill>
        <p:spPr bwMode="auto">
          <a:xfrm>
            <a:off x="825418" y="3582465"/>
            <a:ext cx="5368889" cy="261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4036376" y="3656283"/>
            <a:ext cx="1954401" cy="67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50" tIns="45726" rIns="91450" bIns="45726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>
              <a:buFont typeface="Lucida Grande" charset="0"/>
              <a:buChar char="-"/>
            </a:pPr>
            <a:r>
              <a:rPr lang="en-US" sz="1900" dirty="0">
                <a:solidFill>
                  <a:srgbClr val="FF0000"/>
                </a:solidFill>
              </a:rPr>
              <a:t>Without ghost</a:t>
            </a:r>
          </a:p>
          <a:p>
            <a:pPr>
              <a:buFont typeface="Lucida Grande" charset="0"/>
              <a:buChar char="-"/>
            </a:pPr>
            <a:r>
              <a:rPr lang="en-US" sz="1900" dirty="0">
                <a:solidFill>
                  <a:srgbClr val="00FF00"/>
                </a:solidFill>
              </a:rPr>
              <a:t>With ghost</a:t>
            </a: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883593" y="6058522"/>
            <a:ext cx="5757784" cy="3847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0                                0.5 second                  1.0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6441407" y="6063466"/>
            <a:ext cx="5208197" cy="38473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50" tIns="45726" rIns="91450" bIns="45726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900" dirty="0"/>
              <a:t>1Hz                         10Hz                        100Hz</a:t>
            </a: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 bwMode="auto">
          <a:xfrm>
            <a:off x="414025" y="1484946"/>
            <a:ext cx="5865816" cy="143218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50" tIns="45726" rIns="91450" bIns="45726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 dirty="0">
                <a:ea typeface="MS PGothic" charset="0"/>
              </a:rPr>
              <a:t>Modeling program by</a:t>
            </a:r>
          </a:p>
          <a:p>
            <a:pPr lvl="1"/>
            <a:r>
              <a:rPr lang="en-US" sz="2800" dirty="0">
                <a:ea typeface="MS PGothic" charset="0"/>
              </a:rPr>
              <a:t>Leighton Watson</a:t>
            </a:r>
          </a:p>
          <a:p>
            <a:pPr lvl="1"/>
            <a:r>
              <a:rPr lang="en-US" sz="2800" dirty="0">
                <a:ea typeface="MS PGothic" charset="0"/>
              </a:rPr>
              <a:t>advised by Prof. Eric Dunham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B126B-BF68-9642-A12D-1C5650F5B604}" type="datetime3">
              <a:rPr lang="en-US" smtClean="0"/>
              <a:t>6 April 2020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52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862</Words>
  <Application>Microsoft Macintosh PowerPoint</Application>
  <PresentationFormat>Widescreen</PresentationFormat>
  <Paragraphs>225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ＭＳ Ｐゴシック</vt:lpstr>
      <vt:lpstr>ＭＳ Ｐゴシック</vt:lpstr>
      <vt:lpstr>Arial</vt:lpstr>
      <vt:lpstr>Calibri</vt:lpstr>
      <vt:lpstr>Calibri Light</vt:lpstr>
      <vt:lpstr>Courier New</vt:lpstr>
      <vt:lpstr>Helvetica</vt:lpstr>
      <vt:lpstr>Lucida Grande</vt:lpstr>
      <vt:lpstr>Mangal</vt:lpstr>
      <vt:lpstr>Wingdings</vt:lpstr>
      <vt:lpstr>Office Theme</vt:lpstr>
      <vt:lpstr>Low Frequency Limit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Modeling Ultra Low Frequency (ULF) Source</vt:lpstr>
      <vt:lpstr>PowerPoint Presentation</vt:lpstr>
      <vt:lpstr>Now we can compare modeling to real data</vt:lpstr>
      <vt:lpstr>Compare modeled data to real data</vt:lpstr>
      <vt:lpstr>Compare modeled data to real data</vt:lpstr>
      <vt:lpstr>Compare modeled data to real data</vt:lpstr>
      <vt:lpstr>Compare modeled data to real data</vt:lpstr>
      <vt:lpstr>Summary</vt:lpstr>
      <vt:lpstr>2010 analysis (flawed)</vt:lpstr>
      <vt:lpstr>Spectra</vt:lpstr>
      <vt:lpstr>Field data in the TX domain 2128</vt:lpstr>
      <vt:lpstr>Field data after NMO 2128</vt:lpstr>
      <vt:lpstr>Field data after HMO 2128</vt:lpstr>
      <vt:lpstr>Node 2128 unfiltered</vt:lpstr>
      <vt:lpstr>Node 2128 2-10 Hz</vt:lpstr>
      <vt:lpstr>Node 2128 3-4 Hz</vt:lpstr>
      <vt:lpstr>Node 2128 2-3 Hz</vt:lpstr>
      <vt:lpstr>Trilobit 2128, Vertical, 14 Hz frequency slice</vt:lpstr>
      <vt:lpstr>Trilobit 2128, Vertical, 13 Hz frequency slice</vt:lpstr>
      <vt:lpstr>Trilobit 2128, Vertical, 12 Hz frequency slice</vt:lpstr>
      <vt:lpstr>Trilobit 2128, Vertical, 11 Hz frequency slice</vt:lpstr>
      <vt:lpstr>Trilobit 2128, Vertical, 10 Hz frequency slice</vt:lpstr>
      <vt:lpstr>Trilobit 2128, Vertical, 9 Hz frequency slice</vt:lpstr>
      <vt:lpstr>Trilobit 2128, Vertical, 8 Hz frequency slice</vt:lpstr>
      <vt:lpstr>Trilobit 2128, Vertical, 7 Hz frequency slice</vt:lpstr>
      <vt:lpstr>Trilobit 2128, Vertical, 6 Hz frequency slice</vt:lpstr>
      <vt:lpstr>Trilobit 2128, Vertical, 5 Hz frequency slice</vt:lpstr>
      <vt:lpstr>Trilobit 2128, Vertical, 4 Hz frequency slice</vt:lpstr>
      <vt:lpstr>Trilobit 2128, Vertical, 3 Hz frequency slice</vt:lpstr>
      <vt:lpstr>Trilobit 2128, Vertical, 2 Hz frequency slice</vt:lpstr>
      <vt:lpstr>Trilobit 2128, Vertical, 1 Hz frequency slice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Newby</dc:creator>
  <cp:lastModifiedBy>Microsoft Office User</cp:lastModifiedBy>
  <cp:revision>163</cp:revision>
  <dcterms:created xsi:type="dcterms:W3CDTF">2018-04-10T13:10:12Z</dcterms:created>
  <dcterms:modified xsi:type="dcterms:W3CDTF">2020-04-07T01:40:10Z</dcterms:modified>
</cp:coreProperties>
</file>