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1300" r:id="rId2"/>
    <p:sldId id="1301" r:id="rId3"/>
    <p:sldId id="1304" r:id="rId4"/>
    <p:sldId id="1303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1344" r:id="rId13"/>
    <p:sldId id="1345" r:id="rId14"/>
    <p:sldId id="1346" r:id="rId15"/>
    <p:sldId id="334" r:id="rId16"/>
    <p:sldId id="333" r:id="rId17"/>
    <p:sldId id="335" r:id="rId18"/>
    <p:sldId id="336" r:id="rId19"/>
    <p:sldId id="337" r:id="rId20"/>
    <p:sldId id="1311" r:id="rId21"/>
    <p:sldId id="1305" r:id="rId22"/>
    <p:sldId id="1306" r:id="rId23"/>
    <p:sldId id="1307" r:id="rId24"/>
    <p:sldId id="401" r:id="rId25"/>
    <p:sldId id="403" r:id="rId26"/>
    <p:sldId id="404" r:id="rId27"/>
    <p:sldId id="405" r:id="rId28"/>
    <p:sldId id="402" r:id="rId29"/>
    <p:sldId id="1308" r:id="rId30"/>
    <p:sldId id="378" r:id="rId31"/>
    <p:sldId id="406" r:id="rId32"/>
    <p:sldId id="407" r:id="rId33"/>
    <p:sldId id="350" r:id="rId34"/>
    <p:sldId id="351" r:id="rId35"/>
    <p:sldId id="1309" r:id="rId36"/>
    <p:sldId id="1310" r:id="rId37"/>
    <p:sldId id="1312" r:id="rId38"/>
    <p:sldId id="259" r:id="rId39"/>
    <p:sldId id="262" r:id="rId40"/>
    <p:sldId id="266" r:id="rId41"/>
    <p:sldId id="267" r:id="rId42"/>
    <p:sldId id="296" r:id="rId43"/>
    <p:sldId id="298" r:id="rId44"/>
    <p:sldId id="1313" r:id="rId45"/>
    <p:sldId id="1274" r:id="rId46"/>
    <p:sldId id="1280" r:id="rId47"/>
    <p:sldId id="1281" r:id="rId48"/>
    <p:sldId id="1282" r:id="rId49"/>
    <p:sldId id="1283" r:id="rId50"/>
    <p:sldId id="1284" r:id="rId51"/>
    <p:sldId id="1285" r:id="rId52"/>
    <p:sldId id="1286" r:id="rId53"/>
    <p:sldId id="1287" r:id="rId54"/>
    <p:sldId id="1288" r:id="rId55"/>
    <p:sldId id="1289" r:id="rId56"/>
    <p:sldId id="1290" r:id="rId57"/>
    <p:sldId id="1291" r:id="rId58"/>
    <p:sldId id="1292" r:id="rId59"/>
    <p:sldId id="1293" r:id="rId60"/>
    <p:sldId id="1294" r:id="rId61"/>
    <p:sldId id="1295" r:id="rId62"/>
    <p:sldId id="1296" r:id="rId63"/>
    <p:sldId id="1297" r:id="rId64"/>
    <p:sldId id="1298" r:id="rId6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380" autoAdjust="0"/>
    <p:restoredTop sz="94632" autoAdjust="0"/>
  </p:normalViewPr>
  <p:slideViewPr>
    <p:cSldViewPr snapToGrid="0" snapToObjects="1">
      <p:cViewPr varScale="1">
        <p:scale>
          <a:sx n="108" d="100"/>
          <a:sy n="108" d="100"/>
        </p:scale>
        <p:origin x="200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Harmonic</a:t>
            </a:r>
            <a:r>
              <a:rPr lang="en-US" baseline="0" dirty="0"/>
              <a:t> oscillator  constant energy = ½ kx^2 + ½ mv^2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F3CFC-6F6B-D44C-9955-4D0581C4172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39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0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88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18F-E744-6147-AD00-1E1FFBA1714E}" type="datetimeFigureOut">
              <a:rPr lang="en-US" smtClean="0"/>
              <a:t>5/30/20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March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 </a:t>
            </a:r>
            <a:fld id="{719E0A7C-8572-6E44-8386-FA35863938D3}" type="slidenum">
              <a:rPr lang="en-US" smtClean="0"/>
              <a:t>‹#›</a:t>
            </a:fld>
            <a:r>
              <a:rPr lang="en-US" dirty="0"/>
              <a:t> </a:t>
            </a:r>
            <a:r>
              <a:rPr lang="en-US" baseline="0" dirty="0"/>
              <a:t>           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3635" y="476161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Mie_scatt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hyperlink" Target="https://en.wikipedia.org/wiki/Gustav_Mi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190/1.188737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909D-B93D-3F42-8B31-DC8608B7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Bramante Staircase (double helix)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003E4-EDAF-ED46-AC98-D2FBACC48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51575"/>
            <a:ext cx="5602103" cy="3686807"/>
          </a:xfrm>
          <a:prstGeom prst="rect">
            <a:avLst/>
          </a:prstGeom>
        </p:spPr>
      </p:pic>
      <p:pic>
        <p:nvPicPr>
          <p:cNvPr id="5" name="Picture 4" descr="195ace2f404dd7f307b157927dddb4e6.jpg">
            <a:extLst>
              <a:ext uri="{FF2B5EF4-FFF2-40B4-BE49-F238E27FC236}">
                <a16:creationId xmlns:a16="http://schemas.microsoft.com/office/drawing/2014/main" id="{FAE476AD-5501-B84D-98A5-DE415F174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69" y="0"/>
            <a:ext cx="21618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DCF41-08FA-E64F-9D08-6B723D12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5" y="684936"/>
            <a:ext cx="6160939" cy="3962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half derivative option on, t0=1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0ED22-EA49-F94C-AA12-74CFE00392E7}"/>
              </a:ext>
            </a:extLst>
          </p:cNvPr>
          <p:cNvSpPr txBox="1"/>
          <p:nvPr/>
        </p:nvSpPr>
        <p:spPr>
          <a:xfrm>
            <a:off x="2724260" y="118120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C211C-ACAE-404E-9537-86095AEBC0F5}"/>
              </a:ext>
            </a:extLst>
          </p:cNvPr>
          <p:cNvSpPr txBox="1"/>
          <p:nvPr/>
        </p:nvSpPr>
        <p:spPr>
          <a:xfrm>
            <a:off x="2607241" y="150387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21680-E54B-9546-94D4-9F9818A75CE5}"/>
              </a:ext>
            </a:extLst>
          </p:cNvPr>
          <p:cNvSpPr txBox="1"/>
          <p:nvPr/>
        </p:nvSpPr>
        <p:spPr>
          <a:xfrm>
            <a:off x="2607241" y="182654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6372284" y="819426"/>
            <a:ext cx="2548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They all converge to about the same point more or less on the real axis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Slightly off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It’s not roundoff errors because single precision and double precision give the same results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I don’t know why it’s slightly off</a:t>
            </a:r>
          </a:p>
        </p:txBody>
      </p:sp>
    </p:spTree>
    <p:extLst>
      <p:ext uri="{BB962C8B-B14F-4D97-AF65-F5344CB8AC3E}">
        <p14:creationId xmlns:p14="http://schemas.microsoft.com/office/powerpoint/2010/main" val="44917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with half derivative option on, t0=4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6372284" y="819426"/>
            <a:ext cx="26531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They all converge to about the same point more or less on the real axis: (950,0)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Less off than t0=1 because of roundoff errors? (we did it in double)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I don’t know what to normalize by to make (950,0) to (1,0). nx=10001 in these runs</a:t>
            </a:r>
          </a:p>
          <a:p>
            <a:pPr marL="231775" indent="-231775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5C254-45E6-1D44-81F9-3A4724AB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685800"/>
            <a:ext cx="6133846" cy="3944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33D3AE-8E6D-C240-9F0C-A9DFD7BF2B5A}"/>
              </a:ext>
            </a:extLst>
          </p:cNvPr>
          <p:cNvSpPr txBox="1"/>
          <p:nvPr/>
        </p:nvSpPr>
        <p:spPr>
          <a:xfrm>
            <a:off x="2724260" y="118120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167AD8-0CAA-144E-A503-A41181C36B79}"/>
              </a:ext>
            </a:extLst>
          </p:cNvPr>
          <p:cNvSpPr txBox="1"/>
          <p:nvPr/>
        </p:nvSpPr>
        <p:spPr>
          <a:xfrm>
            <a:off x="2607241" y="150387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9CC56-D5A9-414A-9243-24C52D44AE83}"/>
              </a:ext>
            </a:extLst>
          </p:cNvPr>
          <p:cNvSpPr txBox="1"/>
          <p:nvPr/>
        </p:nvSpPr>
        <p:spPr>
          <a:xfrm>
            <a:off x="2607241" y="182654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219347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9751-F426-A54C-B5EB-4CF88329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frequency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6CA7-6D08-7344-805F-E420B677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229600" cy="42651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Velocity model building such as FWI benefits from low frequencies signal</a:t>
            </a:r>
          </a:p>
          <a:p>
            <a:pPr lvl="1"/>
            <a:r>
              <a:rPr lang="en-US" dirty="0"/>
              <a:t>Avoiding local minima (“cycle skips”) in fitting the data</a:t>
            </a:r>
          </a:p>
          <a:p>
            <a:r>
              <a:rPr lang="en-US" dirty="0"/>
              <a:t>Imaging low frequencies should also benefit</a:t>
            </a:r>
          </a:p>
          <a:p>
            <a:pPr lvl="1"/>
            <a:r>
              <a:rPr lang="en-US" dirty="0"/>
              <a:t>Sub-salt/Sub-basalt/Blocky reservoir model building</a:t>
            </a:r>
          </a:p>
          <a:p>
            <a:r>
              <a:rPr lang="en-US" dirty="0"/>
              <a:t>But it seems like Imaging has a low frequency limitation</a:t>
            </a:r>
          </a:p>
          <a:p>
            <a:pPr lvl="1"/>
            <a:r>
              <a:rPr lang="en-US" dirty="0"/>
              <a:t>In Kirchhoff there is a stationary phase approximation and a zero divided by zero implied by correcting/pre-empting a half integral by a half derivative:  sqrt(</a:t>
            </a:r>
            <a:r>
              <a:rPr lang="en-US" i="1" dirty="0" err="1"/>
              <a:t>i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/>
              <a:t>) / (1/sqrt(</a:t>
            </a:r>
            <a:r>
              <a:rPr lang="en-US" i="1" dirty="0" err="1"/>
              <a:t>i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FK and FD migration methods may have a problem with very low frequencies for any reflector that is not flat 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/k&gt;</a:t>
            </a:r>
            <a:r>
              <a:rPr lang="en-US" dirty="0" err="1"/>
              <a:t>V</a:t>
            </a:r>
            <a:r>
              <a:rPr lang="en-US" baseline="-25000" dirty="0" err="1"/>
              <a:t>min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607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09F9-E8C8-964E-95DE-7FC6E23D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plots for Ultra Low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452E-48A5-C54D-A80D-D7F2A287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708661"/>
            <a:ext cx="3585410" cy="3885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 maximal offset of 4km they do not converge at 0.5 Hz</a:t>
            </a:r>
          </a:p>
          <a:p>
            <a:r>
              <a:rPr lang="en-US" dirty="0"/>
              <a:t>With up to 4 km offset, we will not be able to image 1Hz and below even if we we have a 1Hz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24516-C0B8-ED42-99F3-D791B0E3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731520"/>
            <a:ext cx="4312872" cy="39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09F9-E8C8-964E-95DE-7FC6E23D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plots for Ultra Low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3452E-48A5-C54D-A80D-D7F2A287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708661"/>
            <a:ext cx="3501188" cy="3885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maximal offset of 40km they converge</a:t>
            </a:r>
          </a:p>
          <a:p>
            <a:r>
              <a:rPr lang="en-US" dirty="0"/>
              <a:t>We can image 0.5 Hz signal if</a:t>
            </a:r>
          </a:p>
          <a:p>
            <a:pPr lvl="1"/>
            <a:r>
              <a:rPr lang="en-US" dirty="0"/>
              <a:t>we had 0.5 Hz sources </a:t>
            </a:r>
            <a:r>
              <a:rPr lang="en-US"/>
              <a:t>and receivers</a:t>
            </a:r>
            <a:endParaRPr lang="en-US" dirty="0"/>
          </a:p>
          <a:p>
            <a:pPr lvl="1"/>
            <a:r>
              <a:rPr lang="en-US" dirty="0"/>
              <a:t>Ultra Long Offset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16A3A-A74B-D84F-B0C6-07E92A2F5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731520"/>
            <a:ext cx="4319016" cy="3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D649A-69C7-C542-AD82-EDA74E974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15536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tpow</a:t>
            </a:r>
            <a:r>
              <a:rPr lang="en-US" dirty="0"/>
              <a:t>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Slightly faster convergence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162524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Default: </a:t>
            </a:r>
            <a:r>
              <a:rPr lang="en-US" dirty="0" err="1"/>
              <a:t>tpow</a:t>
            </a:r>
            <a:r>
              <a:rPr lang="en-US" dirty="0"/>
              <a:t>=0.5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34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This is the same as two of the previous 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1AC77-40DB-C54D-8430-7019A94E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08805" cy="4031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31612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tpow</a:t>
            </a:r>
            <a:r>
              <a:rPr lang="en-US" dirty="0"/>
              <a:t>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Slightly slower convergence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045A3-0B0F-5A47-ADB9-78A46530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1553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3B190-ADB5-C249-9561-2E67E8F8C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15536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tpow</a:t>
            </a:r>
            <a:r>
              <a:rPr lang="en-US" dirty="0"/>
              <a:t>=-1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Slower convergence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But it still converges—at least down to 5 Hz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205629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83A87-5A40-0245-B3D9-9A9100B5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15536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tpow</a:t>
            </a:r>
            <a:r>
              <a:rPr lang="en-US" dirty="0"/>
              <a:t>=-4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Low frequency does not converge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High frequencies converge slower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13386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909D-B93D-3F42-8B31-DC8608B7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Bramante Staircase and DNA (double helix)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003E4-EDAF-ED46-AC98-D2FBACC480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51575"/>
            <a:ext cx="5602103" cy="368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91A18-E1DB-164E-9C58-64B14697F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054" y="1298756"/>
            <a:ext cx="2614612" cy="27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201-8470-D74F-910C-159A9CE8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Snails and Spirals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B72A-0054-B64A-9E29-3D3661EB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snails</a:t>
            </a:r>
          </a:p>
          <a:p>
            <a:pPr lvl="1"/>
            <a:r>
              <a:rPr lang="en-US" dirty="0"/>
              <a:t>Airgun signature and Mie scattering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Ghosting operator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Airgun energy cross-plot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8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Airgun signature and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8" t="5477" b="3319"/>
          <a:stretch/>
        </p:blipFill>
        <p:spPr>
          <a:xfrm>
            <a:off x="3973484" y="939439"/>
            <a:ext cx="4823180" cy="2683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9" r="4263"/>
          <a:stretch/>
        </p:blipFill>
        <p:spPr>
          <a:xfrm>
            <a:off x="471225" y="995471"/>
            <a:ext cx="3326569" cy="2520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2611" y="2275571"/>
            <a:ext cx="491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Time Domain                 Frequency Domain (log-log)</a:t>
            </a:r>
          </a:p>
        </p:txBody>
      </p:sp>
    </p:spTree>
    <p:extLst>
      <p:ext uri="{BB962C8B-B14F-4D97-AF65-F5344CB8AC3E}">
        <p14:creationId xmlns:p14="http://schemas.microsoft.com/office/powerpoint/2010/main" val="267992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9811" y="-527491"/>
            <a:ext cx="491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Time Domain                 Frequency Domain (log-log)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9790" y="126510"/>
            <a:ext cx="485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http://en.wikipedia.org/wiki/Mie_scattering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57603A-8030-DF4C-AFEE-3CB5FA6C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93" y="1966806"/>
            <a:ext cx="3017962" cy="21729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AC27A9-8180-CE4F-BB57-0EEAE90A463A}"/>
              </a:ext>
            </a:extLst>
          </p:cNvPr>
          <p:cNvSpPr/>
          <p:nvPr/>
        </p:nvSpPr>
        <p:spPr>
          <a:xfrm>
            <a:off x="3192087" y="735810"/>
            <a:ext cx="5850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Mie solution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toMaxwell’s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 equations describes the scattering of an EM wave by a homogeneous sphere.</a:t>
            </a:r>
          </a:p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It is named after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Gustav Mie"/>
              </a:rPr>
              <a:t>Gustav Mie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 (1868-1957)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F7E98D-EF50-D14A-90C3-956A16D9F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268" y="1659139"/>
            <a:ext cx="1995790" cy="3032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D3E3CA-3CC3-8E4D-A4EB-C4BCFEDF74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0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1" idx="5"/>
          </p:cNvCxnSpPr>
          <p:nvPr/>
        </p:nvCxnSpPr>
        <p:spPr>
          <a:xfrm flipH="1" flipV="1">
            <a:off x="860097" y="2633020"/>
            <a:ext cx="2328653" cy="31653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266" y="2457777"/>
            <a:ext cx="217715" cy="2053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2BD0F-1CCC-EE45-876E-DC06C819078A}"/>
              </a:ext>
            </a:extLst>
          </p:cNvPr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54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1131621" y="1775488"/>
            <a:ext cx="2080790" cy="1480729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1" idx="5"/>
          </p:cNvCxnSpPr>
          <p:nvPr/>
        </p:nvCxnSpPr>
        <p:spPr>
          <a:xfrm flipH="1" flipV="1">
            <a:off x="860097" y="2633020"/>
            <a:ext cx="2328653" cy="31653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266" y="2457777"/>
            <a:ext cx="217715" cy="2053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D4EFB-8327-2544-A4AD-920F8246E847}"/>
              </a:ext>
            </a:extLst>
          </p:cNvPr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91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1" idx="5"/>
          </p:cNvCxnSpPr>
          <p:nvPr/>
        </p:nvCxnSpPr>
        <p:spPr>
          <a:xfrm flipH="1" flipV="1">
            <a:off x="860097" y="2633020"/>
            <a:ext cx="2328653" cy="31653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4266" y="2457777"/>
            <a:ext cx="217715" cy="2053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1743006" y="1499487"/>
            <a:ext cx="1521179" cy="2124862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D1C438-2D0B-1D4D-8142-30993C631B3A}"/>
              </a:ext>
            </a:extLst>
          </p:cNvPr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49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845968" y="1425834"/>
            <a:ext cx="418217" cy="24811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1" idx="5"/>
          </p:cNvCxnSpPr>
          <p:nvPr/>
        </p:nvCxnSpPr>
        <p:spPr>
          <a:xfrm flipH="1" flipV="1">
            <a:off x="860097" y="2633022"/>
            <a:ext cx="2404088" cy="31653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32534" y="1242471"/>
            <a:ext cx="217715" cy="2053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4266" y="2457777"/>
            <a:ext cx="217715" cy="2053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7ED8E-AE0D-8148-A444-2FD2FA200CE0}"/>
              </a:ext>
            </a:extLst>
          </p:cNvPr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5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(frequency domain log-log)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11" y="885009"/>
            <a:ext cx="2607469" cy="2064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567" y="832932"/>
            <a:ext cx="2600477" cy="457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713" y="800428"/>
            <a:ext cx="2298096" cy="39914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2845968" y="1425834"/>
            <a:ext cx="418217" cy="244560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1" idx="5"/>
          </p:cNvCxnSpPr>
          <p:nvPr/>
        </p:nvCxnSpPr>
        <p:spPr>
          <a:xfrm flipH="1" flipV="1">
            <a:off x="860097" y="2633022"/>
            <a:ext cx="2404088" cy="31653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732534" y="1242471"/>
            <a:ext cx="217715" cy="2053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4266" y="2457777"/>
            <a:ext cx="217715" cy="2053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4619" y="2758285"/>
            <a:ext cx="212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</a:t>
            </a:r>
            <a:r>
              <a:rPr lang="en-US" dirty="0" err="1"/>
              <a:t>Hodogram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65421" y="3115106"/>
            <a:ext cx="2129566" cy="146984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00123" y="4464592"/>
            <a:ext cx="112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1919" y="3444180"/>
            <a:ext cx="140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Imaginary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028222" y="3123170"/>
            <a:ext cx="3290" cy="146984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2394" y="3802853"/>
            <a:ext cx="2129566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81708" y="3066511"/>
            <a:ext cx="324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24" name="Freeform 23"/>
          <p:cNvSpPr/>
          <p:nvPr/>
        </p:nvSpPr>
        <p:spPr>
          <a:xfrm>
            <a:off x="1132042" y="3390727"/>
            <a:ext cx="1295476" cy="940796"/>
          </a:xfrm>
          <a:custGeom>
            <a:avLst/>
            <a:gdLst>
              <a:gd name="connsiteX0" fmla="*/ 0 w 1245809"/>
              <a:gd name="connsiteY0" fmla="*/ 145482 h 375599"/>
              <a:gd name="connsiteX1" fmla="*/ 254000 w 1245809"/>
              <a:gd name="connsiteY1" fmla="*/ 340 h 375599"/>
              <a:gd name="connsiteX2" fmla="*/ 520095 w 1245809"/>
              <a:gd name="connsiteY2" fmla="*/ 181768 h 375599"/>
              <a:gd name="connsiteX3" fmla="*/ 762000 w 1245809"/>
              <a:gd name="connsiteY3" fmla="*/ 375292 h 375599"/>
              <a:gd name="connsiteX4" fmla="*/ 1245809 w 1245809"/>
              <a:gd name="connsiteY4" fmla="*/ 230149 h 37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809" h="375599">
                <a:moveTo>
                  <a:pt x="0" y="145482"/>
                </a:moveTo>
                <a:cubicBezTo>
                  <a:pt x="83659" y="69887"/>
                  <a:pt x="167318" y="-5708"/>
                  <a:pt x="254000" y="340"/>
                </a:cubicBezTo>
                <a:cubicBezTo>
                  <a:pt x="340682" y="6388"/>
                  <a:pt x="435428" y="119276"/>
                  <a:pt x="520095" y="181768"/>
                </a:cubicBezTo>
                <a:cubicBezTo>
                  <a:pt x="604762" y="244260"/>
                  <a:pt x="641048" y="367228"/>
                  <a:pt x="762000" y="375292"/>
                </a:cubicBezTo>
                <a:cubicBezTo>
                  <a:pt x="882952" y="383356"/>
                  <a:pt x="1245809" y="230149"/>
                  <a:pt x="1245809" y="230149"/>
                </a:cubicBezTo>
              </a:path>
            </a:pathLst>
          </a:custGeom>
          <a:ln w="76200" cmpd="sng">
            <a:solidFill>
              <a:schemeClr val="bg1">
                <a:lumMod val="50000"/>
              </a:schemeClr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27518" y="3727215"/>
            <a:ext cx="158506" cy="1442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37583" y="3715125"/>
            <a:ext cx="158506" cy="14422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8401" y="3735308"/>
            <a:ext cx="217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                    (1,0)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B2275-917C-984B-9DF7-2F352BF1E450}"/>
              </a:ext>
            </a:extLst>
          </p:cNvPr>
          <p:cNvSpPr txBox="1"/>
          <p:nvPr/>
        </p:nvSpPr>
        <p:spPr>
          <a:xfrm>
            <a:off x="2946331" y="4089407"/>
            <a:ext cx="378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Frequency = almost 0 (very small)</a:t>
            </a:r>
          </a:p>
          <a:p>
            <a:r>
              <a:rPr lang="en-US" dirty="0">
                <a:solidFill>
                  <a:srgbClr val="FF0000"/>
                </a:solidFill>
              </a:rPr>
              <a:t>Frequency = almost Infinity (very high)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17775E-3165-194D-8967-F831C7C370FF}"/>
              </a:ext>
            </a:extLst>
          </p:cNvPr>
          <p:cNvSpPr txBox="1"/>
          <p:nvPr/>
        </p:nvSpPr>
        <p:spPr>
          <a:xfrm>
            <a:off x="3264185" y="1297344"/>
            <a:ext cx="5696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Radar Cross Section (RCS) is the ability of an airplane to reflect radar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Also reflection of light/IR from air molecule: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000" dirty="0"/>
              <a:t>blue sky, red sunset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Very Low frequency:  </a:t>
            </a:r>
            <a:r>
              <a:rPr lang="en-US" sz="2000" dirty="0" err="1"/>
              <a:t>λ</a:t>
            </a:r>
            <a:r>
              <a:rPr lang="en-US" sz="2000" dirty="0"/>
              <a:t> &gt;&gt; size: RCS = 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Rayleigh scattering:    </a:t>
            </a:r>
            <a:r>
              <a:rPr lang="en-US" sz="2000" dirty="0" err="1"/>
              <a:t>λ</a:t>
            </a:r>
            <a:r>
              <a:rPr lang="en-US" sz="2000" dirty="0"/>
              <a:t>  &gt;  size: RCS ~ λ</a:t>
            </a:r>
            <a:r>
              <a:rPr lang="en-US" sz="2000" baseline="30000" dirty="0"/>
              <a:t>-4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Mie scattering:            </a:t>
            </a:r>
            <a:r>
              <a:rPr lang="en-US" sz="2000" dirty="0" err="1"/>
              <a:t>λ</a:t>
            </a:r>
            <a:r>
              <a:rPr lang="en-US" sz="2000" dirty="0"/>
              <a:t>  ≈  size: RCS  = </a:t>
            </a:r>
            <a:r>
              <a:rPr lang="en-US" sz="2000" dirty="0" err="1"/>
              <a:t>resonantive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frequency:          </a:t>
            </a:r>
            <a:r>
              <a:rPr lang="en-US" sz="2000" dirty="0" err="1"/>
              <a:t>λ</a:t>
            </a:r>
            <a:r>
              <a:rPr lang="en-US" sz="2000" dirty="0"/>
              <a:t>&lt;&lt;size :   RCS = size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93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559800" cy="396002"/>
          </a:xfrm>
        </p:spPr>
        <p:txBody>
          <a:bodyPr/>
          <a:lstStyle/>
          <a:p>
            <a:r>
              <a:rPr lang="en-US" dirty="0"/>
              <a:t>Mie Scattering and Airgun signature spectra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8" t="5477" b="3319"/>
          <a:stretch/>
        </p:blipFill>
        <p:spPr>
          <a:xfrm>
            <a:off x="4359692" y="939439"/>
            <a:ext cx="4436971" cy="3582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11" y="1104778"/>
            <a:ext cx="3479395" cy="206433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 rot="598323">
            <a:off x="2741938" y="2177260"/>
            <a:ext cx="2639286" cy="63860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11050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5204-8216-7E4A-B435-E9325870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event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F7853-E1AB-F645-84C5-F51AD690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5724939" cy="3885962"/>
          </a:xfrm>
        </p:spPr>
        <p:txBody>
          <a:bodyPr>
            <a:normAutofit fontScale="92500"/>
          </a:bodyPr>
          <a:lstStyle/>
          <a:p>
            <a:r>
              <a:rPr lang="en-US" dirty="0"/>
              <a:t>To calculate a flat event response of a Kirchhoff migration</a:t>
            </a:r>
          </a:p>
          <a:p>
            <a:pPr lvl="1"/>
            <a:r>
              <a:rPr lang="en-US" dirty="0"/>
              <a:t>Sum over x</a:t>
            </a:r>
          </a:p>
          <a:p>
            <a:pPr lvl="1"/>
            <a:r>
              <a:rPr lang="en-US" dirty="0"/>
              <a:t>Do it in the frequency domain</a:t>
            </a:r>
          </a:p>
          <a:p>
            <a:pPr lvl="1"/>
            <a:r>
              <a:rPr lang="en-US" dirty="0"/>
              <a:t>time shift operator </a:t>
            </a:r>
            <a:r>
              <a:rPr lang="en-US" i="1" dirty="0">
                <a:latin typeface="Symbol" pitchFamily="2" charset="2"/>
              </a:rPr>
              <a:t>d</a:t>
            </a:r>
            <a:r>
              <a:rPr lang="en-US" i="1" dirty="0"/>
              <a:t>(</a:t>
            </a:r>
            <a:r>
              <a:rPr lang="en-US" i="1" dirty="0" err="1"/>
              <a:t>t+</a:t>
            </a:r>
            <a:r>
              <a:rPr lang="en-US" i="1" dirty="0" err="1">
                <a:latin typeface="Symbol" pitchFamily="2" charset="2"/>
              </a:rPr>
              <a:t>D</a:t>
            </a:r>
            <a:r>
              <a:rPr lang="en-US" i="1" dirty="0" err="1"/>
              <a:t>t</a:t>
            </a:r>
            <a:r>
              <a:rPr lang="en-US" i="1" dirty="0"/>
              <a:t>)</a:t>
            </a:r>
            <a:r>
              <a:rPr lang="en-US" i="1" dirty="0">
                <a:sym typeface="Wingdings" pitchFamily="2" charset="2"/>
              </a:rPr>
              <a:t></a:t>
            </a:r>
            <a:r>
              <a:rPr lang="en-US" i="1" dirty="0"/>
              <a:t> e </a:t>
            </a:r>
            <a:r>
              <a:rPr lang="en-US" i="1" baseline="30000" dirty="0" err="1"/>
              <a:t>i</a:t>
            </a:r>
            <a:r>
              <a:rPr lang="en-US" i="1" baseline="30000" dirty="0"/>
              <a:t> </a:t>
            </a:r>
            <a:r>
              <a:rPr lang="en-US" i="1" baseline="30000" dirty="0">
                <a:latin typeface="Symbol" pitchFamily="2" charset="2"/>
              </a:rPr>
              <a:t>w</a:t>
            </a:r>
            <a:r>
              <a:rPr lang="en-US" i="1" baseline="30000" dirty="0"/>
              <a:t> </a:t>
            </a:r>
            <a:r>
              <a:rPr lang="en-US" i="1" baseline="30000" dirty="0">
                <a:latin typeface="Symbol" pitchFamily="2" charset="2"/>
              </a:rPr>
              <a:t>D</a:t>
            </a:r>
            <a:r>
              <a:rPr lang="en-US" i="1" baseline="30000" dirty="0"/>
              <a:t>t</a:t>
            </a:r>
          </a:p>
          <a:p>
            <a:pPr lvl="1"/>
            <a:r>
              <a:rPr lang="en-US" dirty="0"/>
              <a:t>1996 paper</a:t>
            </a:r>
          </a:p>
          <a:p>
            <a:pPr lvl="1"/>
            <a:r>
              <a:rPr lang="en-US" dirty="0">
                <a:hlinkClick r:id="rId2"/>
              </a:rPr>
              <a:t>https://doi.org/10.1190/1.1887374</a:t>
            </a:r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73CC7-A92E-A14D-86C5-BC88EA6F4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39" y="884583"/>
            <a:ext cx="2650597" cy="34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25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eho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74" y="2537224"/>
            <a:ext cx="2696859" cy="208209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01984" y="2990153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49769" y="3609157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1168" y="3476784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Mie spectra and </a:t>
            </a:r>
            <a:r>
              <a:rPr lang="en-US" sz="3200" dirty="0" err="1"/>
              <a:t>Airgun</a:t>
            </a:r>
            <a:r>
              <a:rPr lang="en-US" sz="3200" dirty="0"/>
              <a:t> spectra and </a:t>
            </a:r>
            <a:r>
              <a:rPr lang="en-US" sz="3200" dirty="0" err="1"/>
              <a:t>hodograms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7" b="3319"/>
          <a:stretch/>
        </p:blipFill>
        <p:spPr>
          <a:xfrm>
            <a:off x="5467412" y="755787"/>
            <a:ext cx="3324685" cy="2246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14" y="812436"/>
            <a:ext cx="2669405" cy="20643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749769" y="3692775"/>
            <a:ext cx="16767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70164" y="2980834"/>
            <a:ext cx="0" cy="16718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2952" y="3067145"/>
            <a:ext cx="17025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3810" y="2938424"/>
            <a:ext cx="0" cy="139841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3406" y="2427495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34778" y="1174291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17227" y="3002117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14358" y="2044142"/>
            <a:ext cx="211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They spiral!</a:t>
            </a:r>
          </a:p>
        </p:txBody>
      </p:sp>
      <p:pic>
        <p:nvPicPr>
          <p:cNvPr id="3" name="Picture 2" descr="nucleus-hod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211" y="2475858"/>
            <a:ext cx="2696858" cy="253566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3FE062A-6954-BB49-A354-CC23A3FE414B}"/>
              </a:ext>
            </a:extLst>
          </p:cNvPr>
          <p:cNvSpPr/>
          <p:nvPr/>
        </p:nvSpPr>
        <p:spPr>
          <a:xfrm>
            <a:off x="5641862" y="1585042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AA9E35-82CB-BD43-8878-873534CC4787}"/>
              </a:ext>
            </a:extLst>
          </p:cNvPr>
          <p:cNvSpPr/>
          <p:nvPr/>
        </p:nvSpPr>
        <p:spPr>
          <a:xfrm>
            <a:off x="8613621" y="2524327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2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eho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74" y="2537224"/>
            <a:ext cx="2696859" cy="208209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01984" y="2990153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38344" y="3592532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69743" y="3460159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Mie spectra and </a:t>
            </a:r>
            <a:r>
              <a:rPr lang="en-US" sz="3200" dirty="0" err="1"/>
              <a:t>Airgun</a:t>
            </a:r>
            <a:r>
              <a:rPr lang="en-US" sz="3200" dirty="0"/>
              <a:t> spectra and </a:t>
            </a:r>
            <a:r>
              <a:rPr lang="en-US" sz="3200" dirty="0" err="1"/>
              <a:t>hodograms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7" b="3319"/>
          <a:stretch/>
        </p:blipFill>
        <p:spPr>
          <a:xfrm>
            <a:off x="2863614" y="785419"/>
            <a:ext cx="3324685" cy="2246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14" y="812436"/>
            <a:ext cx="2669405" cy="20643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38344" y="3676150"/>
            <a:ext cx="16767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58739" y="2964209"/>
            <a:ext cx="0" cy="16718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2952" y="3067145"/>
            <a:ext cx="17025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3810" y="2938424"/>
            <a:ext cx="0" cy="139841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3406" y="2427495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302" y="1601667"/>
            <a:ext cx="167032" cy="153984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34778" y="1174291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17227" y="3002117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20061" y="2540952"/>
            <a:ext cx="167032" cy="153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86291" y="926450"/>
            <a:ext cx="2757713" cy="2140695"/>
          </a:xfrm>
          <a:prstGeom prst="round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The difference in the high frequencies is because the force of the air coming out of an airgun is band-limited</a:t>
            </a:r>
          </a:p>
        </p:txBody>
      </p:sp>
      <p:cxnSp>
        <p:nvCxnSpPr>
          <p:cNvPr id="23" name="Straight Arrow Connector 22"/>
          <p:cNvCxnSpPr>
            <a:stCxn id="22" idx="1"/>
            <a:endCxn id="19" idx="7"/>
          </p:cNvCxnSpPr>
          <p:nvPr/>
        </p:nvCxnSpPr>
        <p:spPr>
          <a:xfrm flipH="1">
            <a:off x="6162636" y="1996800"/>
            <a:ext cx="223655" cy="5667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1"/>
            <a:endCxn id="17" idx="6"/>
          </p:cNvCxnSpPr>
          <p:nvPr/>
        </p:nvCxnSpPr>
        <p:spPr>
          <a:xfrm flipH="1" flipV="1">
            <a:off x="3001814" y="1251284"/>
            <a:ext cx="3384477" cy="7455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ucleus-hod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86" y="2459233"/>
            <a:ext cx="2696858" cy="25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4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ehod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74" y="2537224"/>
            <a:ext cx="2696859" cy="2082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Mie spectra and </a:t>
            </a:r>
            <a:r>
              <a:rPr lang="en-US" sz="3200" dirty="0" err="1"/>
              <a:t>Airgun</a:t>
            </a:r>
            <a:r>
              <a:rPr lang="en-US" sz="3200" dirty="0"/>
              <a:t> spectra and </a:t>
            </a:r>
            <a:r>
              <a:rPr lang="en-US" sz="3200" dirty="0" err="1"/>
              <a:t>hodograms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7" b="3319"/>
          <a:stretch/>
        </p:blipFill>
        <p:spPr>
          <a:xfrm>
            <a:off x="2863614" y="785419"/>
            <a:ext cx="3324685" cy="2246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14" y="812436"/>
            <a:ext cx="2669405" cy="20643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38344" y="3676150"/>
            <a:ext cx="167677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58739" y="2964209"/>
            <a:ext cx="0" cy="16718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2952" y="3067145"/>
            <a:ext cx="17025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3810" y="2938424"/>
            <a:ext cx="0" cy="139841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ucleus-hod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86" y="2459233"/>
            <a:ext cx="2696858" cy="253566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51029" y="1064029"/>
            <a:ext cx="6656389" cy="3272811"/>
            <a:chOff x="-415246" y="2526145"/>
            <a:chExt cx="6656389" cy="3272811"/>
          </a:xfrm>
        </p:grpSpPr>
        <p:sp>
          <p:nvSpPr>
            <p:cNvPr id="23" name="Rounded Rectangle 22"/>
            <p:cNvSpPr/>
            <p:nvPr/>
          </p:nvSpPr>
          <p:spPr>
            <a:xfrm>
              <a:off x="3611196" y="2526145"/>
              <a:ext cx="2629947" cy="3272811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They are not only minimum phase.</a:t>
              </a:r>
            </a:p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They are </a:t>
              </a:r>
              <a:r>
                <a:rPr lang="en-US" sz="2800">
                  <a:solidFill>
                    <a:srgbClr val="000000"/>
                  </a:solidFill>
                </a:rPr>
                <a:t>(pretty much) </a:t>
              </a:r>
              <a:r>
                <a:rPr lang="en-US" sz="2800" dirty="0">
                  <a:solidFill>
                    <a:srgbClr val="000000"/>
                  </a:solidFill>
                </a:rPr>
                <a:t>positive real!</a:t>
              </a:r>
            </a:p>
          </p:txBody>
        </p:sp>
        <p:cxnSp>
          <p:nvCxnSpPr>
            <p:cNvPr id="24" name="Straight Arrow Connector 23"/>
            <p:cNvCxnSpPr>
              <a:cxnSpLocks/>
              <a:stCxn id="23" idx="1"/>
            </p:cNvCxnSpPr>
            <p:nvPr/>
          </p:nvCxnSpPr>
          <p:spPr>
            <a:xfrm flipH="1">
              <a:off x="1746618" y="4162551"/>
              <a:ext cx="1864578" cy="7578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23" idx="1"/>
            </p:cNvCxnSpPr>
            <p:nvPr/>
          </p:nvCxnSpPr>
          <p:spPr>
            <a:xfrm flipH="1">
              <a:off x="-415246" y="4162551"/>
              <a:ext cx="4026442" cy="7578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0916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5478" cy="396002"/>
          </a:xfrm>
        </p:spPr>
        <p:txBody>
          <a:bodyPr/>
          <a:lstStyle/>
          <a:p>
            <a:r>
              <a:rPr lang="en-US" dirty="0"/>
              <a:t>Positive Real (PR) and Minimum Phase (MP)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21477"/>
            <a:ext cx="8263468" cy="38471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Positive Real is also Minimum Phase</a:t>
            </a:r>
          </a:p>
          <a:p>
            <a:r>
              <a:rPr lang="en-US" dirty="0"/>
              <a:t>The convolution of any two MP’s is MP</a:t>
            </a:r>
          </a:p>
          <a:p>
            <a:r>
              <a:rPr lang="en-US" dirty="0"/>
              <a:t>The convolution of any two PR’s is MP, </a:t>
            </a:r>
            <a:r>
              <a:rPr lang="is-IS" dirty="0"/>
              <a:t>but (usually) not PR</a:t>
            </a:r>
          </a:p>
          <a:p>
            <a:pPr lvl="1"/>
            <a:r>
              <a:rPr lang="is-IS" dirty="0"/>
              <a:t>because 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)(x</a:t>
            </a:r>
            <a:r>
              <a:rPr lang="en-US" baseline="-25000" dirty="0"/>
              <a:t>2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)=(x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) + </a:t>
            </a:r>
            <a:r>
              <a:rPr lang="en-US" i="1" dirty="0" err="1"/>
              <a:t>i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+y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The sum of any PR’s is PR (and MP)</a:t>
            </a:r>
          </a:p>
          <a:p>
            <a:pPr lvl="1"/>
            <a:r>
              <a:rPr lang="en-US" dirty="0"/>
              <a:t>because (x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)+(x</a:t>
            </a:r>
            <a:r>
              <a:rPr lang="en-US" baseline="-25000" dirty="0"/>
              <a:t>2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) =  (x</a:t>
            </a:r>
            <a:r>
              <a:rPr lang="en-US" baseline="-25000" dirty="0"/>
              <a:t>1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) + </a:t>
            </a:r>
            <a:r>
              <a:rPr lang="en-US" i="1" dirty="0" err="1"/>
              <a:t>i</a:t>
            </a:r>
            <a:r>
              <a:rPr lang="en-US" dirty="0"/>
              <a:t>(y</a:t>
            </a:r>
            <a:r>
              <a:rPr lang="en-US" baseline="-25000" dirty="0"/>
              <a:t>1</a:t>
            </a:r>
            <a:r>
              <a:rPr lang="en-US" dirty="0"/>
              <a:t>+y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sz="4700" b="1" dirty="0">
                <a:latin typeface="Symbol"/>
              </a:rPr>
              <a:t>S</a:t>
            </a:r>
            <a:r>
              <a:rPr lang="en-US" sz="4700" b="1" dirty="0"/>
              <a:t> Positive Real = Positive Real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3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42"/>
            <a:ext cx="8229600" cy="396002"/>
          </a:xfrm>
        </p:spPr>
        <p:txBody>
          <a:bodyPr/>
          <a:lstStyle/>
          <a:p>
            <a:r>
              <a:rPr lang="en-US" dirty="0"/>
              <a:t>The Significance of </a:t>
            </a:r>
            <a:r>
              <a:rPr lang="en-US" sz="4400" dirty="0"/>
              <a:t>Σ</a:t>
            </a:r>
            <a:r>
              <a:rPr lang="en-US" dirty="0"/>
              <a:t>PR = Positive Real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199" y="783167"/>
            <a:ext cx="8390467" cy="3947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signature of an                                               Airgun array is the sum                                               of the signatures of each</a:t>
            </a:r>
          </a:p>
          <a:p>
            <a:r>
              <a:rPr lang="en-US" dirty="0"/>
              <a:t>If each gun is PR </a:t>
            </a:r>
            <a:r>
              <a:rPr lang="en-US" i="1" dirty="0"/>
              <a:t>and</a:t>
            </a:r>
            <a:r>
              <a:rPr lang="en-US" dirty="0"/>
              <a:t> if                                                 they all go off at the same time then the sum is PR</a:t>
            </a:r>
          </a:p>
          <a:p>
            <a:r>
              <a:rPr lang="en-US" dirty="0"/>
              <a:t>If they don’t go off at the same time then it will be neither PR nor even MP !  Not good (?)</a:t>
            </a:r>
          </a:p>
          <a:p>
            <a:r>
              <a:rPr lang="en-US" dirty="0"/>
              <a:t>If each gun is MP but not PR, then in general,  their sum will not be MP</a:t>
            </a:r>
          </a:p>
        </p:txBody>
      </p:sp>
      <p:pic>
        <p:nvPicPr>
          <p:cNvPr id="4" name="Picture 3" descr="airguns_all_4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6"/>
          <a:stretch/>
        </p:blipFill>
        <p:spPr>
          <a:xfrm>
            <a:off x="4900084" y="698503"/>
            <a:ext cx="3947583" cy="16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8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0924-A82E-BD4D-ACAA-48649A0B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Airgun arrays, including their ghosts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47FD-15EE-8C46-AF9B-ADB09CEE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Any PR wavelet is MP</a:t>
            </a:r>
          </a:p>
          <a:p>
            <a:r>
              <a:rPr lang="en-US" dirty="0"/>
              <a:t>The sum of PR wavelets is PR</a:t>
            </a:r>
          </a:p>
          <a:p>
            <a:pPr lvl="1"/>
            <a:r>
              <a:rPr lang="en-US" dirty="0"/>
              <a:t>So a heterogeneous Airgun array is PR (and MP)</a:t>
            </a:r>
          </a:p>
          <a:p>
            <a:pPr lvl="1"/>
            <a:r>
              <a:rPr lang="en-US" dirty="0"/>
              <a:t>The ghosts are like another array above the sea surface</a:t>
            </a:r>
          </a:p>
          <a:p>
            <a:pPr lvl="1"/>
            <a:r>
              <a:rPr lang="en-US" dirty="0"/>
              <a:t>So is a ghosted airgun array PR?</a:t>
            </a:r>
          </a:p>
          <a:p>
            <a:r>
              <a:rPr lang="en-US" dirty="0"/>
              <a:t>No, because the ghosts have a time delay</a:t>
            </a:r>
          </a:p>
          <a:p>
            <a:pPr lvl="1"/>
            <a:r>
              <a:rPr lang="en-US" dirty="0"/>
              <a:t>Ghosting is a convolution and not summing </a:t>
            </a:r>
          </a:p>
          <a:p>
            <a:pPr lvl="1"/>
            <a:r>
              <a:rPr lang="en-US" dirty="0"/>
              <a:t>Convolution of two positive real wavelets is not positive real</a:t>
            </a:r>
          </a:p>
          <a:p>
            <a:pPr lvl="1"/>
            <a:r>
              <a:rPr lang="en-US" dirty="0"/>
              <a:t>Convolution of two minimum phase wavelets is minimum phase</a:t>
            </a:r>
          </a:p>
          <a:p>
            <a:r>
              <a:rPr lang="en-US" dirty="0"/>
              <a:t>Let’s look at a ghosted airgun signature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0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6474-ACE3-1341-9EBE-9B5E80A3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Ghosted airgun is not positive real</a:t>
            </a:r>
          </a:p>
        </p:txBody>
      </p:sp>
      <p:pic>
        <p:nvPicPr>
          <p:cNvPr id="4" name="Picture 3" descr="nucleus-hodo.png">
            <a:extLst>
              <a:ext uri="{FF2B5EF4-FFF2-40B4-BE49-F238E27FC236}">
                <a16:creationId xmlns:a16="http://schemas.microsoft.com/office/drawing/2014/main" id="{0816A796-5239-1F49-8BE8-B55798DFC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85" y="808232"/>
            <a:ext cx="3611315" cy="3395468"/>
          </a:xfrm>
          <a:prstGeom prst="rect">
            <a:avLst/>
          </a:prstGeom>
        </p:spPr>
      </p:pic>
      <p:pic>
        <p:nvPicPr>
          <p:cNvPr id="5" name="Picture 4" descr="gaghodo.tiff">
            <a:extLst>
              <a:ext uri="{FF2B5EF4-FFF2-40B4-BE49-F238E27FC236}">
                <a16:creationId xmlns:a16="http://schemas.microsoft.com/office/drawing/2014/main" id="{C5FC9BC7-62B8-D24A-B63F-A559DB76E650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64" t="11258" r="4362" b="588"/>
          <a:stretch/>
        </p:blipFill>
        <p:spPr>
          <a:xfrm>
            <a:off x="4898571" y="808232"/>
            <a:ext cx="3623129" cy="3776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81531D-F4E6-C54E-A43D-532C5BDC211B}"/>
              </a:ext>
            </a:extLst>
          </p:cNvPr>
          <p:cNvSpPr txBox="1"/>
          <p:nvPr/>
        </p:nvSpPr>
        <p:spPr>
          <a:xfrm>
            <a:off x="1593664" y="931388"/>
            <a:ext cx="80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Airgun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027D1-7CF0-0442-93DE-F0641EA79C76}"/>
              </a:ext>
            </a:extLst>
          </p:cNvPr>
          <p:cNvSpPr txBox="1"/>
          <p:nvPr/>
        </p:nvSpPr>
        <p:spPr>
          <a:xfrm>
            <a:off x="4410058" y="931388"/>
            <a:ext cx="97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Ghosted </a:t>
            </a:r>
          </a:p>
          <a:p>
            <a:pPr algn="ctr"/>
            <a:r>
              <a:rPr lang="en-US" dirty="0"/>
              <a:t>Airgun</a:t>
            </a:r>
          </a:p>
        </p:txBody>
      </p:sp>
    </p:spTree>
    <p:extLst>
      <p:ext uri="{BB962C8B-B14F-4D97-AF65-F5344CB8AC3E}">
        <p14:creationId xmlns:p14="http://schemas.microsoft.com/office/powerpoint/2010/main" val="4012402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201-8470-D74F-910C-159A9CE8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Snails and Spirals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B72A-0054-B64A-9E29-3D3661EB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snails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Airgun signature and Mie scattering</a:t>
            </a:r>
          </a:p>
          <a:p>
            <a:pPr lvl="1"/>
            <a:r>
              <a:rPr lang="en-US" dirty="0"/>
              <a:t>Ghosting operator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Airgun energy cross-plot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75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396002"/>
          </a:xfrm>
        </p:spPr>
        <p:txBody>
          <a:bodyPr/>
          <a:lstStyle/>
          <a:p>
            <a:r>
              <a:rPr lang="en-US" dirty="0"/>
              <a:t>Focus on the source ghost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133" y="671146"/>
            <a:ext cx="4437967" cy="4612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 domain</a:t>
            </a:r>
          </a:p>
          <a:p>
            <a:pPr lvl="1">
              <a:buFont typeface="Arial"/>
              <a:buChar char="•"/>
            </a:pPr>
            <a:r>
              <a:rPr lang="en-US" i="1" dirty="0"/>
              <a:t>G(t) =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(t) </a:t>
            </a:r>
            <a:r>
              <a:rPr lang="mr-IN" i="1" dirty="0"/>
              <a:t>–</a:t>
            </a:r>
            <a:r>
              <a:rPr lang="en-US" i="1" dirty="0"/>
              <a:t> R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(t-</a:t>
            </a:r>
            <a:r>
              <a:rPr lang="en-US" i="1" dirty="0">
                <a:latin typeface="Symbol" charset="2"/>
                <a:cs typeface="Symbol" charset="2"/>
              </a:rPr>
              <a:t>t</a:t>
            </a:r>
            <a:r>
              <a:rPr lang="en-US" i="1" baseline="-25000" dirty="0"/>
              <a:t>g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dirty="0"/>
              <a:t>Frequency domain</a:t>
            </a:r>
          </a:p>
          <a:p>
            <a:pPr lvl="1">
              <a:buFont typeface="Arial"/>
              <a:buChar char="•"/>
            </a:pPr>
            <a:r>
              <a:rPr lang="en-US" i="1" dirty="0"/>
              <a:t>G(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i="1" dirty="0"/>
              <a:t>) = 1 </a:t>
            </a:r>
            <a:r>
              <a:rPr lang="mr-IN" i="1" dirty="0"/>
              <a:t>–</a:t>
            </a:r>
            <a:r>
              <a:rPr lang="en-US" i="1" dirty="0"/>
              <a:t> R </a:t>
            </a:r>
            <a:r>
              <a:rPr lang="en-US" i="1" dirty="0" err="1"/>
              <a:t>e</a:t>
            </a:r>
            <a:r>
              <a:rPr lang="en-US" i="1" baseline="30000" dirty="0" err="1"/>
              <a:t>i</a:t>
            </a:r>
            <a:r>
              <a:rPr lang="en-US" i="1" baseline="30000" dirty="0" err="1">
                <a:latin typeface="Symbol" charset="2"/>
                <a:cs typeface="Symbol" charset="2"/>
              </a:rPr>
              <a:t>wt</a:t>
            </a:r>
            <a:r>
              <a:rPr lang="en-US" sz="2000" i="1" baseline="30000" dirty="0" err="1">
                <a:cs typeface="Symbol" charset="2"/>
              </a:rPr>
              <a:t>g</a:t>
            </a:r>
            <a:endParaRPr lang="en-US" sz="1400" i="1" baseline="30000" dirty="0"/>
          </a:p>
          <a:p>
            <a:pPr marL="0" indent="0">
              <a:buNone/>
            </a:pPr>
            <a:r>
              <a:rPr lang="en-US" dirty="0"/>
              <a:t>Z Transform</a:t>
            </a:r>
          </a:p>
          <a:p>
            <a:pPr lvl="1">
              <a:buFont typeface="Arial"/>
              <a:buChar char="•"/>
            </a:pPr>
            <a:r>
              <a:rPr lang="en-US" dirty="0"/>
              <a:t>Delay operator </a:t>
            </a:r>
            <a:r>
              <a:rPr lang="en-US" i="1" dirty="0"/>
              <a:t>Z = </a:t>
            </a:r>
            <a:r>
              <a:rPr lang="en-US" i="1" dirty="0" err="1"/>
              <a:t>e</a:t>
            </a:r>
            <a:r>
              <a:rPr lang="en-US" i="1" baseline="30000" dirty="0" err="1"/>
              <a:t>i</a:t>
            </a:r>
            <a:r>
              <a:rPr lang="en-US" i="1" baseline="30000" dirty="0" err="1">
                <a:latin typeface="Symbol" charset="2"/>
                <a:cs typeface="Symbol" charset="2"/>
              </a:rPr>
              <a:t>w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i="1" dirty="0"/>
              <a:t>G(Z) = 1 </a:t>
            </a:r>
            <a:r>
              <a:rPr lang="mr-IN" i="1" dirty="0"/>
              <a:t>–</a:t>
            </a:r>
            <a:r>
              <a:rPr lang="en-US" i="1" dirty="0"/>
              <a:t> R </a:t>
            </a:r>
            <a:r>
              <a:rPr lang="en-US" i="1" dirty="0" err="1"/>
              <a:t>Z</a:t>
            </a:r>
            <a:r>
              <a:rPr lang="en-US" sz="3600" i="1" baseline="30000" dirty="0" err="1">
                <a:latin typeface="Symbol" charset="2"/>
                <a:cs typeface="Symbol" charset="2"/>
              </a:rPr>
              <a:t>t</a:t>
            </a:r>
            <a:r>
              <a:rPr lang="en-US" i="1" baseline="30000" dirty="0" err="1"/>
              <a:t>g</a:t>
            </a:r>
            <a:endParaRPr lang="en-US" i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551" y="469152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CA6E9F7-CD37-A844-8920-52D909EF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1383"/>
            <a:ext cx="4248833" cy="502905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34243" y="837830"/>
            <a:ext cx="225503" cy="225533"/>
          </a:xfrm>
          <a:prstGeom prst="ellipse">
            <a:avLst/>
          </a:prstGeom>
          <a:pattFill prst="pct25">
            <a:fgClr>
              <a:srgbClr val="FF0000"/>
            </a:fgClr>
            <a:bgClr>
              <a:prstClr val="white"/>
            </a:bgClr>
          </a:patt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25111" y="2185015"/>
            <a:ext cx="82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sp>
        <p:nvSpPr>
          <p:cNvPr id="30" name="Oval 29"/>
          <p:cNvSpPr/>
          <p:nvPr/>
        </p:nvSpPr>
        <p:spPr>
          <a:xfrm>
            <a:off x="634243" y="2303247"/>
            <a:ext cx="225503" cy="225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2809" y="734646"/>
            <a:ext cx="143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Ghost Source</a:t>
            </a:r>
          </a:p>
        </p:txBody>
      </p:sp>
      <p:cxnSp>
        <p:nvCxnSpPr>
          <p:cNvPr id="34" name="Straight Connector 33"/>
          <p:cNvCxnSpPr>
            <a:stCxn id="28" idx="5"/>
          </p:cNvCxnSpPr>
          <p:nvPr/>
        </p:nvCxnSpPr>
        <p:spPr>
          <a:xfrm>
            <a:off x="826722" y="1030334"/>
            <a:ext cx="476566" cy="639327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7"/>
          </p:cNvCxnSpPr>
          <p:nvPr/>
        </p:nvCxnSpPr>
        <p:spPr>
          <a:xfrm flipV="1">
            <a:off x="826722" y="1643565"/>
            <a:ext cx="476566" cy="692711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03288" y="1669661"/>
            <a:ext cx="1489363" cy="1994359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17302" y="2508221"/>
            <a:ext cx="1282619" cy="1720515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 txBox="1">
            <a:spLocks/>
          </p:cNvSpPr>
          <p:nvPr/>
        </p:nvSpPr>
        <p:spPr>
          <a:xfrm>
            <a:off x="1303288" y="1269407"/>
            <a:ext cx="3762814" cy="2067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Time delay </a:t>
            </a:r>
            <a:r>
              <a:rPr lang="en-US" sz="2000" b="1" i="1" dirty="0">
                <a:latin typeface="Symbol" charset="2"/>
                <a:cs typeface="Symbol" charset="2"/>
              </a:rPr>
              <a:t>t</a:t>
            </a:r>
            <a:r>
              <a:rPr lang="en-US" sz="2000" b="1" i="1" baseline="-25000" dirty="0">
                <a:cs typeface="Symbol" charset="2"/>
              </a:rPr>
              <a:t>g</a:t>
            </a:r>
            <a:r>
              <a:rPr lang="en-US" sz="2000" i="1" dirty="0"/>
              <a:t> = 2d </a:t>
            </a:r>
            <a:r>
              <a:rPr lang="en-US" sz="2000" i="1" dirty="0" err="1"/>
              <a:t>cos</a:t>
            </a:r>
            <a:r>
              <a:rPr lang="en-US" sz="2000" i="1" dirty="0"/>
              <a:t> </a:t>
            </a:r>
            <a:r>
              <a:rPr lang="en-US" sz="2000" i="1" dirty="0">
                <a:latin typeface="Symbol" charset="2"/>
                <a:cs typeface="Symbol" charset="2"/>
              </a:rPr>
              <a:t>q </a:t>
            </a:r>
            <a:r>
              <a:rPr lang="en-US" sz="2000" i="1" dirty="0">
                <a:cs typeface="Symbol" charset="2"/>
              </a:rPr>
              <a:t>/ v</a:t>
            </a:r>
          </a:p>
          <a:p>
            <a:pPr marL="0" indent="0">
              <a:buNone/>
            </a:pPr>
            <a:r>
              <a:rPr lang="en-US" sz="2000" dirty="0">
                <a:cs typeface="Symbol" charset="2"/>
              </a:rPr>
              <a:t>      For example, if d=7.5m,</a:t>
            </a:r>
          </a:p>
          <a:p>
            <a:pPr marL="0" indent="0">
              <a:buNone/>
            </a:pPr>
            <a:r>
              <a:rPr lang="en-US" sz="2000" i="1" dirty="0">
                <a:latin typeface="Symbol" charset="2"/>
                <a:cs typeface="Symbol" charset="2"/>
              </a:rPr>
              <a:t>          </a:t>
            </a:r>
            <a:r>
              <a:rPr lang="en-US" sz="2000" i="1">
                <a:latin typeface="Symbol" charset="2"/>
                <a:cs typeface="Symbol" charset="2"/>
              </a:rPr>
              <a:t>q</a:t>
            </a:r>
            <a:r>
              <a:rPr lang="en-US" sz="2000">
                <a:cs typeface="Symbol" charset="2"/>
              </a:rPr>
              <a:t>=0</a:t>
            </a:r>
            <a:r>
              <a:rPr lang="en-US" sz="2000" dirty="0">
                <a:cs typeface="Symbol" charset="2"/>
              </a:rPr>
              <a:t>, and v=1500m/s</a:t>
            </a:r>
          </a:p>
          <a:p>
            <a:pPr marL="0" indent="0">
              <a:buNone/>
            </a:pPr>
            <a:r>
              <a:rPr lang="en-US" sz="2000" dirty="0">
                <a:latin typeface="Symbol" charset="2"/>
                <a:cs typeface="Symbol" charset="2"/>
              </a:rPr>
              <a:t>               </a:t>
            </a:r>
            <a:r>
              <a:rPr lang="en-US" sz="2000" dirty="0">
                <a:cs typeface="Symbol" charset="2"/>
              </a:rPr>
              <a:t>then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  <a:r>
              <a:rPr lang="en-US" sz="2000" i="1" dirty="0">
                <a:latin typeface="Symbol" charset="2"/>
                <a:cs typeface="Symbol" charset="2"/>
              </a:rPr>
              <a:t>t</a:t>
            </a:r>
            <a:r>
              <a:rPr lang="en-US" sz="2000" i="1" baseline="-25000" dirty="0">
                <a:cs typeface="Symbol" charset="2"/>
              </a:rPr>
              <a:t>g</a:t>
            </a:r>
            <a:r>
              <a:rPr lang="en-US" sz="2000" dirty="0">
                <a:cs typeface="Symbol" charset="2"/>
              </a:rPr>
              <a:t>= 10 </a:t>
            </a:r>
            <a:r>
              <a:rPr lang="en-US" sz="2000" dirty="0" err="1">
                <a:cs typeface="Symbol" charset="2"/>
              </a:rPr>
              <a:t>msec</a:t>
            </a:r>
            <a:endParaRPr lang="en-US" sz="2000" dirty="0">
              <a:cs typeface="Symbol" charset="2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456809" y="1643565"/>
            <a:ext cx="177043" cy="773546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3252" y="1756384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92651" y="3479354"/>
            <a:ext cx="155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Ghost </a:t>
            </a:r>
            <a:r>
              <a:rPr lang="en-US" i="1" dirty="0"/>
              <a:t>R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(t-</a:t>
            </a:r>
            <a:r>
              <a:rPr lang="en-US" i="1" dirty="0" err="1">
                <a:latin typeface="Symbol" charset="2"/>
                <a:cs typeface="Symbol" charset="2"/>
              </a:rPr>
              <a:t>t</a:t>
            </a:r>
            <a:r>
              <a:rPr lang="en-US" i="1" baseline="-25000" dirty="0" err="1"/>
              <a:t>g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218711" y="4044070"/>
            <a:ext cx="13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14219" y="2611189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q</a:t>
            </a:r>
          </a:p>
        </p:txBody>
      </p:sp>
      <p:cxnSp>
        <p:nvCxnSpPr>
          <p:cNvPr id="48" name="Straight Connector 47"/>
          <p:cNvCxnSpPr>
            <a:stCxn id="30" idx="4"/>
          </p:cNvCxnSpPr>
          <p:nvPr/>
        </p:nvCxnSpPr>
        <p:spPr>
          <a:xfrm>
            <a:off x="746995" y="2528780"/>
            <a:ext cx="0" cy="950574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B5C272-706D-9D4C-90AC-A6C67B99127C}"/>
              </a:ext>
            </a:extLst>
          </p:cNvPr>
          <p:cNvSpPr txBox="1"/>
          <p:nvPr/>
        </p:nvSpPr>
        <p:spPr>
          <a:xfrm>
            <a:off x="1148243" y="16899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521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33" grpId="0"/>
      <p:bldP spid="43" grpId="0"/>
      <p:bldP spid="46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396002"/>
          </a:xfrm>
        </p:spPr>
        <p:txBody>
          <a:bodyPr/>
          <a:lstStyle/>
          <a:p>
            <a:r>
              <a:rPr lang="en-US" dirty="0"/>
              <a:t>Ghosting operator: Primary + Ghost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33" y="840687"/>
            <a:ext cx="5842000" cy="405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 domain</a:t>
            </a:r>
          </a:p>
          <a:p>
            <a:pPr lvl="1">
              <a:buFont typeface="Arial"/>
              <a:buChar char="•"/>
            </a:pPr>
            <a:r>
              <a:rPr lang="en-US" i="1" dirty="0"/>
              <a:t>G(t) =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(t) </a:t>
            </a:r>
            <a:r>
              <a:rPr lang="mr-IN" i="1" dirty="0"/>
              <a:t>–</a:t>
            </a:r>
            <a:r>
              <a:rPr lang="en-US" i="1" dirty="0"/>
              <a:t> R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(t-</a:t>
            </a:r>
            <a:r>
              <a:rPr lang="en-US" i="1" dirty="0">
                <a:latin typeface="Symbol" charset="2"/>
                <a:cs typeface="Symbol" charset="2"/>
              </a:rPr>
              <a:t>t</a:t>
            </a:r>
            <a:r>
              <a:rPr lang="en-US" i="1" baseline="-25000" dirty="0"/>
              <a:t>g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Frequency domain</a:t>
            </a: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G(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) = 1 </a:t>
            </a:r>
            <a:r>
              <a:rPr lang="mr-IN" i="1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R e 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US" sz="3600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g</a:t>
            </a:r>
            <a:endParaRPr lang="en-US" i="1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Z Transform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Z =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G(Z) = 1 </a:t>
            </a:r>
            <a:r>
              <a:rPr lang="mr-IN" i="1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R Z </a:t>
            </a:r>
            <a:r>
              <a:rPr lang="en-US" sz="3600" i="1" baseline="30000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i="1" baseline="30000" dirty="0">
                <a:solidFill>
                  <a:schemeClr val="bg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551" y="469152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21" name="Picture 20" descr="Screenshot 2019-04-30 07.0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2" y="1417960"/>
            <a:ext cx="2456521" cy="2650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6786" y="3457938"/>
            <a:ext cx="5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R=1</a:t>
            </a:r>
          </a:p>
        </p:txBody>
      </p:sp>
    </p:spTree>
    <p:extLst>
      <p:ext uri="{BB962C8B-B14F-4D97-AF65-F5344CB8AC3E}">
        <p14:creationId xmlns:p14="http://schemas.microsoft.com/office/powerpoint/2010/main" val="389034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6865F-A661-8542-A73C-5138557E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Kirchhoff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5C96-7C4B-9B4C-8E91-7009E6C3F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Foreach image point (</a:t>
            </a:r>
            <a:r>
              <a:rPr lang="en-US" dirty="0" err="1"/>
              <a:t>x,z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Output(</a:t>
            </a:r>
            <a:r>
              <a:rPr lang="en-US" dirty="0" err="1"/>
              <a:t>x,z</a:t>
            </a:r>
            <a:r>
              <a:rPr lang="en-US" dirty="0"/>
              <a:t>) = </a:t>
            </a:r>
            <a:r>
              <a:rPr lang="en-US" dirty="0" err="1"/>
              <a:t>SUM</a:t>
            </a:r>
            <a:r>
              <a:rPr lang="en-US" baseline="-25000" dirty="0" err="1">
                <a:latin typeface="Mistral" panose="03090702030407020403" pitchFamily="66" charset="0"/>
              </a:rPr>
              <a:t>l</a:t>
            </a:r>
            <a:r>
              <a:rPr lang="en-US" dirty="0">
                <a:latin typeface="Mistral" panose="03090702030407020403" pitchFamily="66" charset="0"/>
              </a:rPr>
              <a:t> </a:t>
            </a:r>
            <a:r>
              <a:rPr lang="en-US" dirty="0"/>
              <a:t>Input[</a:t>
            </a:r>
            <a:r>
              <a:rPr lang="en-US" dirty="0" err="1">
                <a:latin typeface="Mistral" panose="03090702030407020403" pitchFamily="66" charset="0"/>
              </a:rPr>
              <a:t>l</a:t>
            </a:r>
            <a:r>
              <a:rPr lang="en-US" dirty="0" err="1"/>
              <a:t>,t</a:t>
            </a:r>
            <a:r>
              <a:rPr lang="en-US" dirty="0"/>
              <a:t>(x-</a:t>
            </a:r>
            <a:r>
              <a:rPr lang="en-US" dirty="0" err="1">
                <a:latin typeface="Mistral" panose="03090702030407020403" pitchFamily="66" charset="0"/>
              </a:rPr>
              <a:t>l</a:t>
            </a:r>
            <a:r>
              <a:rPr lang="en-US" dirty="0" err="1"/>
              <a:t>,z</a:t>
            </a:r>
            <a:r>
              <a:rPr lang="en-US" dirty="0"/>
              <a:t>)]</a:t>
            </a:r>
          </a:p>
          <a:p>
            <a:pPr marL="0" indent="0">
              <a:buNone/>
            </a:pPr>
            <a:r>
              <a:rPr lang="en-US" dirty="0"/>
              <a:t>		(</a:t>
            </a:r>
            <a:r>
              <a:rPr lang="en-US" dirty="0" err="1"/>
              <a:t>x,z</a:t>
            </a:r>
            <a:r>
              <a:rPr lang="en-US" dirty="0"/>
              <a:t>) is the image point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 err="1"/>
              <a:t>SUM</a:t>
            </a:r>
            <a:r>
              <a:rPr lang="en-US" baseline="-25000" dirty="0" err="1">
                <a:latin typeface="Mistral" panose="03090702030407020403" pitchFamily="66" charset="0"/>
              </a:rPr>
              <a:t>l</a:t>
            </a:r>
            <a:r>
              <a:rPr lang="en-US" dirty="0"/>
              <a:t> is summation over </a:t>
            </a:r>
            <a:r>
              <a:rPr lang="en-US" dirty="0">
                <a:latin typeface="Mistral" panose="03090702030407020403" pitchFamily="66" charset="0"/>
              </a:rPr>
              <a:t>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t() is the hyperbola</a:t>
            </a:r>
          </a:p>
          <a:p>
            <a:pPr marL="0" indent="0">
              <a:buNone/>
            </a:pPr>
            <a:r>
              <a:rPr lang="en-US" dirty="0"/>
              <a:t>				(</a:t>
            </a:r>
            <a:r>
              <a:rPr lang="en-US" dirty="0" err="1"/>
              <a:t>vt</a:t>
            </a:r>
            <a:r>
              <a:rPr lang="en-US" dirty="0"/>
              <a:t>/2)</a:t>
            </a:r>
            <a:r>
              <a:rPr lang="en-US" baseline="30000" dirty="0"/>
              <a:t>2</a:t>
            </a:r>
            <a:r>
              <a:rPr lang="en-US" dirty="0"/>
              <a:t> = z</a:t>
            </a:r>
            <a:r>
              <a:rPr lang="en-US" baseline="30000" dirty="0"/>
              <a:t>2</a:t>
            </a:r>
            <a:r>
              <a:rPr lang="en-US" dirty="0"/>
              <a:t> + (x-</a:t>
            </a:r>
            <a:r>
              <a:rPr lang="en-US" dirty="0">
                <a:latin typeface="Mistral" panose="03090702030407020403" pitchFamily="66" charset="0"/>
              </a:rPr>
              <a:t>l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7B8291-5F9A-CC43-88D6-684FF06BD224}"/>
              </a:ext>
            </a:extLst>
          </p:cNvPr>
          <p:cNvSpPr/>
          <p:nvPr/>
        </p:nvSpPr>
        <p:spPr>
          <a:xfrm>
            <a:off x="6457950" y="2071688"/>
            <a:ext cx="2528888" cy="2128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8AA24B-4B02-5340-BE40-7D2C5AEEEE42}"/>
              </a:ext>
            </a:extLst>
          </p:cNvPr>
          <p:cNvSpPr/>
          <p:nvPr/>
        </p:nvSpPr>
        <p:spPr>
          <a:xfrm>
            <a:off x="6972300" y="3086100"/>
            <a:ext cx="114300" cy="10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6ECAF-FDA6-7D47-ABBC-E3E8D0F18AC1}"/>
              </a:ext>
            </a:extLst>
          </p:cNvPr>
          <p:cNvSpPr txBox="1"/>
          <p:nvPr/>
        </p:nvSpPr>
        <p:spPr>
          <a:xfrm>
            <a:off x="7000875" y="318611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x,z</a:t>
            </a:r>
            <a:r>
              <a:rPr lang="en-US" dirty="0"/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1EA1A-788F-BC49-98A4-F4DD7B4C9DBC}"/>
              </a:ext>
            </a:extLst>
          </p:cNvPr>
          <p:cNvCxnSpPr>
            <a:stCxn id="5" idx="0"/>
          </p:cNvCxnSpPr>
          <p:nvPr/>
        </p:nvCxnSpPr>
        <p:spPr>
          <a:xfrm flipV="1">
            <a:off x="7029450" y="2071688"/>
            <a:ext cx="692944" cy="101441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5683E9-A861-C242-8952-8F0D5DC2EBAF}"/>
              </a:ext>
            </a:extLst>
          </p:cNvPr>
          <p:cNvCxnSpPr>
            <a:cxnSpLocks/>
          </p:cNvCxnSpPr>
          <p:nvPr/>
        </p:nvCxnSpPr>
        <p:spPr>
          <a:xfrm flipV="1">
            <a:off x="7017615" y="2057400"/>
            <a:ext cx="11836" cy="109977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FE5B4B-13D5-E445-A946-A8527CDA03CD}"/>
              </a:ext>
            </a:extLst>
          </p:cNvPr>
          <p:cNvSpPr txBox="1"/>
          <p:nvPr/>
        </p:nvSpPr>
        <p:spPr>
          <a:xfrm>
            <a:off x="7696202" y="211739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>
                <a:latin typeface="Mistral" panose="03090702030407020403" pitchFamily="66" charset="0"/>
              </a:rPr>
              <a:t>l</a:t>
            </a:r>
            <a:r>
              <a:rPr lang="en-US" dirty="0" err="1"/>
              <a:t>,z</a:t>
            </a:r>
            <a:r>
              <a:rPr lang="en-US" dirty="0"/>
              <a:t>=0)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2C3EE3-497B-0F49-BD65-D964BF9E7D6D}"/>
              </a:ext>
            </a:extLst>
          </p:cNvPr>
          <p:cNvSpPr/>
          <p:nvPr/>
        </p:nvSpPr>
        <p:spPr>
          <a:xfrm>
            <a:off x="7696202" y="2024053"/>
            <a:ext cx="114300" cy="1000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8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 2019-04-30 07.1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1" y="741176"/>
            <a:ext cx="3525876" cy="1829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396002"/>
          </a:xfrm>
        </p:spPr>
        <p:txBody>
          <a:bodyPr/>
          <a:lstStyle/>
          <a:p>
            <a:r>
              <a:rPr lang="en-US" dirty="0"/>
              <a:t>Ghosting operator: Primary + Ghost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33" y="840687"/>
            <a:ext cx="5842000" cy="405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 domain</a:t>
            </a:r>
          </a:p>
          <a:p>
            <a:pPr lvl="1">
              <a:buFont typeface="Arial"/>
              <a:buChar char="•"/>
            </a:pPr>
            <a:r>
              <a:rPr lang="en-US" i="1" dirty="0"/>
              <a:t>G(t) =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(t) </a:t>
            </a:r>
            <a:r>
              <a:rPr lang="mr-IN" i="1" dirty="0"/>
              <a:t>–</a:t>
            </a:r>
            <a:r>
              <a:rPr lang="en-US" i="1" dirty="0"/>
              <a:t> R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i="1" dirty="0"/>
              <a:t>(t-</a:t>
            </a:r>
            <a:r>
              <a:rPr lang="en-US" i="1" dirty="0">
                <a:latin typeface="Symbol" charset="2"/>
                <a:cs typeface="Symbol" charset="2"/>
              </a:rPr>
              <a:t>t</a:t>
            </a:r>
            <a:r>
              <a:rPr lang="en-US" i="1" baseline="-25000" dirty="0"/>
              <a:t>g</a:t>
            </a:r>
            <a:r>
              <a:rPr lang="en-US" i="1" dirty="0"/>
              <a:t>)</a:t>
            </a:r>
          </a:p>
          <a:p>
            <a:pPr marL="0" indent="0">
              <a:buNone/>
            </a:pPr>
            <a:r>
              <a:rPr lang="en-US" dirty="0"/>
              <a:t>Frequency domain</a:t>
            </a:r>
          </a:p>
          <a:p>
            <a:pPr lvl="1">
              <a:buFont typeface="Arial"/>
              <a:buChar char="•"/>
            </a:pPr>
            <a:r>
              <a:rPr lang="en-US" i="1" dirty="0"/>
              <a:t>G(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i="1" dirty="0"/>
              <a:t>) = 1 </a:t>
            </a:r>
            <a:r>
              <a:rPr lang="mr-IN" i="1" dirty="0"/>
              <a:t>–</a:t>
            </a:r>
            <a:r>
              <a:rPr lang="en-US" i="1" dirty="0"/>
              <a:t> R e </a:t>
            </a:r>
            <a:r>
              <a:rPr lang="en-US" i="1" baseline="30000" dirty="0" err="1"/>
              <a:t>i</a:t>
            </a:r>
            <a:r>
              <a:rPr lang="en-US" i="1" baseline="30000" dirty="0" err="1">
                <a:latin typeface="Symbol" charset="2"/>
                <a:cs typeface="Symbol" charset="2"/>
              </a:rPr>
              <a:t>w</a:t>
            </a:r>
            <a:r>
              <a:rPr lang="en-US" sz="3600" i="1" baseline="30000" dirty="0" err="1">
                <a:latin typeface="Symbol" charset="2"/>
                <a:cs typeface="Symbol" charset="2"/>
              </a:rPr>
              <a:t>t</a:t>
            </a:r>
            <a:r>
              <a:rPr lang="en-US" i="1" baseline="30000" dirty="0" err="1"/>
              <a:t>g</a:t>
            </a:r>
            <a:endParaRPr lang="en-US" i="1" baseline="30000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Z Transform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Z =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G(Z) = 1 </a:t>
            </a:r>
            <a:r>
              <a:rPr lang="mr-IN" i="1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R Z </a:t>
            </a:r>
            <a:r>
              <a:rPr lang="en-US" sz="3600" i="1" baseline="30000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i="1" baseline="30000" dirty="0">
                <a:solidFill>
                  <a:schemeClr val="bg1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551" y="469152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13495" y="1991748"/>
            <a:ext cx="5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R=1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6768" y="754051"/>
            <a:ext cx="4322512" cy="1197131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5256" y="844732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dirty="0"/>
              <a:t>Abs</a:t>
            </a:r>
          </a:p>
          <a:p>
            <a:pPr marL="285750" indent="-285750">
              <a:buFont typeface="Lucida Grande"/>
              <a:buChar char="-"/>
            </a:pPr>
            <a:r>
              <a:rPr lang="en-US" dirty="0">
                <a:solidFill>
                  <a:srgbClr val="FF0000"/>
                </a:solidFill>
              </a:rPr>
              <a:t>Real</a:t>
            </a:r>
          </a:p>
          <a:p>
            <a:pPr marL="285750" indent="-285750">
              <a:buFont typeface="Lucida Grande"/>
              <a:buChar char="-"/>
            </a:pPr>
            <a:r>
              <a:rPr lang="en-US" dirty="0" err="1">
                <a:solidFill>
                  <a:srgbClr val="008000"/>
                </a:solidFill>
              </a:rPr>
              <a:t>Imag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 descr="Screenshot 2019-04-30 17.53.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>
          <a:xfrm>
            <a:off x="1876713" y="3095352"/>
            <a:ext cx="1797924" cy="1670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625" y="3383216"/>
            <a:ext cx="1576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plot of Real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Imag</a:t>
            </a:r>
            <a:endParaRPr lang="en-US" dirty="0"/>
          </a:p>
          <a:p>
            <a:r>
              <a:rPr lang="en-US" dirty="0"/>
              <a:t>(Complex plane)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42151" y="3851420"/>
            <a:ext cx="5566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2525" y="35491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98775" y="3692554"/>
            <a:ext cx="546100" cy="158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85381" y="3462091"/>
            <a:ext cx="102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1-R e </a:t>
            </a:r>
            <a:r>
              <a:rPr lang="en-US" i="1" baseline="30000" dirty="0" err="1"/>
              <a:t>i</a:t>
            </a:r>
            <a:r>
              <a:rPr lang="en-US" i="1" baseline="30000" dirty="0" err="1">
                <a:latin typeface="Symbol" charset="2"/>
                <a:cs typeface="Symbol" charset="2"/>
              </a:rPr>
              <a:t>w</a:t>
            </a:r>
            <a:r>
              <a:rPr lang="en-US" sz="2000" i="1" baseline="30000" dirty="0" err="1">
                <a:latin typeface="Symbol" charset="2"/>
                <a:cs typeface="Symbol" charset="2"/>
              </a:rPr>
              <a:t>t</a:t>
            </a:r>
            <a:r>
              <a:rPr lang="en-US" i="1" baseline="30000" dirty="0" err="1"/>
              <a:t>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92820" y="3498850"/>
            <a:ext cx="463155" cy="35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76826" y="3225096"/>
            <a:ext cx="1384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1-R e </a:t>
            </a:r>
            <a:r>
              <a:rPr lang="en-US" i="1" baseline="30000" dirty="0" err="1"/>
              <a:t>i</a:t>
            </a:r>
            <a:r>
              <a:rPr lang="en-US" i="1" baseline="30000" dirty="0"/>
              <a:t>(</a:t>
            </a:r>
            <a:r>
              <a:rPr lang="en-US" i="1" baseline="30000" dirty="0" err="1">
                <a:latin typeface="Symbol" charset="2"/>
                <a:cs typeface="Symbol" charset="2"/>
              </a:rPr>
              <a:t>w+dw</a:t>
            </a:r>
            <a:r>
              <a:rPr lang="en-US" i="1" baseline="30000" dirty="0">
                <a:latin typeface="Symbol" charset="2"/>
                <a:cs typeface="Symbol" charset="2"/>
              </a:rPr>
              <a:t>)</a:t>
            </a:r>
            <a:r>
              <a:rPr lang="en-US" sz="2000" i="1" baseline="30000" dirty="0" err="1">
                <a:latin typeface="Symbol" charset="2"/>
                <a:cs typeface="Symbol" charset="2"/>
              </a:rPr>
              <a:t>t</a:t>
            </a:r>
            <a:r>
              <a:rPr lang="en-US" i="1" baseline="30000" dirty="0" err="1"/>
              <a:t>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66243" y="2818165"/>
            <a:ext cx="147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0         1         2</a:t>
            </a:r>
          </a:p>
        </p:txBody>
      </p:sp>
    </p:spTree>
    <p:extLst>
      <p:ext uri="{BB962C8B-B14F-4D97-AF65-F5344CB8AC3E}">
        <p14:creationId xmlns:p14="http://schemas.microsoft.com/office/powerpoint/2010/main" val="42397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396002"/>
          </a:xfrm>
        </p:spPr>
        <p:txBody>
          <a:bodyPr/>
          <a:lstStyle/>
          <a:p>
            <a:r>
              <a:rPr lang="en-US" dirty="0"/>
              <a:t>Ghosting operator: Primary + Ghost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33" y="840687"/>
            <a:ext cx="5842000" cy="405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Time domain</a:t>
            </a: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G(t) =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(t) </a:t>
            </a:r>
            <a:r>
              <a:rPr lang="mr-IN" i="1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R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(t-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i="1" baseline="-25000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Frequency domain</a:t>
            </a:r>
          </a:p>
          <a:p>
            <a:pPr lvl="1">
              <a:buFont typeface="Arial"/>
              <a:buChar char="•"/>
            </a:pP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G(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) = 1 </a:t>
            </a:r>
            <a:r>
              <a:rPr lang="mr-IN" i="1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R e 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w</a:t>
            </a:r>
            <a:r>
              <a:rPr lang="en-US" sz="3600" i="1" baseline="30000" dirty="0" err="1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i="1" baseline="30000" dirty="0" err="1">
                <a:solidFill>
                  <a:schemeClr val="bg1">
                    <a:lumMod val="75000"/>
                  </a:schemeClr>
                </a:solidFill>
              </a:rPr>
              <a:t>g</a:t>
            </a:r>
            <a:endParaRPr lang="en-US" i="1" baseline="30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Z Transform </a:t>
            </a:r>
            <a:r>
              <a:rPr lang="en-US" i="1" dirty="0"/>
              <a:t>Z = </a:t>
            </a:r>
            <a:r>
              <a:rPr lang="en-US" i="1" dirty="0" err="1"/>
              <a:t>e</a:t>
            </a:r>
            <a:r>
              <a:rPr lang="en-US" i="1" baseline="30000" dirty="0" err="1"/>
              <a:t>i</a:t>
            </a:r>
            <a:r>
              <a:rPr lang="en-US" i="1" baseline="30000" dirty="0" err="1">
                <a:latin typeface="Symbol" charset="2"/>
                <a:cs typeface="Symbol" charset="2"/>
              </a:rPr>
              <a:t>w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i="1" dirty="0"/>
              <a:t>G(Z) = 1 </a:t>
            </a:r>
            <a:r>
              <a:rPr lang="mr-IN" i="1" dirty="0"/>
              <a:t>–</a:t>
            </a:r>
            <a:r>
              <a:rPr lang="en-US" i="1" dirty="0"/>
              <a:t> R Z </a:t>
            </a:r>
            <a:r>
              <a:rPr lang="en-US" sz="3600" i="1" baseline="30000" dirty="0">
                <a:latin typeface="Symbol" charset="2"/>
                <a:cs typeface="Symbol" charset="2"/>
              </a:rPr>
              <a:t>t</a:t>
            </a:r>
            <a:r>
              <a:rPr lang="en-US" i="1" baseline="30000" dirty="0"/>
              <a:t>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551" y="469152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11" name="Picture 10" descr="Screenshot 2019-04-30 17.53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t="8516" r="2273" b="8044"/>
          <a:stretch/>
        </p:blipFill>
        <p:spPr>
          <a:xfrm>
            <a:off x="2342151" y="1031875"/>
            <a:ext cx="1809750" cy="1873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055364"/>
            <a:ext cx="174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 circle in the Z complex 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9" y="2361503"/>
            <a:ext cx="4248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 Poles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err="1">
                <a:latin typeface="Symbol" charset="2"/>
                <a:cs typeface="Symbol" charset="2"/>
              </a:rPr>
              <a:t>t</a:t>
            </a:r>
            <a:r>
              <a:rPr lang="en-US" sz="2400" baseline="-25000" dirty="0" err="1"/>
              <a:t>g</a:t>
            </a:r>
            <a:r>
              <a:rPr lang="en-US" sz="2400" dirty="0"/>
              <a:t> zeroes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/>
              <a:t>Whenever </a:t>
            </a:r>
            <a:r>
              <a:rPr lang="en-US" sz="2000" i="1" dirty="0"/>
              <a:t>1 = R Z </a:t>
            </a:r>
            <a:r>
              <a:rPr lang="en-US" sz="2800" i="1" baseline="30000" dirty="0">
                <a:latin typeface="Symbol" charset="2"/>
                <a:cs typeface="Symbol" charset="2"/>
              </a:rPr>
              <a:t>t</a:t>
            </a:r>
            <a:r>
              <a:rPr lang="en-US" sz="2000" i="1" baseline="30000" dirty="0"/>
              <a:t>g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/>
              <a:t>On the unit circle with R = 1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/>
              <a:t>Outside the circle when R&lt;1 (much nicer)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8392" y="17568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8727" y="1320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2353" y="10811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1664" y="10811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90291" y="138854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8692" y="17610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3441" y="210821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2032" y="24215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5063" y="2417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9422" y="21473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0875" y="1743907"/>
            <a:ext cx="5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4673" y="746941"/>
            <a:ext cx="180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-1           0           1</a:t>
            </a:r>
          </a:p>
        </p:txBody>
      </p:sp>
    </p:spTree>
    <p:extLst>
      <p:ext uri="{BB962C8B-B14F-4D97-AF65-F5344CB8AC3E}">
        <p14:creationId xmlns:p14="http://schemas.microsoft.com/office/powerpoint/2010/main" val="2461800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dependent </a:t>
            </a:r>
            <a:r>
              <a:rPr lang="en-US" i="1" dirty="0"/>
              <a:t>R(</a:t>
            </a:r>
            <a:r>
              <a:rPr lang="en-US" i="1" dirty="0">
                <a:latin typeface="Symbol" charset="2"/>
                <a:cs typeface="Symbol" charset="2"/>
              </a:rPr>
              <a:t>w</a:t>
            </a:r>
            <a:r>
              <a:rPr lang="en-US" i="1" dirty="0"/>
              <a:t>) </a:t>
            </a:r>
            <a:r>
              <a:rPr lang="en-US" dirty="0"/>
              <a:t>or</a:t>
            </a:r>
            <a:r>
              <a:rPr lang="en-US" i="1" dirty="0"/>
              <a:t> R(Z) &lt;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8661"/>
            <a:ext cx="7872625" cy="41404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Acoustics: 0.9994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Spherical spreading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Visco-acoustics</a:t>
            </a:r>
          </a:p>
          <a:p>
            <a:pPr marL="0" indent="0">
              <a:buNone/>
            </a:pPr>
            <a:r>
              <a:rPr lang="en-US" sz="2800" dirty="0"/>
              <a:t>Two different things</a:t>
            </a:r>
          </a:p>
          <a:p>
            <a:pPr lvl="1"/>
            <a:r>
              <a:rPr lang="en-US" sz="2400" dirty="0"/>
              <a:t>Both frequency dependent</a:t>
            </a:r>
          </a:p>
          <a:p>
            <a:pPr lvl="1"/>
            <a:r>
              <a:rPr lang="en-US" sz="2400" dirty="0"/>
              <a:t>Swell factor is weather dependent</a:t>
            </a:r>
          </a:p>
          <a:p>
            <a:pPr lvl="1"/>
            <a:r>
              <a:rPr lang="en-US" sz="2400" dirty="0" err="1"/>
              <a:t>Visco</a:t>
            </a:r>
            <a:r>
              <a:rPr lang="en-US" sz="2400" dirty="0"/>
              <a:t>-acoustic depends on source depth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42047" y="964018"/>
            <a:ext cx="225503" cy="225533"/>
          </a:xfrm>
          <a:prstGeom prst="ellipse">
            <a:avLst/>
          </a:prstGeom>
          <a:pattFill prst="pct25">
            <a:fgClr>
              <a:srgbClr val="FF0000"/>
            </a:fgClr>
            <a:bgClr>
              <a:prstClr val="white"/>
            </a:bgClr>
          </a:patt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122556" y="2047931"/>
            <a:ext cx="1977899" cy="231762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7550" y="1786638"/>
            <a:ext cx="82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6E9F7-CD37-A844-8920-52D909EF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67" y="1351556"/>
            <a:ext cx="4248833" cy="5029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42047" y="1877068"/>
            <a:ext cx="225503" cy="22553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49091" y="3244014"/>
            <a:ext cx="3937000" cy="288913"/>
          </a:xfrm>
          <a:custGeom>
            <a:avLst/>
            <a:gdLst>
              <a:gd name="connsiteX0" fmla="*/ 0 w 3937000"/>
              <a:gd name="connsiteY0" fmla="*/ 127259 h 288913"/>
              <a:gd name="connsiteX1" fmla="*/ 808182 w 3937000"/>
              <a:gd name="connsiteY1" fmla="*/ 288895 h 288913"/>
              <a:gd name="connsiteX2" fmla="*/ 1812636 w 3937000"/>
              <a:gd name="connsiteY2" fmla="*/ 138804 h 288913"/>
              <a:gd name="connsiteX3" fmla="*/ 2690091 w 3937000"/>
              <a:gd name="connsiteY3" fmla="*/ 259 h 288913"/>
              <a:gd name="connsiteX4" fmla="*/ 3359727 w 3937000"/>
              <a:gd name="connsiteY4" fmla="*/ 104168 h 288913"/>
              <a:gd name="connsiteX5" fmla="*/ 3937000 w 3937000"/>
              <a:gd name="connsiteY5" fmla="*/ 104168 h 2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000" h="288913">
                <a:moveTo>
                  <a:pt x="0" y="127259"/>
                </a:moveTo>
                <a:cubicBezTo>
                  <a:pt x="253038" y="207115"/>
                  <a:pt x="506076" y="286971"/>
                  <a:pt x="808182" y="288895"/>
                </a:cubicBezTo>
                <a:cubicBezTo>
                  <a:pt x="1110288" y="290819"/>
                  <a:pt x="1812636" y="138804"/>
                  <a:pt x="1812636" y="138804"/>
                </a:cubicBezTo>
                <a:cubicBezTo>
                  <a:pt x="2126287" y="90698"/>
                  <a:pt x="2432243" y="6032"/>
                  <a:pt x="2690091" y="259"/>
                </a:cubicBezTo>
                <a:cubicBezTo>
                  <a:pt x="2947939" y="-5514"/>
                  <a:pt x="3151909" y="86850"/>
                  <a:pt x="3359727" y="104168"/>
                </a:cubicBezTo>
                <a:cubicBezTo>
                  <a:pt x="3567545" y="121486"/>
                  <a:pt x="3752272" y="112827"/>
                  <a:pt x="3937000" y="104168"/>
                </a:cubicBezTo>
              </a:path>
            </a:pathLst>
          </a:cu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67550" y="4365288"/>
            <a:ext cx="3475181" cy="220733"/>
          </a:xfrm>
          <a:custGeom>
            <a:avLst/>
            <a:gdLst>
              <a:gd name="connsiteX0" fmla="*/ 0 w 3966226"/>
              <a:gd name="connsiteY0" fmla="*/ 69536 h 220733"/>
              <a:gd name="connsiteX1" fmla="*/ 900545 w 3966226"/>
              <a:gd name="connsiteY1" fmla="*/ 219627 h 220733"/>
              <a:gd name="connsiteX2" fmla="*/ 1847272 w 3966226"/>
              <a:gd name="connsiteY2" fmla="*/ 263 h 220733"/>
              <a:gd name="connsiteX3" fmla="*/ 2944090 w 3966226"/>
              <a:gd name="connsiteY3" fmla="*/ 173445 h 220733"/>
              <a:gd name="connsiteX4" fmla="*/ 3879272 w 3966226"/>
              <a:gd name="connsiteY4" fmla="*/ 104172 h 220733"/>
              <a:gd name="connsiteX5" fmla="*/ 3925454 w 3966226"/>
              <a:gd name="connsiteY5" fmla="*/ 81081 h 22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6226" h="220733">
                <a:moveTo>
                  <a:pt x="0" y="69536"/>
                </a:moveTo>
                <a:cubicBezTo>
                  <a:pt x="296333" y="150354"/>
                  <a:pt x="592666" y="231173"/>
                  <a:pt x="900545" y="219627"/>
                </a:cubicBezTo>
                <a:cubicBezTo>
                  <a:pt x="1208424" y="208082"/>
                  <a:pt x="1506681" y="7960"/>
                  <a:pt x="1847272" y="263"/>
                </a:cubicBezTo>
                <a:cubicBezTo>
                  <a:pt x="2187863" y="-7434"/>
                  <a:pt x="2605423" y="156127"/>
                  <a:pt x="2944090" y="173445"/>
                </a:cubicBezTo>
                <a:cubicBezTo>
                  <a:pt x="3282757" y="190763"/>
                  <a:pt x="3715711" y="119566"/>
                  <a:pt x="3879272" y="104172"/>
                </a:cubicBezTo>
                <a:cubicBezTo>
                  <a:pt x="4042833" y="88778"/>
                  <a:pt x="3925454" y="81081"/>
                  <a:pt x="3925454" y="8108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00455" y="1620503"/>
            <a:ext cx="889001" cy="2745048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5" idx="0"/>
          </p:cNvCxnSpPr>
          <p:nvPr/>
        </p:nvCxnSpPr>
        <p:spPr>
          <a:xfrm>
            <a:off x="7989455" y="1620503"/>
            <a:ext cx="496823" cy="1496887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00455" y="3486723"/>
            <a:ext cx="1229370" cy="878828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29825" y="3117390"/>
            <a:ext cx="3129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1366" y="3047803"/>
            <a:ext cx="87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Seabed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6054" y="1230737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Air</a:t>
            </a:r>
          </a:p>
          <a:p>
            <a:pPr algn="ctr"/>
            <a:r>
              <a:rPr lang="en-US" dirty="0"/>
              <a:t>Water</a:t>
            </a:r>
          </a:p>
        </p:txBody>
      </p:sp>
      <p:cxnSp>
        <p:nvCxnSpPr>
          <p:cNvPr id="18" name="Straight Connector 17"/>
          <p:cNvCxnSpPr>
            <a:stCxn id="5" idx="5"/>
          </p:cNvCxnSpPr>
          <p:nvPr/>
        </p:nvCxnSpPr>
        <p:spPr>
          <a:xfrm>
            <a:off x="5134526" y="1156522"/>
            <a:ext cx="268747" cy="367478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7"/>
          </p:cNvCxnSpPr>
          <p:nvPr/>
        </p:nvCxnSpPr>
        <p:spPr>
          <a:xfrm flipV="1">
            <a:off x="5134526" y="1524000"/>
            <a:ext cx="268747" cy="386097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3273" y="1524000"/>
            <a:ext cx="923636" cy="1373909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242" y="4503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Reflectors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3273" y="1089946"/>
            <a:ext cx="132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i="1" dirty="0">
                <a:ea typeface="Wingdings"/>
                <a:cs typeface="Wingdings"/>
                <a:sym typeface="Wingdings"/>
              </a:rPr>
              <a:t>R(Z)</a:t>
            </a:r>
            <a:endParaRPr lang="en-US" sz="2800" i="1" dirty="0"/>
          </a:p>
        </p:txBody>
      </p:sp>
      <p:sp>
        <p:nvSpPr>
          <p:cNvPr id="26" name="Rounded Rectangle 25"/>
          <p:cNvSpPr/>
          <p:nvPr/>
        </p:nvSpPr>
        <p:spPr>
          <a:xfrm>
            <a:off x="378460" y="1777528"/>
            <a:ext cx="3169596" cy="102402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43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17"/>
            <a:ext cx="8229600" cy="396002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2800" i="1" dirty="0"/>
              <a:t>G(Z) = 1 </a:t>
            </a:r>
            <a:r>
              <a:rPr lang="mr-IN" sz="2800" i="1" dirty="0"/>
              <a:t>–</a:t>
            </a:r>
            <a:r>
              <a:rPr lang="en-US" sz="2800" i="1" dirty="0"/>
              <a:t> R(Z) Z </a:t>
            </a:r>
            <a:r>
              <a:rPr lang="en-US" sz="4000" i="1" baseline="30000" dirty="0">
                <a:latin typeface="Symbol" charset="2"/>
                <a:cs typeface="Symbol" charset="2"/>
              </a:rPr>
              <a:t>t</a:t>
            </a:r>
            <a:r>
              <a:rPr lang="en-US" sz="2800" i="1" baseline="30000" dirty="0"/>
              <a:t>g</a:t>
            </a:r>
            <a:r>
              <a:rPr lang="en-US" sz="2800" i="1" dirty="0"/>
              <a:t> ; </a:t>
            </a:r>
            <a:r>
              <a:rPr lang="en-US" sz="2800" i="1" dirty="0">
                <a:solidFill>
                  <a:srgbClr val="FF0000"/>
                </a:solidFill>
              </a:rPr>
              <a:t>R(Z) = Red Ghost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 descr="Screenshot 2019-05-05 14.0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35" y="738043"/>
            <a:ext cx="1979065" cy="1972194"/>
          </a:xfrm>
          <a:prstGeom prst="rect">
            <a:avLst/>
          </a:prstGeom>
        </p:spPr>
      </p:pic>
      <p:pic>
        <p:nvPicPr>
          <p:cNvPr id="8" name="Picture 7" descr="Screenshot 2019-05-05 14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47" y="661559"/>
            <a:ext cx="2040193" cy="2033110"/>
          </a:xfrm>
          <a:prstGeom prst="rect">
            <a:avLst/>
          </a:prstGeom>
        </p:spPr>
      </p:pic>
      <p:pic>
        <p:nvPicPr>
          <p:cNvPr id="13" name="Picture 12" descr="Screenshot 2019-05-05 14.06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68" y="2710278"/>
            <a:ext cx="2064152" cy="2056985"/>
          </a:xfrm>
          <a:prstGeom prst="rect">
            <a:avLst/>
          </a:prstGeom>
        </p:spPr>
      </p:pic>
      <p:pic>
        <p:nvPicPr>
          <p:cNvPr id="15" name="Picture 14" descr="Screenshot 2019-05-05 14.07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28" y="2724916"/>
            <a:ext cx="2034772" cy="20277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0913" y="10595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 =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5330" y="910376"/>
            <a:ext cx="61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R(Z)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185" y="1045332"/>
            <a:ext cx="196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 Impulse Responses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186" y="2315542"/>
            <a:ext cx="1961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 Real-Imaginary cross plots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8533" y="1523590"/>
            <a:ext cx="116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Causal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08533" y="3243014"/>
            <a:ext cx="1754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Real hence    Minimum Phase</a:t>
            </a:r>
          </a:p>
        </p:txBody>
      </p:sp>
    </p:spTree>
    <p:extLst>
      <p:ext uri="{BB962C8B-B14F-4D97-AF65-F5344CB8AC3E}">
        <p14:creationId xmlns:p14="http://schemas.microsoft.com/office/powerpoint/2010/main" val="9367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201-8470-D74F-910C-159A9CE8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Snails and Spirals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8B72A-0054-B64A-9E29-3D3661EB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snails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Airgun signature and Mie scattering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Ghosting operator</a:t>
            </a:r>
          </a:p>
          <a:p>
            <a:pPr lvl="1"/>
            <a:r>
              <a:rPr lang="en-US" dirty="0"/>
              <a:t>Airgun energy cross-plot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33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205978"/>
            <a:ext cx="8229600" cy="396002"/>
          </a:xfrm>
        </p:spPr>
        <p:txBody>
          <a:bodyPr/>
          <a:lstStyle/>
          <a:p>
            <a:r>
              <a:rPr lang="en-US" dirty="0"/>
              <a:t>Physics of Air Guns and </a:t>
            </a:r>
            <a:r>
              <a:rPr lang="en-US" dirty="0">
                <a:solidFill>
                  <a:srgbClr val="C00000"/>
                </a:solidFill>
              </a:rPr>
              <a:t>Sources in general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338"/>
          <a:stretch/>
        </p:blipFill>
        <p:spPr>
          <a:xfrm>
            <a:off x="520115" y="1154687"/>
            <a:ext cx="5293957" cy="9271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1065" y="3103144"/>
            <a:ext cx="3703329" cy="1047750"/>
            <a:chOff x="626766" y="3103144"/>
            <a:chExt cx="3703329" cy="1047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69489"/>
            <a:stretch/>
          </p:blipFill>
          <p:spPr>
            <a:xfrm>
              <a:off x="626766" y="3103144"/>
              <a:ext cx="1937424" cy="1047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42892" y="717678"/>
            <a:ext cx="52658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Radiating oscillators (Rayleigh’s equation)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sz="2000" dirty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Far field.   Applies to sources in general     (not only air guns but also vibes)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dirty="0"/>
              <a:t>R = bubble radius; V = </a:t>
            </a:r>
            <a:r>
              <a:rPr lang="en-US" sz="2000" dirty="0">
                <a:solidFill>
                  <a:srgbClr val="C00000"/>
                </a:solidFill>
              </a:rPr>
              <a:t>source</a:t>
            </a:r>
            <a:r>
              <a:rPr lang="en-US" sz="2000" dirty="0"/>
              <a:t> volume;                    p = pressure; r = distance to receiver; ∞ = 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5070" y="2365738"/>
            <a:ext cx="30418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US" sz="2000" b="1" dirty="0"/>
              <a:t>Ideal Gas equation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PV = nRT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US" sz="2000" b="1" dirty="0"/>
              <a:t>Adiabata equation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PV</a:t>
            </a:r>
            <a:r>
              <a:rPr lang="en-US" sz="2000" baseline="30000" dirty="0">
                <a:latin typeface="Symbol" charset="2"/>
                <a:cs typeface="Symbol" charset="2"/>
              </a:rPr>
              <a:t>g</a:t>
            </a:r>
            <a:r>
              <a:rPr lang="en-US" sz="2000" dirty="0"/>
              <a:t> = Constant</a:t>
            </a:r>
          </a:p>
          <a:p>
            <a:r>
              <a:rPr lang="en-US" sz="2000" dirty="0"/>
              <a:t>	</a:t>
            </a:r>
            <a:r>
              <a:rPr lang="en-US" sz="2800" dirty="0">
                <a:latin typeface="Symbol" charset="2"/>
                <a:cs typeface="Symbol" charset="2"/>
              </a:rPr>
              <a:t>g</a:t>
            </a:r>
            <a:r>
              <a:rPr lang="en-US" sz="2000" dirty="0"/>
              <a:t> = 1.4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	Temperature changes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170280" y="790736"/>
            <a:ext cx="2900729" cy="1656591"/>
            <a:chOff x="6070766" y="622818"/>
            <a:chExt cx="2900729" cy="1656591"/>
          </a:xfrm>
        </p:grpSpPr>
        <p:sp>
          <p:nvSpPr>
            <p:cNvPr id="14" name="Rounded Rectangle 13"/>
            <p:cNvSpPr/>
            <p:nvPr/>
          </p:nvSpPr>
          <p:spPr>
            <a:xfrm>
              <a:off x="6070766" y="622818"/>
              <a:ext cx="2846680" cy="13927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87429" y="927404"/>
              <a:ext cx="2484066" cy="13520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Wingdings" charset="2"/>
                <a:buChar char="Ø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2800" b="1" dirty="0"/>
                <a:t>k (PV)</a:t>
              </a:r>
              <a:r>
                <a:rPr lang="en-US" sz="2800" b="1" baseline="30000" dirty="0"/>
                <a:t>1/3</a:t>
              </a:r>
              <a:endParaRPr lang="en-US" sz="2800" b="1" dirty="0"/>
            </a:p>
            <a:p>
              <a:pPr marL="0" indent="0" algn="ctr">
                <a:buFont typeface="Arial"/>
                <a:buNone/>
              </a:pPr>
              <a:r>
                <a:rPr lang="en-US" sz="2800" b="1" dirty="0"/>
                <a:t>(10+Depth)</a:t>
              </a:r>
              <a:r>
                <a:rPr lang="en-US" sz="2800" b="1" baseline="30000" dirty="0"/>
                <a:t> 5/6</a:t>
              </a:r>
              <a:endParaRPr lang="en-US" sz="28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02937" y="1488307"/>
              <a:ext cx="187547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184669" y="622818"/>
              <a:ext cx="2660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Rayleigh-Willis formula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79063" y="1188333"/>
              <a:ext cx="833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</a:t>
              </a:r>
              <a:r>
                <a:rPr lang="en-US" sz="2800" b="1" baseline="-25000" dirty="0"/>
                <a:t>b</a:t>
              </a:r>
              <a:r>
                <a:rPr lang="en-US" sz="2800" b="1" dirty="0"/>
                <a:t> = 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20111" y="2183436"/>
            <a:ext cx="4461819" cy="1967458"/>
          </a:xfrm>
          <a:prstGeom prst="roundRect">
            <a:avLst/>
          </a:prstGeom>
          <a:noFill/>
          <a:ln w="28575" cmpd="sng">
            <a:solidFill>
              <a:srgbClr val="CE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5" name="Bent Arrow 4"/>
          <p:cNvSpPr/>
          <p:nvPr/>
        </p:nvSpPr>
        <p:spPr>
          <a:xfrm rot="16200000">
            <a:off x="2981143" y="2654866"/>
            <a:ext cx="1517335" cy="150501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4629371" y="1896199"/>
            <a:ext cx="1517335" cy="1505016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7635" y="3789632"/>
            <a:ext cx="76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30000" dirty="0"/>
              <a:t>2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52475" y="31119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  <a:r>
              <a:rPr lang="en-US" b="1" baseline="30000" dirty="0"/>
              <a:t>2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84471" y="5215380"/>
            <a:ext cx="167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twice</a:t>
            </a:r>
          </a:p>
          <a:p>
            <a:r>
              <a:rPr lang="en-US" dirty="0">
                <a:latin typeface="Snell Roundhand"/>
              </a:rPr>
              <a:t>SS</a:t>
            </a:r>
            <a:r>
              <a:rPr lang="en-US" dirty="0"/>
              <a:t>dt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46234" y="199787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1/Frequency</a:t>
            </a:r>
            <a:r>
              <a:rPr lang="en-US" b="1" baseline="30000" dirty="0"/>
              <a:t>2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516" y="5245003"/>
            <a:ext cx="925059" cy="616706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4716197" y="1837378"/>
          <a:ext cx="720185" cy="46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Equation" r:id="rId7" imgW="431800" imgH="279400" progId="Equation.3">
                  <p:embed/>
                </p:oleObj>
              </mc:Choice>
              <mc:Fallback>
                <p:oleObj name="Equation" r:id="rId7" imgW="431800" imgH="2794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197" y="1837378"/>
                        <a:ext cx="720185" cy="466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0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96007" y="74918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2316" y="45444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3" y="3344972"/>
            <a:ext cx="36918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Very soon (&lt;</a:t>
            </a:r>
            <a:r>
              <a:rPr lang="en-US" dirty="0" err="1"/>
              <a:t>miliscond</a:t>
            </a:r>
            <a:r>
              <a:rPr lang="en-US" dirty="0"/>
              <a:t>) after the shot is triggered the ports are open and a small high pressure bubble is formed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862787" y="998564"/>
            <a:ext cx="1440363" cy="234640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49093" y="4268304"/>
            <a:ext cx="523484" cy="424354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888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06373" y="221015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3113" y="386809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3" y="3344975"/>
            <a:ext cx="36918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bubble is expanding, the pressure inside it is dropping and soon (10-20 </a:t>
            </a:r>
            <a:r>
              <a:rPr lang="en-US" dirty="0" err="1"/>
              <a:t>milisconds</a:t>
            </a:r>
            <a:r>
              <a:rPr lang="en-US" dirty="0"/>
              <a:t>) it reaches ambient </a:t>
            </a:r>
            <a:r>
              <a:rPr lang="en-US" dirty="0" err="1"/>
              <a:t>pessure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959724" y="2443307"/>
            <a:ext cx="1343426" cy="90166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49093" y="4072590"/>
            <a:ext cx="649508" cy="19571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5600" y="4062452"/>
            <a:ext cx="448628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7190" y="2414215"/>
            <a:ext cx="3975126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74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87504" y="264870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9352" y="2404519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3" y="3344975"/>
            <a:ext cx="36918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bubble continues to expand but slowing.   60 </a:t>
            </a:r>
            <a:r>
              <a:rPr lang="en-US" dirty="0" err="1"/>
              <a:t>milisconds</a:t>
            </a:r>
            <a:r>
              <a:rPr lang="en-US" dirty="0"/>
              <a:t> later it reaches maximal volume and minimal pressure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1211772" y="2860197"/>
            <a:ext cx="1091378" cy="48477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49093" y="2579491"/>
            <a:ext cx="940332" cy="7654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6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957A-AAA7-9248-A949-B35E6868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(reproduced 2020) —comments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8D2D7-9AFC-0141-A8B9-7D404A983712}"/>
              </a:ext>
            </a:extLst>
          </p:cNvPr>
          <p:cNvSpPr/>
          <p:nvPr/>
        </p:nvSpPr>
        <p:spPr>
          <a:xfrm>
            <a:off x="586152" y="695651"/>
            <a:ext cx="810064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/*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This programs follows this 1996 paper: Dealiasing DMO: Good‐pass, bad‐pass, and unconstrained.  Ronen, Nichols, Bale, and Ferber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https://doi.org/10.1190/1.1887374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https://library.seg.org/doi/abs/10.1190/1.1887374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The 1996 paper did it for (Kirchhoff) DMO.  This program is for (Kirchhoff) Migration.   Post stack or Zero Offset Migration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The idea is to calculate a flat event response.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The program sums over a diffraction hyperbola from a point (x0,z0) to a surface point (x,z=0)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t(t0,x0,x) = sqrt (t0^2 + (2*(x-x0)/v)^2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where t0 = 2/v*z0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In General the Kirchhoff integral would be  Image(z0,x0) = integral dx C(x) Data(t(t0,x-x0),x)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Because we calibrate a flat event, we can set x0=0  Image(z) = integral dx C(x) Data(t(t0),x)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t(t0,x) = sqrt (t0^2 + (2*x/v)^2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C() is a an operator which is expected to contain a scalar times a half derivative. What we know about C() is that it contains spherical spreading and a Jacobian because the integration is over the hyperbola and not over the horizontal x.  For the Jacobian we need dt/dx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t^2 = t0^2 + (2/v)^2 * x^2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2*t*dt = (2/v)^2 * 2*x*dx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dt/dx = (x/t) * (2/v)^2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dl^2 = dt^2 + dx^2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Jacobian = dl/dx = sqrt(1+(x/t*(2/v)^2)^2)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We can do the above in the frequency domain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Image(kz) = integral dx C(x) exp(i*w*t(t0,x) * Data(w,x)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We expect that if we know C() the results would be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Image(z) = delta(z-z0)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Image(kz) = exp(i*kz*z0)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If we don't know C() then the output would be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Image(kz) = C(kz) * exp(i*kz*z0)</a:t>
            </a:r>
          </a:p>
          <a:p>
            <a:b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We are not interested in exp(i*kz*z0).  Only in C() which is complex.  We expect sqrt(iw)</a:t>
            </a:r>
          </a:p>
          <a:p>
            <a:r>
              <a:rPr lang="en-US" sz="700" dirty="0">
                <a:solidFill>
                  <a:srgbClr val="000000"/>
                </a:solidFill>
                <a:latin typeface="Menlo" panose="020B0609030804020204" pitchFamily="49" charset="0"/>
              </a:rPr>
              <a:t>*/</a:t>
            </a:r>
            <a:endParaRPr lang="en-US" sz="7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948740" y="2398376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546" y="3719438"/>
            <a:ext cx="36918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 m</a:t>
            </a:r>
            <a:r>
              <a:rPr lang="en-US" baseline="30000" dirty="0"/>
              <a:t>3</a:t>
            </a:r>
            <a:r>
              <a:rPr lang="en-US" dirty="0"/>
              <a:t> are displaced when the bubble is at maximal size and the pressure inside it is minimal</a:t>
            </a: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H="1" flipV="1">
            <a:off x="1224899" y="2869862"/>
            <a:ext cx="1151594" cy="84957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22439" y="2648710"/>
            <a:ext cx="901045" cy="1070731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7504" y="264870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92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249237" y="221015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1387" y="386809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3" y="3344972"/>
            <a:ext cx="3691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Ambient pressure again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1434741" y="2414216"/>
            <a:ext cx="868409" cy="9307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4149096" y="3529638"/>
            <a:ext cx="1299016" cy="45524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5600" y="4062452"/>
            <a:ext cx="448628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7190" y="2414215"/>
            <a:ext cx="3975126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03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the far field signature twice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359" r="2775"/>
          <a:stretch/>
        </p:blipFill>
        <p:spPr>
          <a:xfrm>
            <a:off x="4327322" y="2443306"/>
            <a:ext cx="4792606" cy="246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59" r="2775"/>
          <a:stretch/>
        </p:blipFill>
        <p:spPr>
          <a:xfrm>
            <a:off x="274642" y="788453"/>
            <a:ext cx="4283706" cy="2199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642" y="1072810"/>
            <a:ext cx="2350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Far field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040" y="2648710"/>
            <a:ext cx="209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Volume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68746" y="998567"/>
            <a:ext cx="3788381" cy="1071815"/>
            <a:chOff x="626766" y="3103144"/>
            <a:chExt cx="3703329" cy="10477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t="33945" r="69489" b="30025"/>
            <a:stretch/>
          </p:blipFill>
          <p:spPr>
            <a:xfrm>
              <a:off x="626766" y="3458799"/>
              <a:ext cx="1937425" cy="377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34015" r="38175"/>
            <a:stretch/>
          </p:blipFill>
          <p:spPr>
            <a:xfrm>
              <a:off x="2564190" y="3103144"/>
              <a:ext cx="1765905" cy="104775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404351" y="116301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2342" y="439793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3" y="3344975"/>
            <a:ext cx="369189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First bubble collapse (here 220 </a:t>
            </a:r>
            <a:r>
              <a:rPr lang="en-US" dirty="0" err="1"/>
              <a:t>msec</a:t>
            </a:r>
            <a:r>
              <a:rPr lang="en-US" dirty="0"/>
              <a:t> bubble period</a:t>
            </a:r>
          </a:p>
          <a:p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 etc.</a:t>
            </a: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1589847" y="1434947"/>
            <a:ext cx="713303" cy="191002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4149096" y="3945140"/>
            <a:ext cx="1415346" cy="57299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34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16" r="3183"/>
          <a:stretch/>
        </p:blipFill>
        <p:spPr>
          <a:xfrm>
            <a:off x="242895" y="689763"/>
            <a:ext cx="3934643" cy="2023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radius calculated from the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2163" y="742096"/>
            <a:ext cx="195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Radius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16" r="3183"/>
          <a:stretch/>
        </p:blipFill>
        <p:spPr>
          <a:xfrm>
            <a:off x="242893" y="2767008"/>
            <a:ext cx="3934643" cy="2023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5616" r="3047"/>
          <a:stretch/>
        </p:blipFill>
        <p:spPr>
          <a:xfrm>
            <a:off x="4335978" y="2780628"/>
            <a:ext cx="3940170" cy="2023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894" y="2849183"/>
            <a:ext cx="3032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Radius Velocity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7436" y="2852183"/>
            <a:ext cx="359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Radius Acceleration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0564" y="972928"/>
            <a:ext cx="238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Volume = 4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/3 R</a:t>
            </a:r>
            <a:r>
              <a:rPr lang="en-US" sz="240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0137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616" r="3183"/>
          <a:stretch/>
        </p:blipFill>
        <p:spPr>
          <a:xfrm>
            <a:off x="242895" y="689763"/>
            <a:ext cx="3934643" cy="2023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Cross-plot Radius and velocity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2163" y="742096"/>
            <a:ext cx="195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Radius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616" r="3183"/>
          <a:stretch/>
        </p:blipFill>
        <p:spPr>
          <a:xfrm>
            <a:off x="242893" y="2767008"/>
            <a:ext cx="3934643" cy="2023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0894" y="2849183"/>
            <a:ext cx="3032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Radius Velocity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err="1"/>
              <a:t>crossplot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 descr="damped_oscillator_bunge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679" r="7368" b="51106"/>
          <a:stretch/>
        </p:blipFill>
        <p:spPr>
          <a:xfrm>
            <a:off x="203922" y="1641658"/>
            <a:ext cx="4527896" cy="31256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585" y="760547"/>
            <a:ext cx="2537443" cy="1245633"/>
            <a:chOff x="365584" y="760545"/>
            <a:chExt cx="2537443" cy="1245633"/>
          </a:xfrm>
        </p:grpSpPr>
        <p:sp>
          <p:nvSpPr>
            <p:cNvPr id="8" name="TextBox 7"/>
            <p:cNvSpPr txBox="1"/>
            <p:nvPr/>
          </p:nvSpPr>
          <p:spPr>
            <a:xfrm>
              <a:off x="365584" y="760545"/>
              <a:ext cx="253744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Potential Energy (gravity)</a:t>
              </a:r>
            </a:p>
          </p:txBody>
        </p:sp>
        <p:cxnSp>
          <p:nvCxnSpPr>
            <p:cNvPr id="5" name="Straight Arrow Connector 4"/>
            <p:cNvCxnSpPr>
              <a:stCxn id="8" idx="2"/>
            </p:cNvCxnSpPr>
            <p:nvPr/>
          </p:nvCxnSpPr>
          <p:spPr>
            <a:xfrm flipH="1">
              <a:off x="1045944" y="1129877"/>
              <a:ext cx="588362" cy="8763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95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err="1"/>
              <a:t>crossplot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 descr="damped_oscillator_bunge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679" r="7368" b="51106"/>
          <a:stretch/>
        </p:blipFill>
        <p:spPr>
          <a:xfrm>
            <a:off x="203922" y="1641658"/>
            <a:ext cx="4527896" cy="31256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585" y="760547"/>
            <a:ext cx="2537443" cy="1245633"/>
            <a:chOff x="365584" y="760545"/>
            <a:chExt cx="2537443" cy="1245633"/>
          </a:xfrm>
        </p:grpSpPr>
        <p:sp>
          <p:nvSpPr>
            <p:cNvPr id="8" name="TextBox 7"/>
            <p:cNvSpPr txBox="1"/>
            <p:nvPr/>
          </p:nvSpPr>
          <p:spPr>
            <a:xfrm>
              <a:off x="365584" y="760545"/>
              <a:ext cx="2537443" cy="36933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Potential Energy (gravity)</a:t>
              </a:r>
            </a:p>
          </p:txBody>
        </p:sp>
        <p:cxnSp>
          <p:nvCxnSpPr>
            <p:cNvPr id="5" name="Straight Arrow Connector 4"/>
            <p:cNvCxnSpPr>
              <a:stCxn id="8" idx="2"/>
            </p:cNvCxnSpPr>
            <p:nvPr/>
          </p:nvCxnSpPr>
          <p:spPr>
            <a:xfrm flipH="1">
              <a:off x="1045944" y="1129877"/>
              <a:ext cx="588362" cy="876301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105817" y="760545"/>
            <a:ext cx="1558243" cy="2867650"/>
            <a:chOff x="1291419" y="1227705"/>
            <a:chExt cx="1558243" cy="2867650"/>
          </a:xfrm>
        </p:grpSpPr>
        <p:sp>
          <p:nvSpPr>
            <p:cNvPr id="11" name="TextBox 10"/>
            <p:cNvSpPr txBox="1"/>
            <p:nvPr/>
          </p:nvSpPr>
          <p:spPr>
            <a:xfrm>
              <a:off x="1291419" y="1227705"/>
              <a:ext cx="155824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Kinetic Energy</a:t>
              </a:r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 flipH="1">
              <a:off x="1376803" y="1597037"/>
              <a:ext cx="693738" cy="2498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593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err="1"/>
              <a:t>crossplot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 descr="damped_oscillator_bunge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679" r="7368" b="51106"/>
          <a:stretch/>
        </p:blipFill>
        <p:spPr>
          <a:xfrm>
            <a:off x="203922" y="1641658"/>
            <a:ext cx="4527896" cy="31256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585" y="760547"/>
            <a:ext cx="2537443" cy="1245633"/>
            <a:chOff x="365584" y="760545"/>
            <a:chExt cx="2537443" cy="1245633"/>
          </a:xfrm>
        </p:grpSpPr>
        <p:sp>
          <p:nvSpPr>
            <p:cNvPr id="8" name="TextBox 7"/>
            <p:cNvSpPr txBox="1"/>
            <p:nvPr/>
          </p:nvSpPr>
          <p:spPr>
            <a:xfrm>
              <a:off x="365584" y="760545"/>
              <a:ext cx="2537443" cy="36933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F7F7F"/>
                  </a:solidFill>
                </a:rPr>
                <a:t>Potential Energy (gravity)</a:t>
              </a:r>
            </a:p>
          </p:txBody>
        </p:sp>
        <p:cxnSp>
          <p:nvCxnSpPr>
            <p:cNvPr id="5" name="Straight Arrow Connector 4"/>
            <p:cNvCxnSpPr>
              <a:stCxn id="8" idx="2"/>
            </p:cNvCxnSpPr>
            <p:nvPr/>
          </p:nvCxnSpPr>
          <p:spPr>
            <a:xfrm flipH="1">
              <a:off x="1045944" y="1129877"/>
              <a:ext cx="588362" cy="876301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105817" y="760545"/>
            <a:ext cx="1558243" cy="2867650"/>
            <a:chOff x="1291419" y="1227705"/>
            <a:chExt cx="1558243" cy="2867650"/>
          </a:xfrm>
        </p:grpSpPr>
        <p:sp>
          <p:nvSpPr>
            <p:cNvPr id="11" name="TextBox 10"/>
            <p:cNvSpPr txBox="1"/>
            <p:nvPr/>
          </p:nvSpPr>
          <p:spPr>
            <a:xfrm>
              <a:off x="1291419" y="1227705"/>
              <a:ext cx="1558243" cy="369332"/>
            </a:xfrm>
            <a:prstGeom prst="rect">
              <a:avLst/>
            </a:prstGeom>
            <a:ln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F7F7F"/>
                  </a:solidFill>
                </a:rPr>
                <a:t>Kinetic Energy</a:t>
              </a:r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 flipH="1">
              <a:off x="1376803" y="1597037"/>
              <a:ext cx="693738" cy="2498318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373260" y="1224813"/>
            <a:ext cx="2806335" cy="2947612"/>
            <a:chOff x="3224076" y="1224812"/>
            <a:chExt cx="2806335" cy="2947612"/>
          </a:xfrm>
        </p:grpSpPr>
        <p:sp>
          <p:nvSpPr>
            <p:cNvPr id="12" name="TextBox 11"/>
            <p:cNvSpPr txBox="1"/>
            <p:nvPr/>
          </p:nvSpPr>
          <p:spPr>
            <a:xfrm>
              <a:off x="3224076" y="1224812"/>
              <a:ext cx="251167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Potential Energy (elastic)</a:t>
              </a:r>
            </a:p>
          </p:txBody>
        </p:sp>
        <p:cxnSp>
          <p:nvCxnSpPr>
            <p:cNvPr id="16" name="Straight Arrow Connector 15"/>
            <p:cNvCxnSpPr>
              <a:stCxn id="12" idx="2"/>
            </p:cNvCxnSpPr>
            <p:nvPr/>
          </p:nvCxnSpPr>
          <p:spPr>
            <a:xfrm>
              <a:off x="4479916" y="1594144"/>
              <a:ext cx="1550495" cy="2578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710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</a:t>
            </a:r>
            <a:r>
              <a:rPr lang="en-US" dirty="0" err="1"/>
              <a:t>crossplot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 descr="damped_oscillator_bunge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t="7679" r="7368" b="51106"/>
          <a:stretch/>
        </p:blipFill>
        <p:spPr>
          <a:xfrm>
            <a:off x="203922" y="1641658"/>
            <a:ext cx="4527896" cy="31256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5585" y="760547"/>
            <a:ext cx="2537443" cy="1245633"/>
            <a:chOff x="365584" y="760545"/>
            <a:chExt cx="2537443" cy="1245633"/>
          </a:xfrm>
        </p:grpSpPr>
        <p:sp>
          <p:nvSpPr>
            <p:cNvPr id="8" name="TextBox 7"/>
            <p:cNvSpPr txBox="1"/>
            <p:nvPr/>
          </p:nvSpPr>
          <p:spPr>
            <a:xfrm>
              <a:off x="365584" y="760545"/>
              <a:ext cx="253744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Potential Energy (gravity)</a:t>
              </a:r>
            </a:p>
          </p:txBody>
        </p:sp>
        <p:cxnSp>
          <p:nvCxnSpPr>
            <p:cNvPr id="5" name="Straight Arrow Connector 4"/>
            <p:cNvCxnSpPr>
              <a:stCxn id="8" idx="2"/>
            </p:cNvCxnSpPr>
            <p:nvPr/>
          </p:nvCxnSpPr>
          <p:spPr>
            <a:xfrm flipH="1">
              <a:off x="1045944" y="1129877"/>
              <a:ext cx="588362" cy="8763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105817" y="760545"/>
            <a:ext cx="1558243" cy="2867650"/>
            <a:chOff x="1291419" y="1227705"/>
            <a:chExt cx="1558243" cy="2867650"/>
          </a:xfrm>
        </p:grpSpPr>
        <p:sp>
          <p:nvSpPr>
            <p:cNvPr id="11" name="TextBox 10"/>
            <p:cNvSpPr txBox="1"/>
            <p:nvPr/>
          </p:nvSpPr>
          <p:spPr>
            <a:xfrm>
              <a:off x="1291419" y="1227705"/>
              <a:ext cx="155824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Kinetic Energy</a:t>
              </a:r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 flipH="1">
              <a:off x="1376803" y="1597037"/>
              <a:ext cx="693738" cy="24983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373260" y="1224813"/>
            <a:ext cx="2806335" cy="2947612"/>
            <a:chOff x="3224076" y="1224812"/>
            <a:chExt cx="2806335" cy="2947612"/>
          </a:xfrm>
        </p:grpSpPr>
        <p:sp>
          <p:nvSpPr>
            <p:cNvPr id="12" name="TextBox 11"/>
            <p:cNvSpPr txBox="1"/>
            <p:nvPr/>
          </p:nvSpPr>
          <p:spPr>
            <a:xfrm>
              <a:off x="3224076" y="1224812"/>
              <a:ext cx="251167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Potential Energy (elastic)</a:t>
              </a:r>
            </a:p>
          </p:txBody>
        </p:sp>
        <p:cxnSp>
          <p:nvCxnSpPr>
            <p:cNvPr id="16" name="Straight Arrow Connector 15"/>
            <p:cNvCxnSpPr>
              <a:stCxn id="12" idx="2"/>
            </p:cNvCxnSpPr>
            <p:nvPr/>
          </p:nvCxnSpPr>
          <p:spPr>
            <a:xfrm>
              <a:off x="4479916" y="1594144"/>
              <a:ext cx="1550495" cy="2578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6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Radiating adiabatic oscillator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85" y="760548"/>
            <a:ext cx="40218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Kinetic proportional to Velocity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Potential proportional to (R-R</a:t>
            </a:r>
            <a:r>
              <a:rPr lang="en-US" baseline="-25000" dirty="0"/>
              <a:t>∞</a:t>
            </a:r>
            <a:r>
              <a:rPr lang="en-US" dirty="0"/>
              <a:t>)</a:t>
            </a:r>
            <a:r>
              <a:rPr lang="en-US" baseline="30000" dirty="0"/>
              <a:t> 2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Thermal proportional to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Radiated acoustic wave Energy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Some wasted on turbulence</a:t>
            </a:r>
          </a:p>
        </p:txBody>
      </p:sp>
    </p:spTree>
    <p:extLst>
      <p:ext uri="{BB962C8B-B14F-4D97-AF65-F5344CB8AC3E}">
        <p14:creationId xmlns:p14="http://schemas.microsoft.com/office/powerpoint/2010/main" val="7887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957A-AAA7-9248-A949-B35E6868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Code—before the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5E105-5CF4-874A-B1EC-0A134432A833}"/>
              </a:ext>
            </a:extLst>
          </p:cNvPr>
          <p:cNvSpPr/>
          <p:nvPr/>
        </p:nvSpPr>
        <p:spPr>
          <a:xfrm>
            <a:off x="586152" y="695651"/>
            <a:ext cx="810064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 main(int ac, char **av)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        int    i, verbose=1, nx=10001;</a:t>
            </a:r>
          </a:p>
          <a:p>
            <a:r>
              <a:rPr lang="en-US" sz="1400" dirty="0"/>
              <a:t>        double f;       FGETPAR(1,f,40.0);</a:t>
            </a:r>
          </a:p>
          <a:p>
            <a:r>
              <a:rPr lang="en-US" sz="1400" dirty="0"/>
              <a:t>        double t0;      FGETPAR(2,t0,1.0);</a:t>
            </a:r>
          </a:p>
          <a:p>
            <a:r>
              <a:rPr lang="en-US" sz="1400" dirty="0"/>
              <a:t>        double xmax;    FGETPAR(3,xmax,12000.0);</a:t>
            </a:r>
          </a:p>
          <a:p>
            <a:r>
              <a:rPr lang="en-US" sz="1400" dirty="0"/>
              <a:t>        int halfdiff;   IGETPAR(4,halfdiff,0);</a:t>
            </a:r>
          </a:p>
          <a:p>
            <a:r>
              <a:rPr lang="en-US" sz="1400" dirty="0"/>
              <a:t>        double xmin = 0.0; double v    = 1500.0;  double dx   = (xmax-xmin)/(nx-1);</a:t>
            </a:r>
          </a:p>
          <a:p>
            <a:r>
              <a:rPr lang="en-US" sz="1400" dirty="0"/>
              <a:t>        double w    = 2*M_PI*f; // M_PI is defined by &lt;math.h&gt;</a:t>
            </a:r>
          </a:p>
          <a:p>
            <a:r>
              <a:rPr lang="en-US" sz="1400" dirty="0"/>
              <a:t>        double vh   = v/2.0; double ovh  = 1.0/vh; double z0   = t0*vh; double t0t0 = t0*t0;</a:t>
            </a:r>
          </a:p>
          <a:p>
            <a:r>
              <a:rPr lang="en-US" sz="1400" dirty="0"/>
              <a:t>        if(verbose) {</a:t>
            </a:r>
          </a:p>
          <a:p>
            <a:r>
              <a:rPr lang="en-US" sz="1400" dirty="0"/>
              <a:t>                if(ac==1) fprintf(stderr, "Example:\n%s [freq_in_Hz t0_in_secs xmax halfdiff]\n",av[0]); // Selfdoc</a:t>
            </a:r>
          </a:p>
          <a:p>
            <a:r>
              <a:rPr lang="en-US" sz="1400" dirty="0"/>
              <a:t>                fprintf(stderr,"f=%g w=%g  v=%g t0=%g z0=%g  nx=%d xmin=%g xmax=%g dx=%g\n",</a:t>
            </a:r>
          </a:p>
          <a:p>
            <a:r>
              <a:rPr lang="en-US" sz="1400" dirty="0"/>
              <a:t>                f,w,v,t0,z0,nx,xmin,xmax,dx);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double re = 0.0;</a:t>
            </a:r>
          </a:p>
          <a:p>
            <a:r>
              <a:rPr lang="en-US" sz="1400" dirty="0"/>
              <a:t>        double im = 0.0;</a:t>
            </a:r>
          </a:p>
          <a:p>
            <a:r>
              <a:rPr lang="en-US" sz="1400" dirty="0"/>
              <a:t>        printf("%g      %g\n",re,im);   // We want the starting point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17532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Radiating adiabatic oscillator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85" y="760548"/>
            <a:ext cx="40218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Kinetic proportional to Velocity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Potential proportional to (R-R</a:t>
            </a:r>
            <a:r>
              <a:rPr lang="en-US" baseline="-25000" dirty="0"/>
              <a:t>∞</a:t>
            </a:r>
            <a:r>
              <a:rPr lang="en-US" dirty="0"/>
              <a:t>)</a:t>
            </a:r>
            <a:r>
              <a:rPr lang="en-US" baseline="30000" dirty="0"/>
              <a:t> 2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Thermal proportional to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Radiated acoustic wave Energy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Some wasted on turbulence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9850" y="3238323"/>
            <a:ext cx="1134216" cy="11246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Potential Energy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60815" y="979256"/>
            <a:ext cx="2249041" cy="225906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Kinetic Energy</a:t>
            </a:r>
          </a:p>
        </p:txBody>
      </p:sp>
      <p:sp>
        <p:nvSpPr>
          <p:cNvPr id="19" name="Rectangle 18"/>
          <p:cNvSpPr/>
          <p:nvPr/>
        </p:nvSpPr>
        <p:spPr>
          <a:xfrm rot="3780774">
            <a:off x="6173188" y="239988"/>
            <a:ext cx="2533304" cy="2586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09850" y="989496"/>
            <a:ext cx="0" cy="2259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84345" y="2898525"/>
            <a:ext cx="63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R-R</a:t>
            </a:r>
            <a:r>
              <a:rPr lang="en-US" baseline="-25000" dirty="0"/>
              <a:t>∞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086918" y="2128495"/>
            <a:ext cx="152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</a:t>
            </a:r>
            <a:r>
              <a:rPr lang="en-US" dirty="0" err="1"/>
              <a:t>dR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47937" y="1491990"/>
            <a:ext cx="195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Mechanical Energy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709856" y="979256"/>
            <a:ext cx="1134215" cy="2259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09850" y="3238320"/>
            <a:ext cx="11342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0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/>
      <p:bldP spid="22" grpId="0"/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velocity so zero Kinetic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717" y="2666985"/>
            <a:ext cx="383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 maxima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85" y="760545"/>
            <a:ext cx="4021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Kinetic proportional to Velocity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Potential proportional to (R-R</a:t>
            </a:r>
            <a:r>
              <a:rPr lang="en-US" baseline="-25000" dirty="0"/>
              <a:t>∞</a:t>
            </a:r>
            <a:r>
              <a:rPr lang="en-US" dirty="0"/>
              <a:t>)</a:t>
            </a:r>
            <a:r>
              <a:rPr lang="en-US" baseline="30000" dirty="0"/>
              <a:t> 2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Thermal proportional to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Radiated as acoustic wave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389" y="2527398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47443" y="346416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3280" y="3714078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00" y="38489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3219" y="393146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73318" y="30413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3331" y="30413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3389" y="30413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87033" y="30413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99744" y="304134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140" y="23783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4650" y="29124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9119" y="33126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4701" y="29124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15963" y="35406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9339" y="29124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2070" y="37156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6466" y="29124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41005" y="37640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48026" y="29124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5772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Kinetic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342671" y="2589649"/>
            <a:ext cx="4044718" cy="2082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553" y="2684994"/>
            <a:ext cx="3786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 minima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585" y="760545"/>
            <a:ext cx="4021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Kinetic proportional to Velocity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Potential proportional to (R-R</a:t>
            </a:r>
            <a:r>
              <a:rPr lang="en-US" baseline="-25000" dirty="0"/>
              <a:t>∞</a:t>
            </a:r>
            <a:r>
              <a:rPr lang="en-US" dirty="0"/>
              <a:t>)</a:t>
            </a:r>
            <a:r>
              <a:rPr lang="en-US" baseline="30000" dirty="0"/>
              <a:t> 2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Thermal proportional to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Radiated as acoustic wave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655" y="4327929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5875" y="423606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59261" y="4174728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4230" y="411039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71847" y="408086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47522" y="30646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11637" y="30646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21273" y="30646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44533" y="30646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04022" y="306467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60551" y="38987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305" y="413594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73355" y="40417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5840" y="39676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3245" y="39386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7934" y="2890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3820" y="2890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05490" y="2890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5863" y="2890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540" y="28900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4396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R=R</a:t>
            </a:r>
            <a:r>
              <a:rPr lang="en-US" baseline="-25000" dirty="0"/>
              <a:t>∞  </a:t>
            </a:r>
            <a:r>
              <a:rPr lang="en-US" dirty="0"/>
              <a:t>Zero Potential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252919" y="2738388"/>
            <a:ext cx="3940170" cy="2028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875" r="3047"/>
          <a:stretch/>
        </p:blipFill>
        <p:spPr>
          <a:xfrm>
            <a:off x="242887" y="689134"/>
            <a:ext cx="3940170" cy="20178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23154" y="944296"/>
            <a:ext cx="242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Bubble Pressure = ambient pressure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242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57052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91269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24979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9588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4366" y="2819386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64366" y="267121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64366" y="243577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64366" y="210337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64366" y="1664314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97990" y="21414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2946" y="21556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9441" y="29776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9827" y="14645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91247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Potential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5/30/20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777" r="3702"/>
          <a:stretch/>
        </p:blipFill>
        <p:spPr>
          <a:xfrm>
            <a:off x="4505672" y="828221"/>
            <a:ext cx="3998643" cy="4012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359" r="3047"/>
          <a:stretch/>
        </p:blipFill>
        <p:spPr>
          <a:xfrm>
            <a:off x="252919" y="2738388"/>
            <a:ext cx="3940170" cy="2028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5278" y="2895985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875" r="3047"/>
          <a:stretch/>
        </p:blipFill>
        <p:spPr>
          <a:xfrm>
            <a:off x="242887" y="689134"/>
            <a:ext cx="3940170" cy="20178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7712" y="944296"/>
            <a:ext cx="221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Bubble Pressure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436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8893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99446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16534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15933" y="2340335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1733" y="3216922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31733" y="3343183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31733" y="3555330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31733" y="3883697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31733" y="4320901"/>
            <a:ext cx="39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77685" y="30559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0271" y="43397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8770" y="22330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62801" y="21749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003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957A-AAA7-9248-A949-B35E6868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Code—loop over 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B8D2D7-9AFC-0141-A8B9-7D404A983712}"/>
              </a:ext>
            </a:extLst>
          </p:cNvPr>
          <p:cNvSpPr/>
          <p:nvPr/>
        </p:nvSpPr>
        <p:spPr>
          <a:xfrm>
            <a:off x="586152" y="695651"/>
            <a:ext cx="8100647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 82         for(i=0;i&lt;nx;i++) { </a:t>
            </a:r>
          </a:p>
          <a:p>
            <a:r>
              <a:rPr lang="en-US" sz="1050" dirty="0"/>
              <a:t> 83                 double x    = xmin + i*dx;</a:t>
            </a:r>
          </a:p>
          <a:p>
            <a:r>
              <a:rPr lang="en-US" sz="1050" dirty="0"/>
              <a:t> 84                 double xovh = x/vh;</a:t>
            </a:r>
          </a:p>
          <a:p>
            <a:r>
              <a:rPr lang="en-US" sz="1050" dirty="0"/>
              <a:t> 85                 double t    = sqrt(t0t0 + xovh*xovh);</a:t>
            </a:r>
          </a:p>
          <a:p>
            <a:r>
              <a:rPr lang="en-US" sz="1050" dirty="0"/>
              <a:t> 86                 double jac  = sqrt(1.0+xovh*xovh/t/t);</a:t>
            </a:r>
          </a:p>
          <a:p>
            <a:r>
              <a:rPr lang="en-US" sz="1050" dirty="0"/>
              <a:t> 87                 double dre  = cos(w*(t-t0));</a:t>
            </a:r>
          </a:p>
          <a:p>
            <a:r>
              <a:rPr lang="en-US" sz="1050" dirty="0"/>
              <a:t> 88                 double dim  = sin(w*(t-t0));</a:t>
            </a:r>
          </a:p>
          <a:p>
            <a:r>
              <a:rPr lang="en-US" sz="1050" dirty="0"/>
              <a:t> 89                 if(i==0) { dre *= 0.5; dim *= 0.5; } // We are summing only on positive x</a:t>
            </a:r>
          </a:p>
          <a:p>
            <a:r>
              <a:rPr lang="en-US" sz="1050" dirty="0"/>
              <a:t> 90 </a:t>
            </a:r>
          </a:p>
          <a:p>
            <a:r>
              <a:rPr lang="en-US" sz="1050" dirty="0"/>
              <a:t> 91                 // Jacobian:  Integral dl = jac * dx </a:t>
            </a:r>
          </a:p>
          <a:p>
            <a:r>
              <a:rPr lang="en-US" sz="1050" dirty="0"/>
              <a:t> 92                 dre *= jac*dx; </a:t>
            </a:r>
          </a:p>
          <a:p>
            <a:r>
              <a:rPr lang="en-US" sz="1050" dirty="0"/>
              <a:t> 93                 dim *= jac*dx; </a:t>
            </a:r>
          </a:p>
          <a:p>
            <a:r>
              <a:rPr lang="en-US" sz="1050" dirty="0"/>
              <a:t> 94 </a:t>
            </a:r>
          </a:p>
          <a:p>
            <a:r>
              <a:rPr lang="en-US" sz="1050" dirty="0"/>
              <a:t> 95                 // Spherical spreading 1/sqrt(time) in 2D</a:t>
            </a:r>
          </a:p>
          <a:p>
            <a:r>
              <a:rPr lang="en-US" sz="1050" dirty="0"/>
              <a:t> 96                 dre /= sqrt(t);</a:t>
            </a:r>
          </a:p>
          <a:p>
            <a:r>
              <a:rPr lang="en-US" sz="1050" dirty="0"/>
              <a:t> 97                 dim /= sqrt(t);</a:t>
            </a:r>
          </a:p>
          <a:p>
            <a:r>
              <a:rPr lang="en-US" sz="1050" dirty="0"/>
              <a:t> 98 </a:t>
            </a:r>
          </a:p>
          <a:p>
            <a:r>
              <a:rPr lang="en-US" sz="1050" dirty="0"/>
              <a:t> 99                 re += dre;</a:t>
            </a:r>
          </a:p>
          <a:p>
            <a:r>
              <a:rPr lang="en-US" sz="1050" dirty="0"/>
              <a:t>100                </a:t>
            </a:r>
            <a:r>
              <a:rPr lang="en-US" sz="1050" dirty="0" err="1"/>
              <a:t>im</a:t>
            </a:r>
            <a:r>
              <a:rPr lang="en-US" sz="1050" dirty="0"/>
              <a:t> += dim;</a:t>
            </a:r>
          </a:p>
          <a:p>
            <a:r>
              <a:rPr lang="en-US" sz="1050" dirty="0"/>
              <a:t>101 </a:t>
            </a:r>
          </a:p>
          <a:p>
            <a:r>
              <a:rPr lang="en-US" sz="1050" dirty="0"/>
              <a:t>102                 if(halfdiff) printf("%g %g\n",(re+im)*sqrt(w/2),(im-re)*sqrt(w/2));</a:t>
            </a:r>
          </a:p>
          <a:p>
            <a:r>
              <a:rPr lang="en-US" sz="1050" dirty="0"/>
              <a:t>103                 else            printf("%g %g\n",re,im);</a:t>
            </a:r>
          </a:p>
          <a:p>
            <a:r>
              <a:rPr lang="en-US" sz="1050" dirty="0"/>
              <a:t>104         }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957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EF27F-8680-1840-BAE6-09CACD23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7" y="688392"/>
            <a:ext cx="4394228" cy="4018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Results—4km aperture, t0=1 seconds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9D37A-4EDF-1248-9C38-45892FB7745E}"/>
              </a:ext>
            </a:extLst>
          </p:cNvPr>
          <p:cNvSpPr txBox="1"/>
          <p:nvPr/>
        </p:nvSpPr>
        <p:spPr>
          <a:xfrm>
            <a:off x="5029200" y="819426"/>
            <a:ext cx="38920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Low frequency: slow convergence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Half integral </a:t>
            </a:r>
          </a:p>
          <a:p>
            <a:pPr marL="523875" lvl="1" indent="-233363">
              <a:buFont typeface="Arial" panose="020B0604020202020204" pitchFamily="34" charset="0"/>
              <a:buChar char="•"/>
            </a:pPr>
            <a:r>
              <a:rPr lang="en-US" dirty="0"/>
              <a:t>Low frequencies scaled up</a:t>
            </a:r>
          </a:p>
          <a:p>
            <a:pPr marL="523875" lvl="1" indent="-233363">
              <a:buFont typeface="Arial" panose="020B0604020202020204" pitchFamily="34" charset="0"/>
              <a:buChar char="•"/>
            </a:pPr>
            <a:r>
              <a:rPr lang="en-US" dirty="0"/>
              <a:t>All frequencies converge to points almost exactly on the sqrt(</a:t>
            </a:r>
            <a:r>
              <a:rPr lang="en-US" i="1" dirty="0"/>
              <a:t>i</a:t>
            </a:r>
            <a:r>
              <a:rPr lang="en-US" dirty="0"/>
              <a:t>) line           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45 degree phase</a:t>
            </a:r>
          </a:p>
          <a:p>
            <a:pPr marL="523875" lvl="1" indent="-233363">
              <a:buFont typeface="Arial" panose="020B0604020202020204" pitchFamily="34" charset="0"/>
              <a:buChar char="•"/>
            </a:pPr>
            <a:r>
              <a:rPr lang="en-US" dirty="0"/>
              <a:t>There is a factor 2 scale in amplitude for every factor 4 in frequency </a:t>
            </a:r>
            <a:r>
              <a:rPr lang="en-US" dirty="0">
                <a:sym typeface="Wingdings" pitchFamily="2" charset="2"/>
              </a:rPr>
              <a:t> sqrt(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pPr marL="523875" lvl="1" indent="-233363">
              <a:buFont typeface="Arial" panose="020B0604020202020204" pitchFamily="34" charset="0"/>
              <a:buChar char="•"/>
            </a:pPr>
            <a:r>
              <a:rPr lang="en-US" dirty="0"/>
              <a:t>Hence: 1/sqrt(</a:t>
            </a:r>
            <a:r>
              <a:rPr lang="en-US" i="1" dirty="0"/>
              <a:t>i</a:t>
            </a:r>
            <a:r>
              <a:rPr lang="en-US" dirty="0">
                <a:latin typeface="Symbol" pitchFamily="2" charset="2"/>
              </a:rPr>
              <a:t>w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half integral!</a:t>
            </a:r>
          </a:p>
          <a:p>
            <a:pPr marL="523875" lvl="1" indent="-233363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we need a Half derivative to prevent the </a:t>
            </a:r>
            <a:r>
              <a:rPr lang="en-US">
                <a:sym typeface="Wingdings" pitchFamily="2" charset="2"/>
              </a:rPr>
              <a:t>half integral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0ED22-EA49-F94C-AA12-74CFE00392E7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C211C-ACAE-404E-9537-86095AEBC0F5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21680-E54B-9546-94D4-9F9818A75CE5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224259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F941-0EF9-2745-B650-191D0408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Results—4km aperture, t0=4 seconds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64304-0887-DF4D-91B7-5F77C428B3A0}"/>
              </a:ext>
            </a:extLst>
          </p:cNvPr>
          <p:cNvSpPr txBox="1"/>
          <p:nvPr/>
        </p:nvSpPr>
        <p:spPr>
          <a:xfrm>
            <a:off x="5029200" y="72734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Observations</a:t>
            </a:r>
            <a:endParaRPr lang="en-US" dirty="0"/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Almost exactly as t0=1</a:t>
            </a:r>
          </a:p>
          <a:p>
            <a:pPr marL="231775" indent="-231775">
              <a:buFont typeface="+mj-lt"/>
              <a:buAutoNum type="arabicPeriod"/>
            </a:pPr>
            <a:r>
              <a:rPr lang="en-US" dirty="0"/>
              <a:t>There is a dependency on frequency but not on t0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1AC77-40DB-C54D-8430-7019A94E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685800"/>
            <a:ext cx="4408805" cy="40318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434F1-E0C0-7542-BFFF-FB3D886273E6}"/>
              </a:ext>
            </a:extLst>
          </p:cNvPr>
          <p:cNvSpPr txBox="1"/>
          <p:nvPr/>
        </p:nvSpPr>
        <p:spPr>
          <a:xfrm>
            <a:off x="1438982" y="136238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 Hz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AC0A7-64ED-BB43-AF40-6FCDB9031258}"/>
              </a:ext>
            </a:extLst>
          </p:cNvPr>
          <p:cNvSpPr txBox="1"/>
          <p:nvPr/>
        </p:nvSpPr>
        <p:spPr>
          <a:xfrm>
            <a:off x="924233" y="264399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CA00"/>
                </a:solidFill>
              </a:rPr>
              <a:t>20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230F-0A2B-534D-9AF8-55124376F4AF}"/>
              </a:ext>
            </a:extLst>
          </p:cNvPr>
          <p:cNvSpPr txBox="1"/>
          <p:nvPr/>
        </p:nvSpPr>
        <p:spPr>
          <a:xfrm>
            <a:off x="528406" y="3404749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 Hz</a:t>
            </a:r>
          </a:p>
        </p:txBody>
      </p:sp>
    </p:spTree>
    <p:extLst>
      <p:ext uri="{BB962C8B-B14F-4D97-AF65-F5344CB8AC3E}">
        <p14:creationId xmlns:p14="http://schemas.microsoft.com/office/powerpoint/2010/main" val="228280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21993</TotalTime>
  <Words>3688</Words>
  <Application>Microsoft Macintosh PowerPoint</Application>
  <PresentationFormat>On-screen Show (16:9)</PresentationFormat>
  <Paragraphs>613</Paragraphs>
  <Slides>64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Arial</vt:lpstr>
      <vt:lpstr>Calibri</vt:lpstr>
      <vt:lpstr>Lucida Grande</vt:lpstr>
      <vt:lpstr>Mangal</vt:lpstr>
      <vt:lpstr>Menlo</vt:lpstr>
      <vt:lpstr>Mistral</vt:lpstr>
      <vt:lpstr>Snell Roundhand</vt:lpstr>
      <vt:lpstr>Symbol</vt:lpstr>
      <vt:lpstr>System Font Regular</vt:lpstr>
      <vt:lpstr>Wingdings</vt:lpstr>
      <vt:lpstr>Office Theme</vt:lpstr>
      <vt:lpstr>Equation</vt:lpstr>
      <vt:lpstr>Bramante Staircase (double helix)</vt:lpstr>
      <vt:lpstr>Bramante Staircase and DNA (double helix)</vt:lpstr>
      <vt:lpstr>Flat event response</vt:lpstr>
      <vt:lpstr>Kirchhoff PULL</vt:lpstr>
      <vt:lpstr>Code (reproduced 2020) —comments</vt:lpstr>
      <vt:lpstr>Code—before the integration</vt:lpstr>
      <vt:lpstr>Code—loop over x</vt:lpstr>
      <vt:lpstr>Results—4km aperture, t0=1 seconds</vt:lpstr>
      <vt:lpstr>Results—4km aperture, t0=4 seconds</vt:lpstr>
      <vt:lpstr>Results with half derivative option on, t0=1</vt:lpstr>
      <vt:lpstr>Results with half derivative option on, t0=4</vt:lpstr>
      <vt:lpstr>Low frequency imaging</vt:lpstr>
      <vt:lpstr>Spiral plots for Ultra Low Frequency</vt:lpstr>
      <vt:lpstr>Spiral plots for Ultra Low Frequency</vt:lpstr>
      <vt:lpstr>tpow=1</vt:lpstr>
      <vt:lpstr>Default: tpow=0.5</vt:lpstr>
      <vt:lpstr>tpow=0</vt:lpstr>
      <vt:lpstr>tpow=-1</vt:lpstr>
      <vt:lpstr>tpow=-4</vt:lpstr>
      <vt:lpstr>Snails and Spirals</vt:lpstr>
      <vt:lpstr>Airgun signature and spectrum</vt:lpstr>
      <vt:lpstr>Mie scattering</vt:lpstr>
      <vt:lpstr>Mie scattering (frequency domain log-log)</vt:lpstr>
      <vt:lpstr>Mie scattering (frequency domain log-log)</vt:lpstr>
      <vt:lpstr>Mie scattering (frequency domain log-log)</vt:lpstr>
      <vt:lpstr>Mie scattering (frequency domain log-log)</vt:lpstr>
      <vt:lpstr>Mie scattering (frequency domain log-log)</vt:lpstr>
      <vt:lpstr>Mie scattering (frequency domain log-log)</vt:lpstr>
      <vt:lpstr>Mie Scattering and Airgun signature spectra</vt:lpstr>
      <vt:lpstr>Mie spectra and Airgun spectra and hodograms</vt:lpstr>
      <vt:lpstr>Mie spectra and Airgun spectra and hodograms</vt:lpstr>
      <vt:lpstr>Mie spectra and Airgun spectra and hodograms</vt:lpstr>
      <vt:lpstr>Positive Real (PR) and Minimum Phase (MP)</vt:lpstr>
      <vt:lpstr>The Significance of ΣPR = Positive Real</vt:lpstr>
      <vt:lpstr>Airgun arrays, including their ghosts</vt:lpstr>
      <vt:lpstr>The Ghosted airgun is not positive real</vt:lpstr>
      <vt:lpstr>Snails and Spirals</vt:lpstr>
      <vt:lpstr>Focus on the source ghost</vt:lpstr>
      <vt:lpstr>Ghosting operator: Primary + Ghost</vt:lpstr>
      <vt:lpstr>Ghosting operator: Primary + Ghost</vt:lpstr>
      <vt:lpstr>Ghosting operator: Primary + Ghost</vt:lpstr>
      <vt:lpstr>Frequency dependent R(w) or R(Z) &lt; 1</vt:lpstr>
      <vt:lpstr>G(Z) = 1 – R(Z) Z tg ; R(Z) = Red Ghost</vt:lpstr>
      <vt:lpstr>Snails and Spirals</vt:lpstr>
      <vt:lpstr>Physics of Air Guns and Sources in general</vt:lpstr>
      <vt:lpstr>Integrate the far field signature twice</vt:lpstr>
      <vt:lpstr>Integrate the far field signature twice</vt:lpstr>
      <vt:lpstr>Integrate the far field signature twice</vt:lpstr>
      <vt:lpstr>Integrate the far field signature twice</vt:lpstr>
      <vt:lpstr>Integrate the far field signature twice</vt:lpstr>
      <vt:lpstr>Integrate the far field signature twice</vt:lpstr>
      <vt:lpstr>Integrate the far field signature twice</vt:lpstr>
      <vt:lpstr>Bubble radius calculated from the volume</vt:lpstr>
      <vt:lpstr>Cross-plot Radius and velocity</vt:lpstr>
      <vt:lpstr>Energy crossplot</vt:lpstr>
      <vt:lpstr>Energy crossplot</vt:lpstr>
      <vt:lpstr>Energy crossplot</vt:lpstr>
      <vt:lpstr>Energy crossplot</vt:lpstr>
      <vt:lpstr>Radiating adiabatic oscillator</vt:lpstr>
      <vt:lpstr>Radiating adiabatic oscillator</vt:lpstr>
      <vt:lpstr>Zero velocity so zero Kinetic Energy</vt:lpstr>
      <vt:lpstr>Zero Kinetic Energy</vt:lpstr>
      <vt:lpstr>R=R∞  Zero Potential Energy</vt:lpstr>
      <vt:lpstr>Zero Potential Energy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Shuki Ronen</cp:lastModifiedBy>
  <cp:revision>742</cp:revision>
  <dcterms:created xsi:type="dcterms:W3CDTF">2016-03-07T17:20:31Z</dcterms:created>
  <dcterms:modified xsi:type="dcterms:W3CDTF">2020-05-30T20:30:35Z</dcterms:modified>
</cp:coreProperties>
</file>