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318" r:id="rId2"/>
    <p:sldId id="300" r:id="rId3"/>
    <p:sldId id="316" r:id="rId4"/>
    <p:sldId id="317" r:id="rId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974" autoAdjust="0"/>
    <p:restoredTop sz="94632" autoAdjust="0"/>
  </p:normalViewPr>
  <p:slideViewPr>
    <p:cSldViewPr snapToGrid="0" snapToObjects="1">
      <p:cViewPr varScale="1">
        <p:scale>
          <a:sx n="102" d="100"/>
          <a:sy n="102" d="100"/>
        </p:scale>
        <p:origin x="126" y="7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5" d="100"/>
        <a:sy n="15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EE83C1-852B-0347-B33F-629FE520BD59}" type="datetimeFigureOut">
              <a:rPr lang="en-US" smtClean="0"/>
              <a:t>5/13/2020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EF3CFC-6F6B-D44C-9955-4D0581C417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9224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fr-FR" altLang="en-US" smtClean="0">
                <a:latin typeface="Arial" panose="020B0604020202020204" pitchFamily="34" charset="0"/>
              </a:rPr>
              <a:t>From Kirchhoff to Wavefield-based PSDM Techniques</a:t>
            </a:r>
          </a:p>
        </p:txBody>
      </p:sp>
      <p:sp>
        <p:nvSpPr>
          <p:cNvPr id="123907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fr-FR" altLang="en-US" smtClean="0">
                <a:latin typeface="Arial" panose="020B0604020202020204" pitchFamily="34" charset="0"/>
              </a:rPr>
              <a:t>The quest for the optimal image</a:t>
            </a:r>
          </a:p>
        </p:txBody>
      </p:sp>
      <p:sp>
        <p:nvSpPr>
          <p:cNvPr id="12390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3CE5354-C333-4C87-A6D4-BD7D604A837F}" type="slidenum">
              <a:rPr lang="fr-FR" altLang="en-US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fr-FR" altLang="en-US">
              <a:latin typeface="Arial" panose="020B0604020202020204" pitchFamily="34" charset="0"/>
            </a:endParaRPr>
          </a:p>
        </p:txBody>
      </p:sp>
      <p:sp>
        <p:nvSpPr>
          <p:cNvPr id="1239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391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6770439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hdr" sz="quarter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fr-FR" altLang="en-US" smtClean="0">
                <a:latin typeface="Arial" panose="020B0604020202020204" pitchFamily="34" charset="0"/>
              </a:rPr>
              <a:t>From Kirchhoff to Wavefield-based PSDM Techniques</a:t>
            </a:r>
          </a:p>
        </p:txBody>
      </p:sp>
      <p:sp>
        <p:nvSpPr>
          <p:cNvPr id="123907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fr-FR" altLang="en-US" smtClean="0">
                <a:latin typeface="Arial" panose="020B0604020202020204" pitchFamily="34" charset="0"/>
              </a:rPr>
              <a:t>The quest for the optimal image</a:t>
            </a:r>
          </a:p>
        </p:txBody>
      </p:sp>
      <p:sp>
        <p:nvSpPr>
          <p:cNvPr id="12390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3CE5354-C333-4C87-A6D4-BD7D604A837F}" type="slidenum">
              <a:rPr lang="fr-FR" altLang="en-US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fr-FR" altLang="en-US">
              <a:latin typeface="Arial" panose="020B0604020202020204" pitchFamily="34" charset="0"/>
            </a:endParaRPr>
          </a:p>
        </p:txBody>
      </p:sp>
      <p:sp>
        <p:nvSpPr>
          <p:cNvPr id="1239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391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3199477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16967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14960" y="1300639"/>
            <a:ext cx="8371840" cy="1102519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14960" y="2468880"/>
            <a:ext cx="8371840" cy="1314450"/>
          </a:xfrm>
        </p:spPr>
        <p:txBody>
          <a:bodyPr>
            <a:normAutofit/>
          </a:bodyPr>
          <a:lstStyle>
            <a:lvl1pPr marL="0" indent="0" algn="l">
              <a:buNone/>
              <a:defRPr sz="2800" i="1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Author</a:t>
            </a:r>
          </a:p>
          <a:p>
            <a:r>
              <a:rPr lang="en-US" dirty="0"/>
              <a:t>Date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0518F-E744-6147-AD00-1E1FFBA1714E}" type="datetimeFigureOut">
              <a:rPr lang="en-US" smtClean="0"/>
              <a:t>5/13/2020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A4878-A224-0341-842C-6862BAABAEF9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icture 8" descr="totum_logo200.tiff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5503" r="25798" b="22626"/>
          <a:stretch/>
        </p:blipFill>
        <p:spPr>
          <a:xfrm>
            <a:off x="198120" y="114300"/>
            <a:ext cx="1311172" cy="1080915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 userDrawn="1"/>
        </p:nvSpPr>
        <p:spPr>
          <a:xfrm>
            <a:off x="1493084" y="684488"/>
            <a:ext cx="6934200" cy="5714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dirty="0"/>
              <a:t>Totum Geophysical Solutions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70555" y="1223021"/>
            <a:ext cx="9017000" cy="0"/>
          </a:xfrm>
          <a:prstGeom prst="line">
            <a:avLst/>
          </a:prstGeom>
          <a:ln w="3175" cmpd="sng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8553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0518F-E744-6147-AD00-1E1FFBA1714E}" type="datetimeFigureOut">
              <a:rPr lang="en-US" smtClean="0"/>
              <a:t>5/13/2020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A4878-A224-0341-842C-6862BAABAE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6859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0518F-E744-6147-AD00-1E1FFBA1714E}" type="datetimeFigureOut">
              <a:rPr lang="en-US" smtClean="0"/>
              <a:t>5/13/2020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A4878-A224-0341-842C-6862BAABAE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2947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0518F-E744-6147-AD00-1E1FFBA1714E}" type="datetimeFigureOut">
              <a:rPr lang="en-US" smtClean="0"/>
              <a:t>5/13/2020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A4878-A224-0341-842C-6862BAABAE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2943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0518F-E744-6147-AD00-1E1FFBA1714E}" type="datetimeFigureOut">
              <a:rPr lang="en-US" smtClean="0"/>
              <a:t>5/13/2020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A4878-A224-0341-842C-6862BAABAE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294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762001"/>
            <a:ext cx="4038600" cy="383262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762001"/>
            <a:ext cx="4038600" cy="383262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0518F-E744-6147-AD00-1E1FFBA1714E}" type="datetimeFigureOut">
              <a:rPr lang="en-US" smtClean="0"/>
              <a:t>5/13/2020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A4878-A224-0341-842C-6862BAABAE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693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70937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249681"/>
            <a:ext cx="4040188" cy="334494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70937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249681"/>
            <a:ext cx="4041775" cy="334494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0518F-E744-6147-AD00-1E1FFBA1714E}" type="datetimeFigureOut">
              <a:rPr lang="en-US" smtClean="0"/>
              <a:t>5/13/2020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A4878-A224-0341-842C-6862BAABAE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583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0518F-E744-6147-AD00-1E1FFBA1714E}" type="datetimeFigureOut">
              <a:rPr lang="en-US" smtClean="0"/>
              <a:t>5/13/2020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A4878-A224-0341-842C-6862BAABAE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716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0518F-E744-6147-AD00-1E1FFBA1714E}" type="datetimeFigureOut">
              <a:rPr lang="en-US" smtClean="0"/>
              <a:t>5/13/2020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A4878-A224-0341-842C-6862BAABAE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10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0518F-E744-6147-AD00-1E1FFBA1714E}" type="datetimeFigureOut">
              <a:rPr lang="en-US" smtClean="0"/>
              <a:t>5/13/2020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A4878-A224-0341-842C-6862BAABAE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178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0518F-E744-6147-AD00-1E1FFBA1714E}" type="datetimeFigureOut">
              <a:rPr lang="en-US" smtClean="0"/>
              <a:t>5/13/2020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A4878-A224-0341-842C-6862BAABAEF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8515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39600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708661"/>
            <a:ext cx="8229600" cy="3885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March 7, 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0A4878-A224-0341-842C-6862BAABAEF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7308578" y="4779590"/>
            <a:ext cx="1835423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Slide  </a:t>
            </a:r>
            <a:fld id="{719E0A7C-8572-6E44-8386-FA35863938D3}" type="slidenum">
              <a:rPr lang="en-US" smtClean="0"/>
              <a:t>‹#›</a:t>
            </a:fld>
            <a:r>
              <a:rPr lang="en-US" dirty="0"/>
              <a:t> </a:t>
            </a:r>
            <a:r>
              <a:rPr lang="en-US" baseline="0" dirty="0"/>
              <a:t>           </a:t>
            </a:r>
            <a:r>
              <a:rPr lang="en-US" dirty="0"/>
              <a:t> 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73635" y="652632"/>
            <a:ext cx="9017000" cy="0"/>
          </a:xfrm>
          <a:prstGeom prst="line">
            <a:avLst/>
          </a:prstGeom>
          <a:ln w="3175" cmpd="sng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73635" y="4761611"/>
            <a:ext cx="9017000" cy="0"/>
          </a:xfrm>
          <a:prstGeom prst="line">
            <a:avLst/>
          </a:prstGeom>
          <a:ln w="3175" cmpd="sng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1282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Wingdings" charset="2"/>
        <a:buChar char="Ø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Wingdings" charset="2"/>
        <a:buChar char="q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07356" y="1150144"/>
            <a:ext cx="6000750" cy="2971800"/>
          </a:xfrm>
        </p:spPr>
        <p:txBody>
          <a:bodyPr/>
          <a:lstStyle/>
          <a:p>
            <a:pPr>
              <a:spcAft>
                <a:spcPct val="50000"/>
              </a:spcAft>
              <a:buFont typeface="Wingdings" panose="05000000000000000000" pitchFamily="2" charset="2"/>
              <a:buNone/>
            </a:pPr>
            <a:endParaRPr lang="en-US" altLang="en-US" dirty="0" smtClean="0"/>
          </a:p>
          <a:p>
            <a:pPr>
              <a:spcAft>
                <a:spcPct val="50000"/>
              </a:spcAft>
              <a:buFont typeface="Wingdings" panose="05000000000000000000" pitchFamily="2" charset="2"/>
              <a:buNone/>
            </a:pPr>
            <a:endParaRPr lang="en-US" altLang="en-US" dirty="0" smtClean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125" name="Text Box 5"/>
              <p:cNvSpPr txBox="1">
                <a:spLocks noChangeArrowheads="1"/>
              </p:cNvSpPr>
              <p:nvPr/>
            </p:nvSpPr>
            <p:spPr bwMode="auto">
              <a:xfrm>
                <a:off x="273377" y="972739"/>
                <a:ext cx="8305015" cy="346899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lIns="69056" tIns="34529" rIns="69056" bIns="34529">
                <a:spAutoFit/>
              </a:bodyPr>
              <a:lstStyle/>
              <a:p>
                <a:pPr marL="457200" indent="-457200" eaLnBrk="0" hangingPunct="0">
                  <a:lnSpc>
                    <a:spcPct val="90000"/>
                  </a:lnSpc>
                  <a:spcBef>
                    <a:spcPct val="50000"/>
                  </a:spcBef>
                  <a:buClr>
                    <a:schemeClr val="tx2"/>
                  </a:buClr>
                  <a:buSzPct val="100000"/>
                  <a:buAutoNum type="arabicPeriod"/>
                  <a:defRPr/>
                </a:pPr>
                <a:r>
                  <a:rPr lang="en-US" sz="2400" dirty="0" smtClean="0"/>
                  <a:t>Migrate one impulse, then sum across x. Summation curve IS NOT the diffraction curve.</a:t>
                </a:r>
              </a:p>
              <a:p>
                <a:pPr marL="457200" indent="-457200" eaLnBrk="0" hangingPunct="0">
                  <a:lnSpc>
                    <a:spcPct val="90000"/>
                  </a:lnSpc>
                  <a:spcBef>
                    <a:spcPct val="50000"/>
                  </a:spcBef>
                  <a:buClr>
                    <a:schemeClr val="tx2"/>
                  </a:buClr>
                  <a:buSzPct val="100000"/>
                  <a:buAutoNum type="arabicPeriod"/>
                  <a:defRPr/>
                </a:pPr>
                <a:r>
                  <a:rPr lang="en-US" sz="2400" dirty="0" smtClean="0"/>
                  <a:t>Sum the flat event intersected with the diffraction curve.</a:t>
                </a:r>
              </a:p>
              <a:p>
                <a:pPr eaLnBrk="0" hangingPunct="0">
                  <a:lnSpc>
                    <a:spcPct val="90000"/>
                  </a:lnSpc>
                  <a:spcBef>
                    <a:spcPct val="50000"/>
                  </a:spcBef>
                  <a:buClr>
                    <a:schemeClr val="tx2"/>
                  </a:buClr>
                  <a:buSzPct val="100000"/>
                  <a:defRPr/>
                </a:pPr>
                <a:r>
                  <a:rPr lang="en-US" sz="2400" dirty="0" smtClean="0"/>
                  <a:t>Both give the same answer at x</a:t>
                </a:r>
                <a:r>
                  <a:rPr lang="en-US" sz="2400" baseline="-25000" dirty="0" smtClean="0"/>
                  <a:t>0</a:t>
                </a:r>
                <a:r>
                  <a:rPr lang="en-US" sz="2400" dirty="0" smtClean="0"/>
                  <a:t> as required. Slightly different stationary phase analyses (different time-difference functions T), but identical stationary-phase answers. This is because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𝑑𝑥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400" dirty="0" smtClean="0"/>
                  <a:t>T is the same at critical point x</a:t>
                </a:r>
                <a:r>
                  <a:rPr lang="en-US" sz="2400" baseline="-25000" dirty="0" smtClean="0"/>
                  <a:t>0</a:t>
                </a:r>
                <a:r>
                  <a:rPr lang="en-US" sz="2400" dirty="0" smtClean="0"/>
                  <a:t> for both functions T.</a:t>
                </a:r>
              </a:p>
              <a:p>
                <a:pPr eaLnBrk="0" hangingPunct="0">
                  <a:lnSpc>
                    <a:spcPct val="90000"/>
                  </a:lnSpc>
                  <a:spcBef>
                    <a:spcPct val="50000"/>
                  </a:spcBef>
                  <a:buClr>
                    <a:schemeClr val="tx2"/>
                  </a:buClr>
                  <a:buSzPct val="100000"/>
                  <a:defRPr/>
                </a:pPr>
                <a:r>
                  <a:rPr lang="en-US" sz="2400" dirty="0" smtClean="0"/>
                  <a:t>In both cases, </a:t>
                </a:r>
                <a:r>
                  <a:rPr lang="en-US" sz="2400" smtClean="0"/>
                  <a:t>integration variable is x.</a:t>
                </a:r>
                <a:endParaRPr lang="en-US" sz="2400" dirty="0"/>
              </a:p>
            </p:txBody>
          </p:sp>
        </mc:Choice>
        <mc:Fallback>
          <p:sp>
            <p:nvSpPr>
              <p:cNvPr id="5125" name="Text 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73377" y="972739"/>
                <a:ext cx="8305015" cy="3468996"/>
              </a:xfrm>
              <a:prstGeom prst="rect">
                <a:avLst/>
              </a:prstGeom>
              <a:blipFill>
                <a:blip r:embed="rId3"/>
                <a:stretch>
                  <a:fillRect l="-1468" t="-3163" r="-1542" b="-3339"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1" name="Rectangle 2"/>
          <p:cNvSpPr>
            <a:spLocks noGrp="1" noChangeArrowheads="1"/>
          </p:cNvSpPr>
          <p:nvPr>
            <p:ph type="title"/>
          </p:nvPr>
        </p:nvSpPr>
        <p:spPr>
          <a:xfrm>
            <a:off x="719147" y="359569"/>
            <a:ext cx="7350195" cy="155673"/>
          </a:xfrm>
        </p:spPr>
        <p:txBody>
          <a:bodyPr>
            <a:noAutofit/>
          </a:bodyPr>
          <a:lstStyle/>
          <a:p>
            <a:r>
              <a:rPr lang="en-US" altLang="en-US" sz="2400" b="1" dirty="0" smtClean="0"/>
              <a:t>Two ways to get the response of a flat-event migration</a:t>
            </a:r>
            <a:endParaRPr lang="en-US" altLang="en-US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11910393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68504FF-FD0C-1A4C-B0D4-DB60544A13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6476" y="1828800"/>
            <a:ext cx="5470902" cy="2827603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2E315B5-449F-3E4A-B422-EC372C2AF5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777" y="784064"/>
            <a:ext cx="2756902" cy="395252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E6069B6-443F-F744-BE0A-00FFED046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Output impulse response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ED821FE-2E6F-1648-892A-D6DF4FD05FD9}"/>
              </a:ext>
            </a:extLst>
          </p:cNvPr>
          <p:cNvSpPr/>
          <p:nvPr/>
        </p:nvSpPr>
        <p:spPr>
          <a:xfrm>
            <a:off x="3677055" y="2159540"/>
            <a:ext cx="5009745" cy="238706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C4C692B-3572-5A4B-AC45-ED573ABA00F1}"/>
              </a:ext>
            </a:extLst>
          </p:cNvPr>
          <p:cNvSpPr/>
          <p:nvPr/>
        </p:nvSpPr>
        <p:spPr>
          <a:xfrm>
            <a:off x="1930400" y="991892"/>
            <a:ext cx="1392279" cy="355470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9E77B6C-43E2-2B41-AD15-7F8B89C70C6E}"/>
              </a:ext>
            </a:extLst>
          </p:cNvPr>
          <p:cNvSpPr txBox="1"/>
          <p:nvPr/>
        </p:nvSpPr>
        <p:spPr>
          <a:xfrm>
            <a:off x="3677055" y="3464275"/>
            <a:ext cx="2823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The impulse response is not zero phase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3677055" y="4223210"/>
            <a:ext cx="5241135" cy="46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3516198" y="944460"/>
            <a:ext cx="5504606" cy="173172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 lIns="69056" tIns="34529" rIns="69056" bIns="34529"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SzPct val="170000"/>
              <a:defRPr/>
            </a:pPr>
            <a:r>
              <a:rPr lang="en-US" sz="2400" dirty="0" smtClean="0">
                <a:solidFill>
                  <a:srgbClr val="FF0000"/>
                </a:solidFill>
              </a:rPr>
              <a:t>Summation curve (red) IS NOT the diffraction curve. Summing over x produces a half-integral which exactly compensates the half-derivative of the downward continuation.</a:t>
            </a:r>
            <a:endParaRPr lang="en-US" sz="2400" dirty="0">
              <a:solidFill>
                <a:srgbClr val="FF0000"/>
              </a:solidFill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784593" y="4158793"/>
            <a:ext cx="2538086" cy="46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6479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68504FF-FD0C-1A4C-B0D4-DB60544A13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7288" y="1828800"/>
            <a:ext cx="5470902" cy="2827603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2E315B5-449F-3E4A-B422-EC372C2AF5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777" y="786384"/>
            <a:ext cx="2756902" cy="395252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E6069B6-443F-F744-BE0A-00FFED046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Impulse response and flat event response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8EEF27B-57E4-4845-9119-60D026BC2C9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40480" y="731520"/>
            <a:ext cx="3764280" cy="201676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5CBAFBE-6216-3541-A935-029F640DFFE4}"/>
              </a:ext>
            </a:extLst>
          </p:cNvPr>
          <p:cNvSpPr txBox="1"/>
          <p:nvPr/>
        </p:nvSpPr>
        <p:spPr>
          <a:xfrm>
            <a:off x="5174802" y="1365710"/>
            <a:ext cx="21801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Summing across: Perfect zero-phase</a:t>
            </a:r>
          </a:p>
          <a:p>
            <a:r>
              <a:rPr lang="en-US" dirty="0">
                <a:solidFill>
                  <a:srgbClr val="FF0000"/>
                </a:solidFill>
              </a:rPr>
              <a:t>Flat event response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3694526-B89D-D345-BC75-F369D97A3CAF}"/>
              </a:ext>
            </a:extLst>
          </p:cNvPr>
          <p:cNvSpPr txBox="1"/>
          <p:nvPr/>
        </p:nvSpPr>
        <p:spPr>
          <a:xfrm>
            <a:off x="3677055" y="3464275"/>
            <a:ext cx="2823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The impulse response is not zero phase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3677055" y="4223210"/>
            <a:ext cx="5241135" cy="46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84593" y="4158793"/>
            <a:ext cx="2538086" cy="46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7616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07356" y="1159571"/>
            <a:ext cx="6000750" cy="2971800"/>
          </a:xfrm>
        </p:spPr>
        <p:txBody>
          <a:bodyPr/>
          <a:lstStyle/>
          <a:p>
            <a:pPr>
              <a:spcAft>
                <a:spcPct val="50000"/>
              </a:spcAft>
              <a:buFont typeface="Wingdings" panose="05000000000000000000" pitchFamily="2" charset="2"/>
              <a:buNone/>
            </a:pPr>
            <a:endParaRPr lang="en-US" altLang="en-US" dirty="0" smtClean="0"/>
          </a:p>
          <a:p>
            <a:pPr>
              <a:spcAft>
                <a:spcPct val="50000"/>
              </a:spcAft>
              <a:buFont typeface="Wingdings" panose="05000000000000000000" pitchFamily="2" charset="2"/>
              <a:buNone/>
            </a:pPr>
            <a:endParaRPr lang="en-US" altLang="en-US" dirty="0" smtClean="0"/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697584" y="2801542"/>
            <a:ext cx="7126014" cy="1066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9056" tIns="34529" rIns="69056" bIns="34529"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50000"/>
              </a:spcBef>
              <a:buClr>
                <a:schemeClr val="tx2"/>
              </a:buClr>
              <a:buSzPct val="170000"/>
              <a:defRPr/>
            </a:pPr>
            <a:r>
              <a:rPr lang="en-US" sz="2400" dirty="0" smtClean="0">
                <a:solidFill>
                  <a:srgbClr val="FF0000"/>
                </a:solidFill>
              </a:rPr>
              <a:t>Summation curve (red) IS the diffraction curve. Summing over x produces a half-integral </a:t>
            </a:r>
            <a:r>
              <a:rPr lang="en-US" sz="2400" dirty="0">
                <a:solidFill>
                  <a:srgbClr val="FF0000"/>
                </a:solidFill>
              </a:rPr>
              <a:t>which exactly compensates the </a:t>
            </a:r>
            <a:r>
              <a:rPr lang="en-US" sz="2400" dirty="0" smtClean="0">
                <a:solidFill>
                  <a:srgbClr val="FF0000"/>
                </a:solidFill>
              </a:rPr>
              <a:t>half-derivative applied to the data. </a:t>
            </a:r>
            <a:endParaRPr lang="en-US" sz="2400" dirty="0">
              <a:solidFill>
                <a:srgbClr val="FF0000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997719" y="1564850"/>
            <a:ext cx="1220773" cy="504328"/>
            <a:chOff x="6249970" y="1564850"/>
            <a:chExt cx="1220773" cy="504328"/>
          </a:xfrm>
        </p:grpSpPr>
        <p:grpSp>
          <p:nvGrpSpPr>
            <p:cNvPr id="4" name="Group 3"/>
            <p:cNvGrpSpPr/>
            <p:nvPr/>
          </p:nvGrpSpPr>
          <p:grpSpPr>
            <a:xfrm>
              <a:off x="6249970" y="1564850"/>
              <a:ext cx="615886" cy="502760"/>
              <a:chOff x="6249970" y="1564850"/>
              <a:chExt cx="615886" cy="502760"/>
            </a:xfrm>
          </p:grpSpPr>
          <p:grpSp>
            <p:nvGrpSpPr>
              <p:cNvPr id="3" name="Group 2"/>
              <p:cNvGrpSpPr/>
              <p:nvPr/>
            </p:nvGrpSpPr>
            <p:grpSpPr>
              <a:xfrm>
                <a:off x="6249970" y="1564850"/>
                <a:ext cx="312656" cy="501189"/>
                <a:chOff x="6249970" y="1564850"/>
                <a:chExt cx="312656" cy="501189"/>
              </a:xfrm>
            </p:grpSpPr>
            <p:pic>
              <p:nvPicPr>
                <p:cNvPr id="139" name="Picture 138">
                  <a:extLst>
                    <a:ext uri="{FF2B5EF4-FFF2-40B4-BE49-F238E27FC236}">
                      <a16:creationId xmlns:a16="http://schemas.microsoft.com/office/drawing/2014/main" id="{168504FF-FD0C-1A4C-B0D4-DB60544A130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3"/>
                <a:srcRect l="5395" t="77345" r="91676" b="4986"/>
                <a:stretch/>
              </p:blipFill>
              <p:spPr>
                <a:xfrm>
                  <a:off x="6249970" y="1564850"/>
                  <a:ext cx="160256" cy="499620"/>
                </a:xfrm>
                <a:prstGeom prst="rect">
                  <a:avLst/>
                </a:prstGeom>
              </p:spPr>
            </p:pic>
            <p:pic>
              <p:nvPicPr>
                <p:cNvPr id="165" name="Picture 164">
                  <a:extLst>
                    <a:ext uri="{FF2B5EF4-FFF2-40B4-BE49-F238E27FC236}">
                      <a16:creationId xmlns:a16="http://schemas.microsoft.com/office/drawing/2014/main" id="{168504FF-FD0C-1A4C-B0D4-DB60544A130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3"/>
                <a:srcRect l="5395" t="77345" r="91676" b="4986"/>
                <a:stretch/>
              </p:blipFill>
              <p:spPr>
                <a:xfrm>
                  <a:off x="6402370" y="1566419"/>
                  <a:ext cx="160256" cy="499620"/>
                </a:xfrm>
                <a:prstGeom prst="rect">
                  <a:avLst/>
                </a:prstGeom>
              </p:spPr>
            </p:pic>
          </p:grpSp>
          <p:grpSp>
            <p:nvGrpSpPr>
              <p:cNvPr id="171" name="Group 170"/>
              <p:cNvGrpSpPr/>
              <p:nvPr/>
            </p:nvGrpSpPr>
            <p:grpSpPr>
              <a:xfrm>
                <a:off x="6553200" y="1566421"/>
                <a:ext cx="312656" cy="501189"/>
                <a:chOff x="6249970" y="1564850"/>
                <a:chExt cx="312656" cy="501189"/>
              </a:xfrm>
            </p:grpSpPr>
            <p:pic>
              <p:nvPicPr>
                <p:cNvPr id="172" name="Picture 171">
                  <a:extLst>
                    <a:ext uri="{FF2B5EF4-FFF2-40B4-BE49-F238E27FC236}">
                      <a16:creationId xmlns:a16="http://schemas.microsoft.com/office/drawing/2014/main" id="{168504FF-FD0C-1A4C-B0D4-DB60544A130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3"/>
                <a:srcRect l="5395" t="77345" r="91676" b="4986"/>
                <a:stretch/>
              </p:blipFill>
              <p:spPr>
                <a:xfrm>
                  <a:off x="6249970" y="1564850"/>
                  <a:ext cx="160256" cy="499620"/>
                </a:xfrm>
                <a:prstGeom prst="rect">
                  <a:avLst/>
                </a:prstGeom>
              </p:spPr>
            </p:pic>
            <p:pic>
              <p:nvPicPr>
                <p:cNvPr id="173" name="Picture 172">
                  <a:extLst>
                    <a:ext uri="{FF2B5EF4-FFF2-40B4-BE49-F238E27FC236}">
                      <a16:creationId xmlns:a16="http://schemas.microsoft.com/office/drawing/2014/main" id="{168504FF-FD0C-1A4C-B0D4-DB60544A130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3"/>
                <a:srcRect l="5395" t="77345" r="91676" b="4986"/>
                <a:stretch/>
              </p:blipFill>
              <p:spPr>
                <a:xfrm>
                  <a:off x="6402370" y="1566419"/>
                  <a:ext cx="160256" cy="499620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79" name="Group 178"/>
            <p:cNvGrpSpPr/>
            <p:nvPr/>
          </p:nvGrpSpPr>
          <p:grpSpPr>
            <a:xfrm>
              <a:off x="6854857" y="1566418"/>
              <a:ext cx="615886" cy="502760"/>
              <a:chOff x="6249970" y="1564850"/>
              <a:chExt cx="615886" cy="502760"/>
            </a:xfrm>
          </p:grpSpPr>
          <p:grpSp>
            <p:nvGrpSpPr>
              <p:cNvPr id="180" name="Group 179"/>
              <p:cNvGrpSpPr/>
              <p:nvPr/>
            </p:nvGrpSpPr>
            <p:grpSpPr>
              <a:xfrm>
                <a:off x="6249970" y="1564850"/>
                <a:ext cx="312656" cy="501189"/>
                <a:chOff x="6249970" y="1564850"/>
                <a:chExt cx="312656" cy="501189"/>
              </a:xfrm>
            </p:grpSpPr>
            <p:pic>
              <p:nvPicPr>
                <p:cNvPr id="198" name="Picture 197">
                  <a:extLst>
                    <a:ext uri="{FF2B5EF4-FFF2-40B4-BE49-F238E27FC236}">
                      <a16:creationId xmlns:a16="http://schemas.microsoft.com/office/drawing/2014/main" id="{168504FF-FD0C-1A4C-B0D4-DB60544A130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3"/>
                <a:srcRect l="5395" t="77345" r="91676" b="4986"/>
                <a:stretch/>
              </p:blipFill>
              <p:spPr>
                <a:xfrm>
                  <a:off x="6249970" y="1564850"/>
                  <a:ext cx="160256" cy="499620"/>
                </a:xfrm>
                <a:prstGeom prst="rect">
                  <a:avLst/>
                </a:prstGeom>
              </p:spPr>
            </p:pic>
            <p:pic>
              <p:nvPicPr>
                <p:cNvPr id="201" name="Picture 200">
                  <a:extLst>
                    <a:ext uri="{FF2B5EF4-FFF2-40B4-BE49-F238E27FC236}">
                      <a16:creationId xmlns:a16="http://schemas.microsoft.com/office/drawing/2014/main" id="{168504FF-FD0C-1A4C-B0D4-DB60544A130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3"/>
                <a:srcRect l="5395" t="77345" r="91676" b="4986"/>
                <a:stretch/>
              </p:blipFill>
              <p:spPr>
                <a:xfrm>
                  <a:off x="6402370" y="1566419"/>
                  <a:ext cx="160256" cy="499620"/>
                </a:xfrm>
                <a:prstGeom prst="rect">
                  <a:avLst/>
                </a:prstGeom>
              </p:spPr>
            </p:pic>
          </p:grpSp>
          <p:grpSp>
            <p:nvGrpSpPr>
              <p:cNvPr id="181" name="Group 180"/>
              <p:cNvGrpSpPr/>
              <p:nvPr/>
            </p:nvGrpSpPr>
            <p:grpSpPr>
              <a:xfrm>
                <a:off x="6553200" y="1566421"/>
                <a:ext cx="312656" cy="501189"/>
                <a:chOff x="6249970" y="1564850"/>
                <a:chExt cx="312656" cy="501189"/>
              </a:xfrm>
            </p:grpSpPr>
            <p:pic>
              <p:nvPicPr>
                <p:cNvPr id="185" name="Picture 184">
                  <a:extLst>
                    <a:ext uri="{FF2B5EF4-FFF2-40B4-BE49-F238E27FC236}">
                      <a16:creationId xmlns:a16="http://schemas.microsoft.com/office/drawing/2014/main" id="{168504FF-FD0C-1A4C-B0D4-DB60544A130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3"/>
                <a:srcRect l="5395" t="77345" r="91676" b="4986"/>
                <a:stretch/>
              </p:blipFill>
              <p:spPr>
                <a:xfrm>
                  <a:off x="6249970" y="1564850"/>
                  <a:ext cx="160256" cy="499620"/>
                </a:xfrm>
                <a:prstGeom prst="rect">
                  <a:avLst/>
                </a:prstGeom>
              </p:spPr>
            </p:pic>
            <p:pic>
              <p:nvPicPr>
                <p:cNvPr id="196" name="Picture 195">
                  <a:extLst>
                    <a:ext uri="{FF2B5EF4-FFF2-40B4-BE49-F238E27FC236}">
                      <a16:creationId xmlns:a16="http://schemas.microsoft.com/office/drawing/2014/main" id="{168504FF-FD0C-1A4C-B0D4-DB60544A130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3"/>
                <a:srcRect l="5395" t="77345" r="91676" b="4986"/>
                <a:stretch/>
              </p:blipFill>
              <p:spPr>
                <a:xfrm>
                  <a:off x="6402370" y="1566419"/>
                  <a:ext cx="160256" cy="499620"/>
                </a:xfrm>
                <a:prstGeom prst="rect">
                  <a:avLst/>
                </a:prstGeom>
              </p:spPr>
            </p:pic>
          </p:grpSp>
        </p:grpSp>
      </p:grpSp>
      <p:grpSp>
        <p:nvGrpSpPr>
          <p:cNvPr id="2" name="Group 1"/>
          <p:cNvGrpSpPr/>
          <p:nvPr/>
        </p:nvGrpSpPr>
        <p:grpSpPr>
          <a:xfrm>
            <a:off x="1947037" y="1769630"/>
            <a:ext cx="3314336" cy="711317"/>
            <a:chOff x="1072049" y="2359507"/>
            <a:chExt cx="4419114" cy="948422"/>
          </a:xfrm>
        </p:grpSpPr>
        <p:sp>
          <p:nvSpPr>
            <p:cNvPr id="132" name="Freeform 131"/>
            <p:cNvSpPr/>
            <p:nvPr/>
          </p:nvSpPr>
          <p:spPr bwMode="auto">
            <a:xfrm>
              <a:off x="3267075" y="2359507"/>
              <a:ext cx="2224088" cy="946150"/>
            </a:xfrm>
            <a:custGeom>
              <a:avLst/>
              <a:gdLst>
                <a:gd name="connsiteX0" fmla="*/ 0 w 2224216"/>
                <a:gd name="connsiteY0" fmla="*/ 0 h 2290119"/>
                <a:gd name="connsiteX1" fmla="*/ 230659 w 2224216"/>
                <a:gd name="connsiteY1" fmla="*/ 41190 h 2290119"/>
                <a:gd name="connsiteX2" fmla="*/ 420129 w 2224216"/>
                <a:gd name="connsiteY2" fmla="*/ 205946 h 2290119"/>
                <a:gd name="connsiteX3" fmla="*/ 691978 w 2224216"/>
                <a:gd name="connsiteY3" fmla="*/ 518984 h 2290119"/>
                <a:gd name="connsiteX4" fmla="*/ 930875 w 2224216"/>
                <a:gd name="connsiteY4" fmla="*/ 815546 h 2290119"/>
                <a:gd name="connsiteX5" fmla="*/ 1556951 w 2224216"/>
                <a:gd name="connsiteY5" fmla="*/ 1565190 h 2290119"/>
                <a:gd name="connsiteX6" fmla="*/ 2224216 w 2224216"/>
                <a:gd name="connsiteY6" fmla="*/ 2290119 h 22901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24216" h="2290119">
                  <a:moveTo>
                    <a:pt x="0" y="0"/>
                  </a:moveTo>
                  <a:cubicBezTo>
                    <a:pt x="80319" y="3433"/>
                    <a:pt x="160638" y="6866"/>
                    <a:pt x="230659" y="41190"/>
                  </a:cubicBezTo>
                  <a:cubicBezTo>
                    <a:pt x="300680" y="75514"/>
                    <a:pt x="343242" y="126314"/>
                    <a:pt x="420129" y="205946"/>
                  </a:cubicBezTo>
                  <a:cubicBezTo>
                    <a:pt x="497016" y="285578"/>
                    <a:pt x="606854" y="417384"/>
                    <a:pt x="691978" y="518984"/>
                  </a:cubicBezTo>
                  <a:cubicBezTo>
                    <a:pt x="777102" y="620584"/>
                    <a:pt x="786713" y="641178"/>
                    <a:pt x="930875" y="815546"/>
                  </a:cubicBezTo>
                  <a:cubicBezTo>
                    <a:pt x="1075037" y="989914"/>
                    <a:pt x="1341394" y="1319428"/>
                    <a:pt x="1556951" y="1565190"/>
                  </a:cubicBezTo>
                  <a:cubicBezTo>
                    <a:pt x="1772508" y="1810952"/>
                    <a:pt x="1998362" y="2050535"/>
                    <a:pt x="2224216" y="2290119"/>
                  </a:cubicBezTo>
                </a:path>
              </a:pathLst>
            </a:cu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CA" sz="1350"/>
            </a:p>
          </p:txBody>
        </p:sp>
        <p:sp>
          <p:nvSpPr>
            <p:cNvPr id="140" name="Freeform 139"/>
            <p:cNvSpPr/>
            <p:nvPr/>
          </p:nvSpPr>
          <p:spPr bwMode="auto">
            <a:xfrm flipH="1">
              <a:off x="1072049" y="2361779"/>
              <a:ext cx="2224088" cy="946150"/>
            </a:xfrm>
            <a:custGeom>
              <a:avLst/>
              <a:gdLst>
                <a:gd name="connsiteX0" fmla="*/ 0 w 2224216"/>
                <a:gd name="connsiteY0" fmla="*/ 0 h 2290119"/>
                <a:gd name="connsiteX1" fmla="*/ 230659 w 2224216"/>
                <a:gd name="connsiteY1" fmla="*/ 41190 h 2290119"/>
                <a:gd name="connsiteX2" fmla="*/ 420129 w 2224216"/>
                <a:gd name="connsiteY2" fmla="*/ 205946 h 2290119"/>
                <a:gd name="connsiteX3" fmla="*/ 691978 w 2224216"/>
                <a:gd name="connsiteY3" fmla="*/ 518984 h 2290119"/>
                <a:gd name="connsiteX4" fmla="*/ 930875 w 2224216"/>
                <a:gd name="connsiteY4" fmla="*/ 815546 h 2290119"/>
                <a:gd name="connsiteX5" fmla="*/ 1556951 w 2224216"/>
                <a:gd name="connsiteY5" fmla="*/ 1565190 h 2290119"/>
                <a:gd name="connsiteX6" fmla="*/ 2224216 w 2224216"/>
                <a:gd name="connsiteY6" fmla="*/ 2290119 h 22901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224216" h="2290119">
                  <a:moveTo>
                    <a:pt x="0" y="0"/>
                  </a:moveTo>
                  <a:cubicBezTo>
                    <a:pt x="80319" y="3433"/>
                    <a:pt x="160638" y="6866"/>
                    <a:pt x="230659" y="41190"/>
                  </a:cubicBezTo>
                  <a:cubicBezTo>
                    <a:pt x="300680" y="75514"/>
                    <a:pt x="343242" y="126314"/>
                    <a:pt x="420129" y="205946"/>
                  </a:cubicBezTo>
                  <a:cubicBezTo>
                    <a:pt x="497016" y="285578"/>
                    <a:pt x="606854" y="417384"/>
                    <a:pt x="691978" y="518984"/>
                  </a:cubicBezTo>
                  <a:cubicBezTo>
                    <a:pt x="777102" y="620584"/>
                    <a:pt x="786713" y="641178"/>
                    <a:pt x="930875" y="815546"/>
                  </a:cubicBezTo>
                  <a:cubicBezTo>
                    <a:pt x="1075037" y="989914"/>
                    <a:pt x="1341394" y="1319428"/>
                    <a:pt x="1556951" y="1565190"/>
                  </a:cubicBezTo>
                  <a:cubicBezTo>
                    <a:pt x="1772508" y="1810952"/>
                    <a:pt x="1998362" y="2050535"/>
                    <a:pt x="2224216" y="2290119"/>
                  </a:cubicBezTo>
                </a:path>
              </a:pathLst>
            </a:cu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CA" sz="1350"/>
            </a:p>
          </p:txBody>
        </p:sp>
      </p:grp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Summing over the diffraction curve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1347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21111</TotalTime>
  <Words>216</Words>
  <Application>Microsoft Office PowerPoint</Application>
  <PresentationFormat>On-screen Show (16:9)</PresentationFormat>
  <Paragraphs>20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Cambria Math</vt:lpstr>
      <vt:lpstr>Wingdings</vt:lpstr>
      <vt:lpstr>Office Theme</vt:lpstr>
      <vt:lpstr>Two ways to get the response of a flat-event migration</vt:lpstr>
      <vt:lpstr>Output impulse response</vt:lpstr>
      <vt:lpstr>Impulse response and flat event response</vt:lpstr>
      <vt:lpstr>Summing over the diffraction curve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Shuki Ronen</dc:creator>
  <cp:lastModifiedBy>Sam Gray</cp:lastModifiedBy>
  <cp:revision>525</cp:revision>
  <dcterms:created xsi:type="dcterms:W3CDTF">2016-03-07T17:20:31Z</dcterms:created>
  <dcterms:modified xsi:type="dcterms:W3CDTF">2020-05-13T22:44:42Z</dcterms:modified>
</cp:coreProperties>
</file>