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sldIdLst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32" autoAdjust="0"/>
  </p:normalViewPr>
  <p:slideViewPr>
    <p:cSldViewPr snapToGrid="0" snapToObjects="1">
      <p:cViewPr varScale="1">
        <p:scale>
          <a:sx n="92" d="100"/>
          <a:sy n="92" d="100"/>
        </p:scale>
        <p:origin x="90" y="2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5" d="100"/>
        <a:sy n="1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E83C1-852B-0347-B33F-629FE520BD59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F3CFC-6F6B-D44C-9955-4D0581C417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22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696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960" y="1300639"/>
            <a:ext cx="8371840" cy="110251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4960" y="2468880"/>
            <a:ext cx="8371840" cy="1314450"/>
          </a:xfrm>
        </p:spPr>
        <p:txBody>
          <a:bodyPr>
            <a:normAutofit/>
          </a:bodyPr>
          <a:lstStyle>
            <a:lvl1pPr marL="0" indent="0" algn="l">
              <a:buNone/>
              <a:defRPr sz="2800" i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</a:t>
            </a:r>
          </a:p>
          <a:p>
            <a:r>
              <a:rPr lang="en-US" dirty="0"/>
              <a:t>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totum_logo200.tiff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503" r="25798" b="22626"/>
          <a:stretch/>
        </p:blipFill>
        <p:spPr>
          <a:xfrm>
            <a:off x="198120" y="114300"/>
            <a:ext cx="1311172" cy="1080915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1493084" y="684488"/>
            <a:ext cx="6934200" cy="5714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Totum Geophysical Solutions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0555" y="1223021"/>
            <a:ext cx="9017000" cy="0"/>
          </a:xfrm>
          <a:prstGeom prst="line">
            <a:avLst/>
          </a:prstGeom>
          <a:ln w="3175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55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5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947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47"/>
            <a:ext cx="9143999" cy="137874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31825" y="2085696"/>
            <a:ext cx="6300000" cy="1028700"/>
          </a:xfrm>
        </p:spPr>
        <p:txBody>
          <a:bodyPr anchor="t" anchorCtr="0">
            <a:normAutofit/>
          </a:bodyPr>
          <a:lstStyle>
            <a:lvl1pPr algn="l">
              <a:lnSpc>
                <a:spcPts val="3675"/>
              </a:lnSpc>
              <a:defRPr sz="3300" spc="-23" baseline="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31825" y="3111810"/>
            <a:ext cx="6300000" cy="756084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2175"/>
              </a:lnSpc>
              <a:spcBef>
                <a:spcPts val="0"/>
              </a:spcBef>
              <a:spcAft>
                <a:spcPts val="0"/>
              </a:spcAft>
              <a:buNone/>
              <a:defRPr sz="1950">
                <a:solidFill>
                  <a:srgbClr val="000000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700" y="4330800"/>
            <a:ext cx="1811000" cy="502269"/>
          </a:xfrm>
          <a:prstGeom prst="rect">
            <a:avLst/>
          </a:prstGeom>
        </p:spPr>
      </p:pic>
      <p:pic>
        <p:nvPicPr>
          <p:cNvPr id="12" name="Picture 11" descr="strapline2400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6800" y="4635900"/>
            <a:ext cx="2037600" cy="174002"/>
          </a:xfrm>
          <a:prstGeom prst="rect">
            <a:avLst/>
          </a:prstGeom>
        </p:spPr>
      </p:pic>
      <p:pic>
        <p:nvPicPr>
          <p:cNvPr id="10" name="Picture 9" descr="divider1200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950400"/>
            <a:ext cx="9144000" cy="538925"/>
          </a:xfrm>
          <a:prstGeom prst="rect">
            <a:avLst/>
          </a:prstGeom>
        </p:spPr>
      </p:pic>
      <p:pic>
        <p:nvPicPr>
          <p:cNvPr id="9" name="Picture 8"/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9113" y="4330304"/>
            <a:ext cx="1828800" cy="502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0938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4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29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1"/>
            <a:ext cx="4038600" cy="38326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1"/>
            <a:ext cx="4038600" cy="38326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9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0937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49681"/>
            <a:ext cx="4040188" cy="33449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70937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49681"/>
            <a:ext cx="4041775" cy="33449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58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10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7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1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960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08661"/>
            <a:ext cx="8229600" cy="388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March 7,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308578" y="4779590"/>
            <a:ext cx="183542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Slide  </a:t>
            </a:r>
            <a:fld id="{719E0A7C-8572-6E44-8386-FA35863938D3}" type="slidenum">
              <a:rPr lang="en-US" smtClean="0"/>
              <a:t>‹#›</a:t>
            </a:fld>
            <a:r>
              <a:rPr lang="en-US" dirty="0"/>
              <a:t> </a:t>
            </a:r>
            <a:r>
              <a:rPr lang="en-US" baseline="0" dirty="0"/>
              <a:t>           </a:t>
            </a:r>
            <a:r>
              <a:rPr lang="en-US" dirty="0"/>
              <a:t> 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3635" y="652632"/>
            <a:ext cx="9017000" cy="0"/>
          </a:xfrm>
          <a:prstGeom prst="line">
            <a:avLst/>
          </a:prstGeom>
          <a:ln w="3175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3635" y="4761611"/>
            <a:ext cx="9017000" cy="0"/>
          </a:xfrm>
          <a:prstGeom prst="line">
            <a:avLst/>
          </a:prstGeom>
          <a:ln w="3175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28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1215" y="865876"/>
            <a:ext cx="5893643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Standard migration is a combination of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Superposition of wave propagation (correct)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Huygens’ principle, forward and backward in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Single scatter (superposition of diffraction: Born approximation)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Imaging </a:t>
            </a:r>
            <a:r>
              <a:rPr lang="en-GB" dirty="0"/>
              <a:t>condition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U /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                                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U  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D* / D D*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/>
          <a:srcRect l="13219"/>
          <a:stretch>
            <a:fillRect/>
          </a:stretch>
        </p:blipFill>
        <p:spPr bwMode="auto">
          <a:xfrm>
            <a:off x="2123885" y="3131591"/>
            <a:ext cx="2714625" cy="534591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701" y="2886663"/>
            <a:ext cx="3146822" cy="782240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4117134" y="3149089"/>
            <a:ext cx="2121353" cy="1869483"/>
            <a:chOff x="3911085" y="1805817"/>
            <a:chExt cx="4534415" cy="4961009"/>
          </a:xfrm>
        </p:grpSpPr>
        <p:sp>
          <p:nvSpPr>
            <p:cNvPr id="9" name="Arc 8"/>
            <p:cNvSpPr/>
            <p:nvPr/>
          </p:nvSpPr>
          <p:spPr>
            <a:xfrm rot="20570653">
              <a:off x="3911085" y="1805817"/>
              <a:ext cx="3240000" cy="3240000"/>
            </a:xfrm>
            <a:prstGeom prst="arc">
              <a:avLst>
                <a:gd name="adj1" fmla="val 88026"/>
                <a:gd name="adj2" fmla="val 10640672"/>
              </a:avLst>
            </a:prstGeom>
            <a:ln w="22225">
              <a:gradFill>
                <a:gsLst>
                  <a:gs pos="73000">
                    <a:srgbClr val="0093D0"/>
                  </a:gs>
                  <a:gs pos="0">
                    <a:schemeClr val="accent1"/>
                  </a:gs>
                  <a:gs pos="95000">
                    <a:schemeClr val="bg1">
                      <a:alpha val="0"/>
                    </a:schemeClr>
                  </a:gs>
                </a:gsLst>
                <a:lin ang="16200000" scaled="0"/>
              </a:gra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sp>
          <p:nvSpPr>
            <p:cNvPr id="10" name="Arc 9"/>
            <p:cNvSpPr>
              <a:spLocks noChangeAspect="1"/>
            </p:cNvSpPr>
            <p:nvPr/>
          </p:nvSpPr>
          <p:spPr>
            <a:xfrm rot="9690753">
              <a:off x="5862720" y="4746405"/>
              <a:ext cx="288000" cy="288000"/>
            </a:xfrm>
            <a:prstGeom prst="arc">
              <a:avLst>
                <a:gd name="adj1" fmla="val 88026"/>
                <a:gd name="adj2" fmla="val 10640672"/>
              </a:avLst>
            </a:prstGeom>
            <a:ln w="22225">
              <a:gradFill>
                <a:gsLst>
                  <a:gs pos="73000">
                    <a:srgbClr val="0093D0"/>
                  </a:gs>
                  <a:gs pos="0">
                    <a:schemeClr val="accent1"/>
                  </a:gs>
                  <a:gs pos="95000">
                    <a:schemeClr val="bg1">
                      <a:alpha val="0"/>
                    </a:schemeClr>
                  </a:gs>
                </a:gsLst>
                <a:lin ang="16200000" scaled="0"/>
              </a:gra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sz="1350"/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5066522" y="4613645"/>
              <a:ext cx="1782147" cy="6064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940636" y="4989980"/>
              <a:ext cx="1782147" cy="606494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6313714" y="4181324"/>
              <a:ext cx="1782147" cy="606494"/>
            </a:xfrm>
            <a:prstGeom prst="line">
              <a:avLst/>
            </a:prstGeom>
            <a:ln w="381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6613878" y="4658750"/>
              <a:ext cx="165458" cy="315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6340630" y="4743210"/>
              <a:ext cx="165458" cy="315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6041195" y="4855340"/>
              <a:ext cx="165458" cy="315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5728170" y="4960780"/>
              <a:ext cx="165458" cy="315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440517" y="5030004"/>
              <a:ext cx="165458" cy="315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137329" y="5171741"/>
              <a:ext cx="165458" cy="31545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158218" y="5296693"/>
              <a:ext cx="2287282" cy="14701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 = R D</a:t>
              </a:r>
            </a:p>
            <a:p>
              <a:pPr algn="ctr"/>
              <a:r>
                <a:rPr lang="en-US" sz="15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 = U / D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22092" y="3439496"/>
              <a:ext cx="502039" cy="8575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66962" y="4205330"/>
              <a:ext cx="502039" cy="8575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</a:p>
          </p:txBody>
        </p:sp>
      </p:grpSp>
      <p:sp>
        <p:nvSpPr>
          <p:cNvPr id="5" name="Freeform 4"/>
          <p:cNvSpPr/>
          <p:nvPr/>
        </p:nvSpPr>
        <p:spPr>
          <a:xfrm>
            <a:off x="2640563" y="3750907"/>
            <a:ext cx="1317783" cy="732044"/>
          </a:xfrm>
          <a:custGeom>
            <a:avLst/>
            <a:gdLst>
              <a:gd name="connsiteX0" fmla="*/ 0 w 1576873"/>
              <a:gd name="connsiteY0" fmla="*/ 0 h 1128668"/>
              <a:gd name="connsiteX1" fmla="*/ 111967 w 1576873"/>
              <a:gd name="connsiteY1" fmla="*/ 289249 h 1128668"/>
              <a:gd name="connsiteX2" fmla="*/ 289249 w 1576873"/>
              <a:gd name="connsiteY2" fmla="*/ 531845 h 1128668"/>
              <a:gd name="connsiteX3" fmla="*/ 531845 w 1576873"/>
              <a:gd name="connsiteY3" fmla="*/ 774441 h 1128668"/>
              <a:gd name="connsiteX4" fmla="*/ 979714 w 1576873"/>
              <a:gd name="connsiteY4" fmla="*/ 998376 h 1128668"/>
              <a:gd name="connsiteX5" fmla="*/ 1418253 w 1576873"/>
              <a:gd name="connsiteY5" fmla="*/ 1119674 h 1128668"/>
              <a:gd name="connsiteX6" fmla="*/ 1576873 w 1576873"/>
              <a:gd name="connsiteY6" fmla="*/ 1110343 h 1128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6873" h="1128668">
                <a:moveTo>
                  <a:pt x="0" y="0"/>
                </a:moveTo>
                <a:cubicBezTo>
                  <a:pt x="31879" y="100304"/>
                  <a:pt x="63759" y="200608"/>
                  <a:pt x="111967" y="289249"/>
                </a:cubicBezTo>
                <a:cubicBezTo>
                  <a:pt x="160175" y="377890"/>
                  <a:pt x="219269" y="450980"/>
                  <a:pt x="289249" y="531845"/>
                </a:cubicBezTo>
                <a:cubicBezTo>
                  <a:pt x="359229" y="612710"/>
                  <a:pt x="416768" y="696686"/>
                  <a:pt x="531845" y="774441"/>
                </a:cubicBezTo>
                <a:cubicBezTo>
                  <a:pt x="646922" y="852196"/>
                  <a:pt x="831979" y="940837"/>
                  <a:pt x="979714" y="998376"/>
                </a:cubicBezTo>
                <a:cubicBezTo>
                  <a:pt x="1127449" y="1055915"/>
                  <a:pt x="1318727" y="1101013"/>
                  <a:pt x="1418253" y="1119674"/>
                </a:cubicBezTo>
                <a:cubicBezTo>
                  <a:pt x="1517779" y="1138335"/>
                  <a:pt x="1547326" y="1124339"/>
                  <a:pt x="1576873" y="1110343"/>
                </a:cubicBezTo>
              </a:path>
            </a:pathLst>
          </a:custGeom>
          <a:noFill/>
          <a:ln w="190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extBox 1"/>
          <p:cNvSpPr txBox="1"/>
          <p:nvPr/>
        </p:nvSpPr>
        <p:spPr>
          <a:xfrm>
            <a:off x="1892389" y="3983529"/>
            <a:ext cx="2078394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500" dirty="0"/>
              <a:t>Theoretically better</a:t>
            </a:r>
          </a:p>
        </p:txBody>
      </p:sp>
      <p:sp>
        <p:nvSpPr>
          <p:cNvPr id="2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Bending the rules: Least-squares migration (LSM)</a:t>
            </a:r>
            <a:endParaRPr lang="en-GB" sz="1950" dirty="0"/>
          </a:p>
        </p:txBody>
      </p:sp>
    </p:spTree>
    <p:extLst>
      <p:ext uri="{BB962C8B-B14F-4D97-AF65-F5344CB8AC3E}">
        <p14:creationId xmlns:p14="http://schemas.microsoft.com/office/powerpoint/2010/main" val="151683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Bending the rules: Least-squares migration (LSM)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Standard migration is a combination of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Superposition of wave propagation (correct)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bg2">
                    <a:lumMod val="60000"/>
                    <a:lumOff val="40000"/>
                  </a:schemeClr>
                </a:solidFill>
              </a:rPr>
              <a:t>Huygens’ principle, forward and backward in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Single scatter (superposition of diffraction: Born approximation)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Imaging </a:t>
            </a:r>
            <a:r>
              <a:rPr lang="en-GB" dirty="0"/>
              <a:t>condition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U /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                                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U  D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D* / D D*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/>
          <a:srcRect l="13219"/>
          <a:stretch>
            <a:fillRect/>
          </a:stretch>
        </p:blipFill>
        <p:spPr bwMode="auto">
          <a:xfrm>
            <a:off x="2123885" y="3131591"/>
            <a:ext cx="2714625" cy="534591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/>
          </a:ln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701" y="2886663"/>
            <a:ext cx="3146822" cy="782240"/>
          </a:xfrm>
          <a:prstGeom prst="rect">
            <a:avLst/>
          </a:prstGeom>
          <a:noFill/>
          <a:ln w="19050" algn="ctr">
            <a:solidFill>
              <a:srgbClr val="CC33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16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Standard migration rules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LSM starts with </a:t>
            </a:r>
            <a:r>
              <a:rPr lang="en-GB" i="1" dirty="0"/>
              <a:t>linearized </a:t>
            </a:r>
            <a:r>
              <a:rPr lang="en-GB" i="1" dirty="0" err="1"/>
              <a:t>modeling</a:t>
            </a:r>
            <a:r>
              <a:rPr lang="en-GB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Superposition of wave propagation (correct)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Huygens’ principle, forward </a:t>
            </a:r>
            <a:r>
              <a:rPr lang="en-GB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and backward </a:t>
            </a:r>
            <a:r>
              <a:rPr lang="en-GB" dirty="0"/>
              <a:t>in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Single scatter (superposition of diffraction: Born approximation)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d = L 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15512" y="2897147"/>
            <a:ext cx="1651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Recorded data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9695" y="3019096"/>
            <a:ext cx="1651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Linearized wave operator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4852" y="2802840"/>
            <a:ext cx="1651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“Reflectivity” or perturbation model</a:t>
            </a:r>
            <a:endParaRPr lang="en-US" sz="1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928188" y="2575241"/>
            <a:ext cx="461865" cy="32190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4858189" y="2575241"/>
            <a:ext cx="27266" cy="44385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5153025" y="2575240"/>
            <a:ext cx="558189" cy="2975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1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Least-squares migration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LSM starts with </a:t>
            </a:r>
            <a:r>
              <a:rPr lang="en-GB" i="1" dirty="0"/>
              <a:t>linearized </a:t>
            </a:r>
            <a:r>
              <a:rPr lang="en-GB" i="1" dirty="0" err="1"/>
              <a:t>modeling</a:t>
            </a:r>
            <a:r>
              <a:rPr lang="en-GB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Superposition of wave propagation (correct)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Huygens’ principle, forward and backward in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Single scatter (superposition of diffraction: Born approximation):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L m</a:t>
            </a:r>
          </a:p>
          <a:p>
            <a:r>
              <a:rPr lang="en-US" dirty="0">
                <a:cs typeface="Times New Roman" panose="02020603050405020304" pitchFamily="18" charset="0"/>
              </a:rPr>
              <a:t>Simply invert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cs typeface="Times New Roman" panose="02020603050405020304" pitchFamily="18" charset="0"/>
              </a:rPr>
              <a:t>?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m = 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 </a:t>
            </a:r>
            <a:r>
              <a:rPr lang="en-US" sz="1500" dirty="0">
                <a:cs typeface="Times New Roman" panose="02020603050405020304" pitchFamily="18" charset="0"/>
              </a:rPr>
              <a:t>(e.g., </a:t>
            </a:r>
            <a:r>
              <a:rPr lang="en-US" sz="1500" dirty="0" err="1">
                <a:cs typeface="Times New Roman" panose="02020603050405020304" pitchFamily="18" charset="0"/>
              </a:rPr>
              <a:t>Bleistein</a:t>
            </a:r>
            <a:r>
              <a:rPr lang="en-US" sz="1500" dirty="0">
                <a:cs typeface="Times New Roman" panose="02020603050405020304" pitchFamily="18" charset="0"/>
              </a:rPr>
              <a:t> et al., 2000)</a:t>
            </a:r>
          </a:p>
        </p:txBody>
      </p:sp>
      <p:pic>
        <p:nvPicPr>
          <p:cNvPr id="5" name="Picture 2" descr="http://d1b14unh5d6w7g.cloudfront.net/0387950613.01.S001.LXXXXXXX.jpg?Expires=1428684469&amp;Signature=BHqtl4AoDQ2s/KfN4Z0Ht0BW/DmNomaV4jon3dT9BTEb9mLzHhl5+QqCV/cXfGc3lhugqFB8NN29zHv8ZWbQmK17qbvXqTZLh7Wf84CMTYBB7hlvN+647zRWkYz2fko92QuYCxbf1ArQWJw7P3fd3VLKqxy4FIFaF4G+GRqp5Ms=&amp;Key-Pair-Id=APKAIUO27P366FGALUM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1" y="3159578"/>
            <a:ext cx="1318334" cy="1933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530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Least-squares migration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17543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Two purposes of LSM: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Compensate for acquisition deficiencies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Compensate for subsurface illumination deficiencies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74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Least-squares migration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41088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LSM starts with </a:t>
            </a:r>
            <a:r>
              <a:rPr lang="en-GB" i="1" dirty="0"/>
              <a:t>linearized </a:t>
            </a:r>
            <a:r>
              <a:rPr lang="en-GB" i="1" dirty="0" err="1"/>
              <a:t>modeling</a:t>
            </a:r>
            <a:r>
              <a:rPr lang="en-GB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Superposition of wave propagation (correct)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Huygens’ principle, forward and backward in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/>
              <a:t>Single scatter (superposition of diffraction: Born approximation)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L m</a:t>
            </a:r>
          </a:p>
          <a:p>
            <a:r>
              <a:rPr lang="en-US" dirty="0">
                <a:cs typeface="Times New Roman" panose="02020603050405020304" pitchFamily="18" charset="0"/>
              </a:rPr>
              <a:t>Simply invert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cs typeface="Times New Roman" panose="02020603050405020304" pitchFamily="18" charset="0"/>
              </a:rPr>
              <a:t>?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m = 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</a:p>
          <a:p>
            <a:r>
              <a:rPr lang="en-US" i="1" dirty="0">
                <a:cs typeface="Times New Roman" panose="02020603050405020304" pitchFamily="18" charset="0"/>
              </a:rPr>
              <a:t>Not so fast! Does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i="1" dirty="0">
                <a:cs typeface="Times New Roman" panose="02020603050405020304" pitchFamily="18" charset="0"/>
              </a:rPr>
              <a:t> exist? Remember</a:t>
            </a:r>
          </a:p>
          <a:p>
            <a:pPr lvl="8"/>
            <a:r>
              <a:rPr lang="en-US" dirty="0"/>
              <a:t> </a:t>
            </a:r>
            <a:r>
              <a:rPr lang="en-US" sz="1350" strike="sngStrike" dirty="0"/>
              <a:t>surround </a:t>
            </a:r>
            <a:r>
              <a:rPr lang="en-US" sz="1350" strike="sngStrike" dirty="0"/>
              <a:t>the obstacle</a:t>
            </a:r>
          </a:p>
          <a:p>
            <a:pPr lvl="8"/>
            <a:r>
              <a:rPr lang="en-US" sz="1350" dirty="0"/>
              <a:t> </a:t>
            </a:r>
            <a:r>
              <a:rPr lang="en-US" sz="1350" strike="sngStrike" dirty="0">
                <a:solidFill>
                  <a:schemeClr val="bg2">
                    <a:lumMod val="75000"/>
                  </a:schemeClr>
                </a:solidFill>
              </a:rPr>
              <a:t>continuous time measurements </a:t>
            </a:r>
          </a:p>
          <a:p>
            <a:pPr lvl="8"/>
            <a:r>
              <a:rPr lang="en-US" sz="1350" dirty="0"/>
              <a:t> </a:t>
            </a:r>
            <a:r>
              <a:rPr lang="en-US" sz="1350" strike="sngStrike" dirty="0"/>
              <a:t>continuous spatial grid </a:t>
            </a:r>
          </a:p>
          <a:p>
            <a:pPr lvl="8"/>
            <a:r>
              <a:rPr lang="en-US" sz="1350" dirty="0"/>
              <a:t> </a:t>
            </a:r>
            <a:r>
              <a:rPr lang="en-US" sz="1350" strike="sngStrike" dirty="0"/>
              <a:t>full time / space bandwidth</a:t>
            </a:r>
          </a:p>
          <a:p>
            <a:pPr lvl="8"/>
            <a:r>
              <a:rPr lang="en-US" sz="1350" dirty="0"/>
              <a:t> </a:t>
            </a:r>
            <a:r>
              <a:rPr lang="en-US" sz="1350" strike="sngStrike" dirty="0"/>
              <a:t>perfect subsurface illumination</a:t>
            </a:r>
            <a:endParaRPr lang="en-US" sz="1350" i="1" dirty="0">
              <a:cs typeface="Times New Roman" panose="02020603050405020304" pitchFamily="18" charset="0"/>
            </a:endParaRPr>
          </a:p>
        </p:txBody>
      </p:sp>
      <p:sp>
        <p:nvSpPr>
          <p:cNvPr id="5" name="&quot;No&quot; Symbol 4"/>
          <p:cNvSpPr/>
          <p:nvPr/>
        </p:nvSpPr>
        <p:spPr>
          <a:xfrm>
            <a:off x="4718963" y="2778181"/>
            <a:ext cx="401238" cy="375206"/>
          </a:xfrm>
          <a:prstGeom prst="noSmoking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430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Least-squares migration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28623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m = 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</a:p>
          <a:p>
            <a:r>
              <a:rPr lang="en-US" dirty="0">
                <a:cs typeface="Times New Roman" panose="02020603050405020304" pitchFamily="18" charset="0"/>
              </a:rPr>
              <a:t>i</a:t>
            </a:r>
            <a:r>
              <a:rPr lang="en-US" dirty="0">
                <a:cs typeface="Times New Roman" panose="02020603050405020304" pitchFamily="18" charset="0"/>
              </a:rPr>
              <a:t>s too ambitious because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cs typeface="Times New Roman" panose="02020603050405020304" pitchFamily="18" charset="0"/>
              </a:rPr>
              <a:t> does not exist given finite acquisition. </a:t>
            </a: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 err="1">
                <a:cs typeface="Times New Roman" panose="02020603050405020304" pitchFamily="18" charset="0"/>
              </a:rPr>
              <a:t>Claerbout</a:t>
            </a:r>
            <a:r>
              <a:rPr lang="en-US" dirty="0">
                <a:cs typeface="Times New Roman" panose="02020603050405020304" pitchFamily="18" charset="0"/>
              </a:rPr>
              <a:t> recognized that </a:t>
            </a:r>
            <a:r>
              <a:rPr lang="en-US" i="1" dirty="0">
                <a:cs typeface="Times New Roman" panose="02020603050405020304" pitchFamily="18" charset="0"/>
              </a:rPr>
              <a:t>conjugate transpose</a:t>
            </a:r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>
                <a:cs typeface="Times New Roman" panose="02020603050405020304" pitchFamily="18" charset="0"/>
              </a:rPr>
              <a:t> does exist, and that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m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  <a:p>
            <a:r>
              <a:rPr lang="en-US" dirty="0">
                <a:cs typeface="Times New Roman" panose="02020603050405020304" pitchFamily="18" charset="0"/>
              </a:rPr>
              <a:t>is the same as imaging condition</a:t>
            </a:r>
          </a:p>
          <a:p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                             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U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D*.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07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Least-squares migration</a:t>
            </a:r>
            <a:endParaRPr lang="en-GB" sz="1950" dirty="0"/>
          </a:p>
        </p:txBody>
      </p:sp>
      <p:sp>
        <p:nvSpPr>
          <p:cNvPr id="4" name="TextBox 3"/>
          <p:cNvSpPr txBox="1"/>
          <p:nvPr/>
        </p:nvSpPr>
        <p:spPr>
          <a:xfrm>
            <a:off x="1811215" y="865876"/>
            <a:ext cx="5893643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  <a:cs typeface="Times New Roman" panose="02020603050405020304" pitchFamily="18" charset="0"/>
              </a:rPr>
              <a:t>In general, we can’t invert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d = L m.</a:t>
            </a: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But we can </a:t>
            </a:r>
            <a:r>
              <a:rPr lang="en-US" i="1" dirty="0">
                <a:cs typeface="Times New Roman" panose="02020603050405020304" pitchFamily="18" charset="0"/>
              </a:rPr>
              <a:t>pseudo-invert</a:t>
            </a:r>
            <a:r>
              <a:rPr lang="en-US" dirty="0">
                <a:cs typeface="Times New Roman" panose="02020603050405020304" pitchFamily="18" charset="0"/>
              </a:rPr>
              <a:t> (maybe): 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m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L)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(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if 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</a:t>
            </a:r>
            <a:r>
              <a:rPr lang="en-US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L)</a:t>
            </a:r>
            <a:r>
              <a:rPr lang="en-US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 exists</a:t>
            </a:r>
            <a:r>
              <a:rPr lang="en-US" dirty="0">
                <a:cs typeface="Times New Roman" panose="02020603050405020304" pitchFamily="18" charset="0"/>
              </a:rPr>
              <a:t>), which is closer to imaging condition</a:t>
            </a:r>
          </a:p>
          <a:p>
            <a:r>
              <a:rPr lang="en-US" dirty="0">
                <a:cs typeface="Times New Roman" panose="02020603050405020304" pitchFamily="18" charset="0"/>
              </a:rPr>
              <a:t> </a:t>
            </a:r>
            <a:r>
              <a:rPr lang="en-US" dirty="0">
                <a:cs typeface="Times New Roman" panose="02020603050405020304" pitchFamily="18" charset="0"/>
              </a:rPr>
              <a:t>                                   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U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D.</a:t>
            </a:r>
          </a:p>
          <a:p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We call  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= (L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L)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  </a:t>
            </a:r>
            <a:r>
              <a:rPr lang="en-US" i="1" dirty="0">
                <a:cs typeface="Times New Roman" panose="02020603050405020304" pitchFamily="18" charset="0"/>
              </a:rPr>
              <a:t>least-squares migration.</a:t>
            </a:r>
            <a:endParaRPr lang="en-US" i="1" dirty="0">
              <a:cs typeface="Times New Roman" panose="02020603050405020304" pitchFamily="18" charset="0"/>
            </a:endParaRPr>
          </a:p>
          <a:p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27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277635" y="129606"/>
            <a:ext cx="5986463" cy="52761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ts val="4900"/>
              </a:lnSpc>
              <a:spcBef>
                <a:spcPct val="0"/>
              </a:spcBef>
              <a:buNone/>
              <a:defRPr sz="4400" kern="1200" spc="-30" baseline="0">
                <a:solidFill>
                  <a:srgbClr val="0093D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950" dirty="0">
                <a:latin typeface="Arial" pitchFamily="34" charset="0"/>
                <a:cs typeface="Arial" pitchFamily="34" charset="0"/>
              </a:rPr>
              <a:t>Least-squares migration</a:t>
            </a:r>
            <a:endParaRPr lang="en-GB" sz="195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811215" y="865876"/>
                <a:ext cx="5893643" cy="45243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+mj-lt"/>
                    <a:cs typeface="Times New Roman" panose="02020603050405020304" pitchFamily="18" charset="0"/>
                  </a:rPr>
                  <a:t>Even if </a:t>
                </a:r>
                <a:r>
                  <a:rPr lang="en-US" dirty="0">
                    <a:cs typeface="Times New Roman" panose="02020603050405020304" pitchFamily="18" charset="0"/>
                  </a:rPr>
                  <a:t>we can’t pseudo-invert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 = L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:</a:t>
                </a:r>
                <a:endParaRPr lang="en-US" dirty="0">
                  <a:latin typeface="+mj-lt"/>
                  <a:cs typeface="Times New Roman" panose="02020603050405020304" pitchFamily="18" charset="0"/>
                </a:endParaRPr>
              </a:p>
              <a:p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</a:t>
                </a:r>
              </a:p>
              <a:p>
                <a:r>
                  <a:rPr lang="en-US" dirty="0">
                    <a:cs typeface="Times New Roman" panose="02020603050405020304" pitchFamily="18" charset="0"/>
                  </a:rPr>
                  <a:t>Call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d. </a:t>
                </a:r>
                <a:r>
                  <a:rPr lang="en-US" dirty="0">
                    <a:cs typeface="Times New Roman" panose="02020603050405020304" pitchFamily="18" charset="0"/>
                  </a:rPr>
                  <a:t>Then</a:t>
                </a:r>
              </a:p>
              <a:p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mig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(L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L) m,</a:t>
                </a:r>
              </a:p>
              <a:p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cs typeface="Times New Roman" panose="02020603050405020304" pitchFamily="18" charset="0"/>
                  </a:rPr>
                  <a:t>i.e., migration produces desired reflectivity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dirty="0">
                    <a:cs typeface="Times New Roman" panose="02020603050405020304" pitchFamily="18" charset="0"/>
                  </a:rPr>
                  <a:t>, convolved with blurring function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L. </a:t>
                </a:r>
              </a:p>
              <a:p>
                <a:endPara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cs typeface="Times New Roman" panose="02020603050405020304" pitchFamily="18" charset="0"/>
                  </a:rPr>
                  <a:t>Can usually </a:t>
                </a:r>
                <a:r>
                  <a:rPr lang="en-US" dirty="0" err="1">
                    <a:cs typeface="Times New Roman" panose="02020603050405020304" pitchFamily="18" charset="0"/>
                  </a:rPr>
                  <a:t>deconvolve</a:t>
                </a:r>
                <a:r>
                  <a:rPr lang="en-US" dirty="0">
                    <a:cs typeface="Times New Roman" panose="02020603050405020304" pitchFamily="18" charset="0"/>
                  </a:rPr>
                  <a:t> to get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</m:oMath>
                </a14:m>
                <a:r>
                  <a:rPr lang="en-US" dirty="0">
                    <a:cs typeface="Times New Roman" panose="02020603050405020304" pitchFamily="18" charset="0"/>
                  </a:rPr>
                  <a:t>an estimate of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dirty="0">
                    <a:cs typeface="Times New Roman" panose="02020603050405020304" pitchFamily="18" charset="0"/>
                  </a:rPr>
                  <a:t> which is sharper than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n-US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mig</a:t>
                </a:r>
                <a:r>
                  <a:rPr lang="en-US" dirty="0">
                    <a:cs typeface="Times New Roman" panose="02020603050405020304" pitchFamily="18" charset="0"/>
                  </a:rPr>
                  <a:t> : migration deconvolution (e.g., Hu et al., 2001). </a:t>
                </a:r>
              </a:p>
              <a:p>
                <a:r>
                  <a:rPr lang="en-US" dirty="0">
                    <a:cs typeface="Times New Roman" panose="02020603050405020304" pitchFamily="18" charset="0"/>
                  </a:rPr>
                  <a:t>We use the notation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</m:e>
                    </m:acc>
                  </m:oMath>
                </a14:m>
                <a:r>
                  <a:rPr lang="en-US" dirty="0">
                    <a:cs typeface="Times New Roman" panose="02020603050405020304" pitchFamily="18" charset="0"/>
                  </a:rPr>
                  <a:t> 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(L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L)</a:t>
                </a:r>
                <a:r>
                  <a:rPr lang="en-US" i="1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 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en-US" i="1" baseline="30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n-US" i="1" dirty="0">
                    <a:cs typeface="Times New Roman" panose="02020603050405020304" pitchFamily="18" charset="0"/>
                  </a:rPr>
                  <a:t> even if it isn’t really correct.</a:t>
                </a:r>
                <a:endParaRPr lang="en-US" dirty="0">
                  <a:cs typeface="Times New Roman" panose="02020603050405020304" pitchFamily="18" charset="0"/>
                </a:endParaRPr>
              </a:p>
              <a:p>
                <a:endParaRPr lang="en-US" dirty="0">
                  <a:cs typeface="Times New Roman" panose="02020603050405020304" pitchFamily="18" charset="0"/>
                </a:endParaRPr>
              </a:p>
              <a:p>
                <a:r>
                  <a:rPr lang="en-US" dirty="0">
                    <a:cs typeface="Times New Roman" panose="02020603050405020304" pitchFamily="18" charset="0"/>
                  </a:rPr>
                  <a:t> </a:t>
                </a:r>
              </a:p>
              <a:p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</a:t>
                </a:r>
                <a:endParaRPr lang="en-US" dirty="0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1215" y="865876"/>
                <a:ext cx="5893643" cy="4524315"/>
              </a:xfrm>
              <a:prstGeom prst="rect">
                <a:avLst/>
              </a:prstGeom>
              <a:blipFill>
                <a:blip r:embed="rId2"/>
                <a:stretch>
                  <a:fillRect l="-827" t="-809" r="-16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21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BEA6B36877FC438318C6DBF6EA1FAB" ma:contentTypeVersion="10" ma:contentTypeDescription="Create a new document." ma:contentTypeScope="" ma:versionID="47623ac94404ad830ec268be48decaa0">
  <xsd:schema xmlns:xsd="http://www.w3.org/2001/XMLSchema" xmlns:xs="http://www.w3.org/2001/XMLSchema" xmlns:p="http://schemas.microsoft.com/office/2006/metadata/properties" xmlns:ns3="47d512db-8d8b-4ce1-9e30-27b17fa10ede" targetNamespace="http://schemas.microsoft.com/office/2006/metadata/properties" ma:root="true" ma:fieldsID="cb8c0432a4c049a9c984bd3325c925f8" ns3:_="">
    <xsd:import namespace="47d512db-8d8b-4ce1-9e30-27b17fa10ed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d512db-8d8b-4ce1-9e30-27b17fa10e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3B917D-FE2D-4E0B-9F4B-6713889A33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d512db-8d8b-4ce1-9e30-27b17fa10e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6968EB-85AE-483C-92E3-229854371E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70CB7C3-F44E-438C-924A-59B9A3C6E5B2}">
  <ds:schemaRefs>
    <ds:schemaRef ds:uri="47d512db-8d8b-4ce1-9e30-27b17fa10ed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39001</TotalTime>
  <Words>561</Words>
  <Application>Microsoft Office PowerPoint</Application>
  <PresentationFormat>On-screen Show (16:9)</PresentationFormat>
  <Paragraphs>90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Shuki Ronen</dc:creator>
  <cp:lastModifiedBy>Sam Gray</cp:lastModifiedBy>
  <cp:revision>530</cp:revision>
  <dcterms:created xsi:type="dcterms:W3CDTF">2016-03-07T17:20:31Z</dcterms:created>
  <dcterms:modified xsi:type="dcterms:W3CDTF">2020-05-28T22:47:49Z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0x01010024BEA6B36877FC438318C6DBF6EA1FAB</vt:lpwstr>
  </property>
</Properties>
</file>