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Lst>
  <p:notesMasterIdLst>
    <p:notesMasterId r:id="rId156"/>
  </p:notesMasterIdLst>
  <p:handoutMasterIdLst>
    <p:handoutMasterId r:id="rId157"/>
  </p:handoutMasterIdLst>
  <p:sldIdLst>
    <p:sldId id="812" r:id="rId5"/>
    <p:sldId id="262" r:id="rId6"/>
    <p:sldId id="606" r:id="rId7"/>
    <p:sldId id="796" r:id="rId8"/>
    <p:sldId id="797" r:id="rId9"/>
    <p:sldId id="798" r:id="rId10"/>
    <p:sldId id="799" r:id="rId11"/>
    <p:sldId id="800" r:id="rId12"/>
    <p:sldId id="801" r:id="rId13"/>
    <p:sldId id="802" r:id="rId14"/>
    <p:sldId id="803" r:id="rId15"/>
    <p:sldId id="804" r:id="rId16"/>
    <p:sldId id="785" r:id="rId17"/>
    <p:sldId id="815" r:id="rId18"/>
    <p:sldId id="786" r:id="rId19"/>
    <p:sldId id="787" r:id="rId20"/>
    <p:sldId id="788" r:id="rId21"/>
    <p:sldId id="789" r:id="rId22"/>
    <p:sldId id="790" r:id="rId23"/>
    <p:sldId id="791" r:id="rId24"/>
    <p:sldId id="792" r:id="rId25"/>
    <p:sldId id="793" r:id="rId26"/>
    <p:sldId id="794" r:id="rId27"/>
    <p:sldId id="795" r:id="rId28"/>
    <p:sldId id="721" r:id="rId29"/>
    <p:sldId id="722" r:id="rId30"/>
    <p:sldId id="723" r:id="rId31"/>
    <p:sldId id="724" r:id="rId32"/>
    <p:sldId id="725" r:id="rId33"/>
    <p:sldId id="605" r:id="rId34"/>
    <p:sldId id="676" r:id="rId35"/>
    <p:sldId id="776" r:id="rId36"/>
    <p:sldId id="823" r:id="rId37"/>
    <p:sldId id="677" r:id="rId38"/>
    <p:sldId id="678" r:id="rId39"/>
    <p:sldId id="703" r:id="rId40"/>
    <p:sldId id="743" r:id="rId41"/>
    <p:sldId id="814" r:id="rId42"/>
    <p:sldId id="712" r:id="rId43"/>
    <p:sldId id="726" r:id="rId44"/>
    <p:sldId id="733" r:id="rId45"/>
    <p:sldId id="766" r:id="rId46"/>
    <p:sldId id="767" r:id="rId47"/>
    <p:sldId id="768" r:id="rId48"/>
    <p:sldId id="805" r:id="rId49"/>
    <p:sldId id="806" r:id="rId50"/>
    <p:sldId id="807" r:id="rId51"/>
    <p:sldId id="829" r:id="rId52"/>
    <p:sldId id="828" r:id="rId53"/>
    <p:sldId id="808" r:id="rId54"/>
    <p:sldId id="809" r:id="rId55"/>
    <p:sldId id="810" r:id="rId56"/>
    <p:sldId id="813" r:id="rId57"/>
    <p:sldId id="824" r:id="rId58"/>
    <p:sldId id="811" r:id="rId59"/>
    <p:sldId id="740" r:id="rId60"/>
    <p:sldId id="772" r:id="rId61"/>
    <p:sldId id="773" r:id="rId62"/>
    <p:sldId id="816" r:id="rId63"/>
    <p:sldId id="774" r:id="rId64"/>
    <p:sldId id="775" r:id="rId65"/>
    <p:sldId id="597" r:id="rId66"/>
    <p:sldId id="769" r:id="rId67"/>
    <p:sldId id="704" r:id="rId68"/>
    <p:sldId id="821" r:id="rId69"/>
    <p:sldId id="817" r:id="rId70"/>
    <p:sldId id="819" r:id="rId71"/>
    <p:sldId id="820" r:id="rId72"/>
    <p:sldId id="818" r:id="rId73"/>
    <p:sldId id="826" r:id="rId74"/>
    <p:sldId id="827" r:id="rId75"/>
    <p:sldId id="825" r:id="rId76"/>
    <p:sldId id="830" r:id="rId77"/>
    <p:sldId id="680" r:id="rId78"/>
    <p:sldId id="681" r:id="rId79"/>
    <p:sldId id="682" r:id="rId80"/>
    <p:sldId id="683" r:id="rId81"/>
    <p:sldId id="684" r:id="rId82"/>
    <p:sldId id="685" r:id="rId83"/>
    <p:sldId id="686" r:id="rId84"/>
    <p:sldId id="687" r:id="rId85"/>
    <p:sldId id="688" r:id="rId86"/>
    <p:sldId id="689" r:id="rId87"/>
    <p:sldId id="690" r:id="rId88"/>
    <p:sldId id="691" r:id="rId89"/>
    <p:sldId id="260" r:id="rId90"/>
    <p:sldId id="433" r:id="rId91"/>
    <p:sldId id="532" r:id="rId92"/>
    <p:sldId id="692" r:id="rId93"/>
    <p:sldId id="283" r:id="rId94"/>
    <p:sldId id="284" r:id="rId95"/>
    <p:sldId id="285" r:id="rId96"/>
    <p:sldId id="301" r:id="rId97"/>
    <p:sldId id="693" r:id="rId98"/>
    <p:sldId id="302" r:id="rId99"/>
    <p:sldId id="303" r:id="rId100"/>
    <p:sldId id="304" r:id="rId101"/>
    <p:sldId id="305" r:id="rId102"/>
    <p:sldId id="306" r:id="rId103"/>
    <p:sldId id="307" r:id="rId104"/>
    <p:sldId id="308" r:id="rId105"/>
    <p:sldId id="309" r:id="rId106"/>
    <p:sldId id="310" r:id="rId107"/>
    <p:sldId id="311" r:id="rId108"/>
    <p:sldId id="312" r:id="rId109"/>
    <p:sldId id="313" r:id="rId110"/>
    <p:sldId id="314" r:id="rId111"/>
    <p:sldId id="315" r:id="rId112"/>
    <p:sldId id="316" r:id="rId113"/>
    <p:sldId id="317" r:id="rId114"/>
    <p:sldId id="318" r:id="rId115"/>
    <p:sldId id="319" r:id="rId116"/>
    <p:sldId id="320" r:id="rId117"/>
    <p:sldId id="321" r:id="rId118"/>
    <p:sldId id="322" r:id="rId119"/>
    <p:sldId id="323" r:id="rId120"/>
    <p:sldId id="696" r:id="rId121"/>
    <p:sldId id="324" r:id="rId122"/>
    <p:sldId id="325" r:id="rId123"/>
    <p:sldId id="326" r:id="rId124"/>
    <p:sldId id="327" r:id="rId125"/>
    <p:sldId id="328" r:id="rId126"/>
    <p:sldId id="329" r:id="rId127"/>
    <p:sldId id="330" r:id="rId128"/>
    <p:sldId id="331" r:id="rId129"/>
    <p:sldId id="332" r:id="rId130"/>
    <p:sldId id="333" r:id="rId131"/>
    <p:sldId id="334" r:id="rId132"/>
    <p:sldId id="335" r:id="rId133"/>
    <p:sldId id="336" r:id="rId134"/>
    <p:sldId id="337" r:id="rId135"/>
    <p:sldId id="338" r:id="rId136"/>
    <p:sldId id="339" r:id="rId137"/>
    <p:sldId id="340" r:id="rId138"/>
    <p:sldId id="341" r:id="rId139"/>
    <p:sldId id="342" r:id="rId140"/>
    <p:sldId id="343" r:id="rId141"/>
    <p:sldId id="344" r:id="rId142"/>
    <p:sldId id="345" r:id="rId143"/>
    <p:sldId id="346" r:id="rId144"/>
    <p:sldId id="347" r:id="rId145"/>
    <p:sldId id="348" r:id="rId146"/>
    <p:sldId id="349" r:id="rId147"/>
    <p:sldId id="350" r:id="rId148"/>
    <p:sldId id="351" r:id="rId149"/>
    <p:sldId id="352" r:id="rId150"/>
    <p:sldId id="353" r:id="rId151"/>
    <p:sldId id="354" r:id="rId152"/>
    <p:sldId id="355" r:id="rId153"/>
    <p:sldId id="356" r:id="rId154"/>
    <p:sldId id="777" r:id="rId1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862">
          <p15:clr>
            <a:srgbClr val="A4A3A4"/>
          </p15:clr>
        </p15:guide>
        <p15:guide id="3" orient="horz" pos="3848">
          <p15:clr>
            <a:srgbClr val="A4A3A4"/>
          </p15:clr>
        </p15:guide>
        <p15:guide id="4" orient="horz" pos="4188">
          <p15:clr>
            <a:srgbClr val="A4A3A4"/>
          </p15:clr>
        </p15:guide>
        <p15:guide id="5" orient="horz" pos="478">
          <p15:clr>
            <a:srgbClr val="A4A3A4"/>
          </p15:clr>
        </p15:guide>
        <p15:guide id="6" orient="horz" pos="642">
          <p15:clr>
            <a:srgbClr val="A4A3A4"/>
          </p15:clr>
        </p15:guide>
        <p15:guide id="7" orient="horz" pos="4026">
          <p15:clr>
            <a:srgbClr val="A4A3A4"/>
          </p15:clr>
        </p15:guide>
        <p15:guide id="8" pos="2794">
          <p15:clr>
            <a:srgbClr val="A4A3A4"/>
          </p15:clr>
        </p15:guide>
        <p15:guide id="9" pos="398">
          <p15:clr>
            <a:srgbClr val="A4A3A4"/>
          </p15:clr>
        </p15:guide>
        <p15:guide id="10" pos="5426">
          <p15:clr>
            <a:srgbClr val="A4A3A4"/>
          </p15:clr>
        </p15:guide>
        <p15:guide id="11" pos="2915">
          <p15:clr>
            <a:srgbClr val="A4A3A4"/>
          </p15:clr>
        </p15:guide>
        <p15:guide id="12" pos="303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a:srgbClr val="FF9966"/>
    <a:srgbClr val="004560"/>
    <a:srgbClr val="000000"/>
    <a:srgbClr val="FFFFFF"/>
    <a:srgbClr val="0093D0"/>
    <a:srgbClr val="B2E1F1"/>
    <a:srgbClr val="8CC63F"/>
    <a:srgbClr val="D1E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782" autoAdjust="0"/>
    <p:restoredTop sz="90533" autoAdjust="0"/>
  </p:normalViewPr>
  <p:slideViewPr>
    <p:cSldViewPr snapToGrid="0" showGuides="1">
      <p:cViewPr varScale="1">
        <p:scale>
          <a:sx n="105" d="100"/>
          <a:sy n="105" d="100"/>
        </p:scale>
        <p:origin x="2536" y="200"/>
      </p:cViewPr>
      <p:guideLst>
        <p:guide orient="horz" pos="2160"/>
        <p:guide orient="horz" pos="862"/>
        <p:guide orient="horz" pos="3848"/>
        <p:guide orient="horz" pos="4188"/>
        <p:guide orient="horz" pos="478"/>
        <p:guide orient="horz" pos="642"/>
        <p:guide orient="horz" pos="4026"/>
        <p:guide pos="2794"/>
        <p:guide pos="398"/>
        <p:guide pos="5426"/>
        <p:guide pos="2915"/>
        <p:guide pos="303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9016"/>
    </p:cViewPr>
  </p:sorterViewPr>
  <p:notesViewPr>
    <p:cSldViewPr snapToGrid="0">
      <p:cViewPr varScale="1">
        <p:scale>
          <a:sx n="124" d="100"/>
          <a:sy n="124" d="100"/>
        </p:scale>
        <p:origin x="-3840" y="-108"/>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FFDB15-DC05-476F-BD8C-572A908F982F}" type="datetimeFigureOut">
              <a:rPr lang="en-GB" smtClean="0"/>
              <a:t>08/05/2020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5672EB7-051C-41EA-84FA-DF8E908AA06E}" type="slidenum">
              <a:rPr lang="en-GB" smtClean="0"/>
              <a:t>‹#›</a:t>
            </a:fld>
            <a:endParaRPr lang="en-GB"/>
          </a:p>
        </p:txBody>
      </p:sp>
    </p:spTree>
    <p:extLst>
      <p:ext uri="{BB962C8B-B14F-4D97-AF65-F5344CB8AC3E}">
        <p14:creationId xmlns:p14="http://schemas.microsoft.com/office/powerpoint/2010/main" val="1408714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BABCB9-110D-493A-8E43-FEC7CBE5AB0F}" type="datetimeFigureOut">
              <a:rPr lang="en-GB" smtClean="0"/>
              <a:pPr/>
              <a:t>08/05/2020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6E6F6C-60B4-4D3A-96DD-80E26194B968}" type="slidenum">
              <a:rPr lang="en-GB" smtClean="0"/>
              <a:pPr/>
              <a:t>‹#›</a:t>
            </a:fld>
            <a:endParaRPr lang="en-GB"/>
          </a:p>
        </p:txBody>
      </p:sp>
    </p:spTree>
    <p:extLst>
      <p:ext uri="{BB962C8B-B14F-4D97-AF65-F5344CB8AC3E}">
        <p14:creationId xmlns:p14="http://schemas.microsoft.com/office/powerpoint/2010/main" val="381483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14</a:t>
            </a:fld>
            <a:endParaRPr lang="en-US"/>
          </a:p>
        </p:txBody>
      </p:sp>
    </p:spTree>
    <p:extLst>
      <p:ext uri="{BB962C8B-B14F-4D97-AF65-F5344CB8AC3E}">
        <p14:creationId xmlns:p14="http://schemas.microsoft.com/office/powerpoint/2010/main" val="513474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33</a:t>
            </a:fld>
            <a:endParaRPr lang="en-US"/>
          </a:p>
        </p:txBody>
      </p:sp>
    </p:spTree>
    <p:extLst>
      <p:ext uri="{BB962C8B-B14F-4D97-AF65-F5344CB8AC3E}">
        <p14:creationId xmlns:p14="http://schemas.microsoft.com/office/powerpoint/2010/main" val="2441710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38</a:t>
            </a:fld>
            <a:endParaRPr lang="en-US"/>
          </a:p>
        </p:txBody>
      </p:sp>
    </p:spTree>
    <p:extLst>
      <p:ext uri="{BB962C8B-B14F-4D97-AF65-F5344CB8AC3E}">
        <p14:creationId xmlns:p14="http://schemas.microsoft.com/office/powerpoint/2010/main" val="2937169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45</a:t>
            </a:fld>
            <a:endParaRPr lang="en-US"/>
          </a:p>
        </p:txBody>
      </p:sp>
    </p:spTree>
    <p:extLst>
      <p:ext uri="{BB962C8B-B14F-4D97-AF65-F5344CB8AC3E}">
        <p14:creationId xmlns:p14="http://schemas.microsoft.com/office/powerpoint/2010/main" val="2257894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46</a:t>
            </a:fld>
            <a:endParaRPr lang="en-US"/>
          </a:p>
        </p:txBody>
      </p:sp>
    </p:spTree>
    <p:extLst>
      <p:ext uri="{BB962C8B-B14F-4D97-AF65-F5344CB8AC3E}">
        <p14:creationId xmlns:p14="http://schemas.microsoft.com/office/powerpoint/2010/main" val="3345854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47</a:t>
            </a:fld>
            <a:endParaRPr lang="en-US"/>
          </a:p>
        </p:txBody>
      </p:sp>
    </p:spTree>
    <p:extLst>
      <p:ext uri="{BB962C8B-B14F-4D97-AF65-F5344CB8AC3E}">
        <p14:creationId xmlns:p14="http://schemas.microsoft.com/office/powerpoint/2010/main" val="3658378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48</a:t>
            </a:fld>
            <a:endParaRPr lang="en-US"/>
          </a:p>
        </p:txBody>
      </p:sp>
    </p:spTree>
    <p:extLst>
      <p:ext uri="{BB962C8B-B14F-4D97-AF65-F5344CB8AC3E}">
        <p14:creationId xmlns:p14="http://schemas.microsoft.com/office/powerpoint/2010/main" val="3154567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49</a:t>
            </a:fld>
            <a:endParaRPr lang="en-US"/>
          </a:p>
        </p:txBody>
      </p:sp>
    </p:spTree>
    <p:extLst>
      <p:ext uri="{BB962C8B-B14F-4D97-AF65-F5344CB8AC3E}">
        <p14:creationId xmlns:p14="http://schemas.microsoft.com/office/powerpoint/2010/main" val="2453842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50</a:t>
            </a:fld>
            <a:endParaRPr lang="en-US"/>
          </a:p>
        </p:txBody>
      </p:sp>
    </p:spTree>
    <p:extLst>
      <p:ext uri="{BB962C8B-B14F-4D97-AF65-F5344CB8AC3E}">
        <p14:creationId xmlns:p14="http://schemas.microsoft.com/office/powerpoint/2010/main" val="22498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51</a:t>
            </a:fld>
            <a:endParaRPr lang="en-US"/>
          </a:p>
        </p:txBody>
      </p:sp>
    </p:spTree>
    <p:extLst>
      <p:ext uri="{BB962C8B-B14F-4D97-AF65-F5344CB8AC3E}">
        <p14:creationId xmlns:p14="http://schemas.microsoft.com/office/powerpoint/2010/main" val="2979768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52</a:t>
            </a:fld>
            <a:endParaRPr lang="en-US"/>
          </a:p>
        </p:txBody>
      </p:sp>
    </p:spTree>
    <p:extLst>
      <p:ext uri="{BB962C8B-B14F-4D97-AF65-F5344CB8AC3E}">
        <p14:creationId xmlns:p14="http://schemas.microsoft.com/office/powerpoint/2010/main" val="30910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53</a:t>
            </a:fld>
            <a:endParaRPr lang="en-US"/>
          </a:p>
        </p:txBody>
      </p:sp>
    </p:spTree>
    <p:extLst>
      <p:ext uri="{BB962C8B-B14F-4D97-AF65-F5344CB8AC3E}">
        <p14:creationId xmlns:p14="http://schemas.microsoft.com/office/powerpoint/2010/main" val="8616145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54</a:t>
            </a:fld>
            <a:endParaRPr lang="en-US"/>
          </a:p>
        </p:txBody>
      </p:sp>
    </p:spTree>
    <p:extLst>
      <p:ext uri="{BB962C8B-B14F-4D97-AF65-F5344CB8AC3E}">
        <p14:creationId xmlns:p14="http://schemas.microsoft.com/office/powerpoint/2010/main" val="2981218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55</a:t>
            </a:fld>
            <a:endParaRPr lang="en-US"/>
          </a:p>
        </p:txBody>
      </p:sp>
    </p:spTree>
    <p:extLst>
      <p:ext uri="{BB962C8B-B14F-4D97-AF65-F5344CB8AC3E}">
        <p14:creationId xmlns:p14="http://schemas.microsoft.com/office/powerpoint/2010/main" val="1969102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59</a:t>
            </a:fld>
            <a:endParaRPr lang="en-US"/>
          </a:p>
        </p:txBody>
      </p:sp>
    </p:spTree>
    <p:extLst>
      <p:ext uri="{BB962C8B-B14F-4D97-AF65-F5344CB8AC3E}">
        <p14:creationId xmlns:p14="http://schemas.microsoft.com/office/powerpoint/2010/main" val="28845645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61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9</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63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64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9271EDFF-ED3D-4B5B-89C5-273BC812BC00}" type="slidenum">
              <a:rPr lang="en-US" smtClean="0"/>
              <a:pPr/>
              <a:t>74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9271EDFF-ED3D-4B5B-89C5-273BC812BC00}" type="slidenum">
              <a:rPr lang="en-US" smtClean="0"/>
              <a:pPr/>
              <a:t>75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6E6F6C-60B4-4D3A-96DD-80E26194B968}" type="slidenum">
              <a:rPr lang="en-GB" smtClean="0"/>
              <a:pPr/>
              <a:t>89</a:t>
            </a:fld>
            <a:endParaRPr lang="en-GB"/>
          </a:p>
        </p:txBody>
      </p:sp>
    </p:spTree>
    <p:extLst>
      <p:ext uri="{BB962C8B-B14F-4D97-AF65-F5344CB8AC3E}">
        <p14:creationId xmlns:p14="http://schemas.microsoft.com/office/powerpoint/2010/main" val="895733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691F7AF-2C61-400F-92CC-B63BEB0A284A}" type="slidenum">
              <a:rPr lang="en-US" smtClean="0"/>
              <a:pPr>
                <a:defRPr/>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29"/>
            <a:ext cx="9143999" cy="1838325"/>
          </a:xfrm>
          <a:prstGeom prst="rect">
            <a:avLst/>
          </a:prstGeom>
        </p:spPr>
      </p:pic>
      <p:sp>
        <p:nvSpPr>
          <p:cNvPr id="7" name="Title 1"/>
          <p:cNvSpPr>
            <a:spLocks noGrp="1"/>
          </p:cNvSpPr>
          <p:nvPr>
            <p:ph type="ctrTitle"/>
          </p:nvPr>
        </p:nvSpPr>
        <p:spPr>
          <a:xfrm>
            <a:off x="631824" y="2780928"/>
            <a:ext cx="6300000" cy="1371600"/>
          </a:xfrm>
        </p:spPr>
        <p:txBody>
          <a:bodyPr anchor="t" anchorCtr="0">
            <a:normAutofit/>
          </a:bodyPr>
          <a:lstStyle>
            <a:lvl1pPr algn="l">
              <a:lnSpc>
                <a:spcPts val="4900"/>
              </a:lnSpc>
              <a:defRPr sz="4400" spc="-30" baseline="0"/>
            </a:lvl1pPr>
          </a:lstStyle>
          <a:p>
            <a:r>
              <a:rPr lang="en-US"/>
              <a:t>Click to edit Master title style</a:t>
            </a:r>
            <a:endParaRPr lang="en-GB" dirty="0"/>
          </a:p>
        </p:txBody>
      </p:sp>
      <p:sp>
        <p:nvSpPr>
          <p:cNvPr id="8" name="Subtitle 2"/>
          <p:cNvSpPr>
            <a:spLocks noGrp="1"/>
          </p:cNvSpPr>
          <p:nvPr>
            <p:ph type="subTitle" idx="1"/>
          </p:nvPr>
        </p:nvSpPr>
        <p:spPr>
          <a:xfrm>
            <a:off x="631825" y="4149080"/>
            <a:ext cx="6300000" cy="1008112"/>
          </a:xfrm>
        </p:spPr>
        <p:txBody>
          <a:bodyPr anchor="t" anchorCtr="0">
            <a:normAutofit/>
          </a:bodyPr>
          <a:lstStyle>
            <a:lvl1pPr marL="0" indent="0" algn="l">
              <a:lnSpc>
                <a:spcPts val="2900"/>
              </a:lnSpc>
              <a:spcBef>
                <a:spcPts val="0"/>
              </a:spcBef>
              <a:spcAft>
                <a:spcPts val="0"/>
              </a:spcAft>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7700" y="5774400"/>
            <a:ext cx="1811000" cy="669692"/>
          </a:xfrm>
          <a:prstGeom prst="rect">
            <a:avLst/>
          </a:prstGeom>
        </p:spPr>
      </p:pic>
      <p:pic>
        <p:nvPicPr>
          <p:cNvPr id="13" name="Picture 12" descr="strapline2400.png"/>
          <p:cNvPicPr>
            <a:picLocks noChangeAspect="1"/>
          </p:cNvPicPr>
          <p:nvPr userDrawn="1"/>
        </p:nvPicPr>
        <p:blipFill>
          <a:blip r:embed="rId4"/>
          <a:stretch>
            <a:fillRect/>
          </a:stretch>
        </p:blipFill>
        <p:spPr>
          <a:xfrm>
            <a:off x="586800" y="6181200"/>
            <a:ext cx="2037600" cy="232002"/>
          </a:xfrm>
          <a:prstGeom prst="rect">
            <a:avLst/>
          </a:prstGeom>
        </p:spPr>
      </p:pic>
      <p:pic>
        <p:nvPicPr>
          <p:cNvPr id="11" name="Picture 10" descr="divider1200.png"/>
          <p:cNvPicPr>
            <a:picLocks noChangeAspect="1"/>
          </p:cNvPicPr>
          <p:nvPr userDrawn="1"/>
        </p:nvPicPr>
        <p:blipFill>
          <a:blip r:embed="rId5"/>
          <a:stretch>
            <a:fillRect/>
          </a:stretch>
        </p:blipFill>
        <p:spPr>
          <a:xfrm>
            <a:off x="0" y="1267200"/>
            <a:ext cx="9144000" cy="718566"/>
          </a:xfrm>
          <a:prstGeom prst="rect">
            <a:avLst/>
          </a:prstGeom>
        </p:spPr>
      </p:pic>
      <p:pic>
        <p:nvPicPr>
          <p:cNvPr id="10" name="Picture 9"/>
          <p:cNvPicPr>
            <a:picLocks/>
          </p:cNvPicPr>
          <p:nvPr userDrawn="1"/>
        </p:nvPicPr>
        <p:blipFill>
          <a:blip r:embed="rId6">
            <a:extLst>
              <a:ext uri="{28A0092B-C50C-407E-A947-70E740481C1C}">
                <a14:useLocalDpi xmlns:a14="http://schemas.microsoft.com/office/drawing/2010/main" val="0"/>
              </a:ext>
            </a:extLst>
          </a:blip>
          <a:stretch>
            <a:fillRect/>
          </a:stretch>
        </p:blipFill>
        <p:spPr bwMode="auto">
          <a:xfrm>
            <a:off x="6869113" y="5773738"/>
            <a:ext cx="1828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973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xspace_seis_no_placehol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84468" y="116632"/>
            <a:ext cx="273431" cy="234000"/>
          </a:xfrm>
        </p:spPr>
        <p:txBody>
          <a:bodyPr/>
          <a:lstStyle/>
          <a:p>
            <a:fld id="{B0AD11F0-A9A6-4278-AE7C-42BC3AE3467A}" type="slidenum">
              <a:rPr lang="en-GB" smtClean="0"/>
              <a:pPr/>
              <a:t>‹#›</a:t>
            </a:fld>
            <a:endParaRPr lang="en-GB" dirty="0"/>
          </a:p>
        </p:txBody>
      </p:sp>
      <p:sp>
        <p:nvSpPr>
          <p:cNvPr id="7" name="Title 1"/>
          <p:cNvSpPr>
            <a:spLocks noGrp="1"/>
          </p:cNvSpPr>
          <p:nvPr>
            <p:ph type="title"/>
          </p:nvPr>
        </p:nvSpPr>
        <p:spPr>
          <a:xfrm>
            <a:off x="179512" y="172808"/>
            <a:ext cx="7981951" cy="375872"/>
          </a:xfrm>
        </p:spPr>
        <p:txBody>
          <a:bodyPr anchor="t" anchorCtr="0">
            <a:normAutofit/>
          </a:bodyPr>
          <a:lstStyle>
            <a:lvl1pPr>
              <a:defRPr sz="2400"/>
            </a:lvl1pPr>
          </a:lstStyle>
          <a:p>
            <a:r>
              <a:rPr lang="en-US" dirty="0"/>
              <a:t>Click to edit Master title style</a:t>
            </a:r>
            <a:endParaRPr lang="en-GB" dirty="0"/>
          </a:p>
        </p:txBody>
      </p:sp>
      <p:grpSp>
        <p:nvGrpSpPr>
          <p:cNvPr id="8" name="Group 7"/>
          <p:cNvGrpSpPr/>
          <p:nvPr userDrawn="1"/>
        </p:nvGrpSpPr>
        <p:grpSpPr>
          <a:xfrm>
            <a:off x="179512" y="620688"/>
            <a:ext cx="7972175" cy="0"/>
            <a:chOff x="631825" y="1019338"/>
            <a:chExt cx="7972175" cy="0"/>
          </a:xfrm>
        </p:grpSpPr>
        <p:cxnSp>
          <p:nvCxnSpPr>
            <p:cNvPr id="9" name="Straight Connector 8"/>
            <p:cNvCxnSpPr/>
            <p:nvPr userDrawn="1"/>
          </p:nvCxnSpPr>
          <p:spPr>
            <a:xfrm>
              <a:off x="631825" y="1019338"/>
              <a:ext cx="2592000" cy="0"/>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319200" y="1019338"/>
              <a:ext cx="2592000" cy="0"/>
            </a:xfrm>
            <a:prstGeom prst="line">
              <a:avLst/>
            </a:prstGeom>
            <a:ln w="19050">
              <a:solidFill>
                <a:srgbClr val="8CC63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012000" y="1019338"/>
              <a:ext cx="2592000" cy="0"/>
            </a:xfrm>
            <a:prstGeom prst="line">
              <a:avLst/>
            </a:prstGeom>
            <a:ln w="19050">
              <a:solidFill>
                <a:srgbClr val="FCB03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799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84468" y="116632"/>
            <a:ext cx="273431" cy="234000"/>
          </a:xfrm>
        </p:spPr>
        <p:txBody>
          <a:bodyPr/>
          <a:lstStyle/>
          <a:p>
            <a:fld id="{B0AD11F0-A9A6-4278-AE7C-42BC3AE3467A}"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3">
    <p:spTree>
      <p:nvGrpSpPr>
        <p:cNvPr id="1" name=""/>
        <p:cNvGrpSpPr/>
        <p:nvPr/>
      </p:nvGrpSpPr>
      <p:grpSpPr>
        <a:xfrm>
          <a:off x="0" y="0"/>
          <a:ext cx="0" cy="0"/>
          <a:chOff x="0" y="0"/>
          <a:chExt cx="0" cy="0"/>
        </a:xfrm>
      </p:grpSpPr>
      <p:sp>
        <p:nvSpPr>
          <p:cNvPr id="7" name="Title 1"/>
          <p:cNvSpPr>
            <a:spLocks noGrp="1"/>
          </p:cNvSpPr>
          <p:nvPr>
            <p:ph type="ctrTitle"/>
          </p:nvPr>
        </p:nvSpPr>
        <p:spPr>
          <a:xfrm>
            <a:off x="631825" y="2715768"/>
            <a:ext cx="6300000" cy="2734056"/>
          </a:xfrm>
        </p:spPr>
        <p:txBody>
          <a:bodyPr anchor="t" anchorCtr="0">
            <a:normAutofit/>
          </a:bodyPr>
          <a:lstStyle>
            <a:lvl1pPr algn="l">
              <a:lnSpc>
                <a:spcPct val="85000"/>
              </a:lnSpc>
              <a:defRPr sz="9600" spc="-300" baseline="0"/>
            </a:lvl1pPr>
          </a:lstStyle>
          <a:p>
            <a:r>
              <a:rPr lang="en-US" dirty="0"/>
              <a:t>Click to edit</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995" y="345600"/>
            <a:ext cx="2259209" cy="831843"/>
          </a:xfrm>
          <a:prstGeom prst="rect">
            <a:avLst/>
          </a:prstGeom>
        </p:spPr>
      </p:pic>
      <p:pic>
        <p:nvPicPr>
          <p:cNvPr id="10" name="Picture 9" descr="divider_plain1200.png"/>
          <p:cNvPicPr>
            <a:picLocks noChangeAspect="1"/>
          </p:cNvPicPr>
          <p:nvPr userDrawn="1"/>
        </p:nvPicPr>
        <p:blipFill>
          <a:blip r:embed="rId3"/>
          <a:stretch>
            <a:fillRect/>
          </a:stretch>
        </p:blipFill>
        <p:spPr>
          <a:xfrm>
            <a:off x="0" y="1267200"/>
            <a:ext cx="9144000" cy="718566"/>
          </a:xfrm>
          <a:prstGeom prst="rect">
            <a:avLst/>
          </a:prstGeom>
        </p:spPr>
      </p:pic>
      <p:pic>
        <p:nvPicPr>
          <p:cNvPr id="6" name="Picture 5" descr="2line_cgg2400.png"/>
          <p:cNvPicPr>
            <a:picLocks noChangeAspect="1"/>
          </p:cNvPicPr>
          <p:nvPr userDrawn="1"/>
        </p:nvPicPr>
        <p:blipFill>
          <a:blip r:embed="rId4"/>
          <a:stretch>
            <a:fillRect/>
          </a:stretch>
        </p:blipFill>
        <p:spPr>
          <a:xfrm>
            <a:off x="586800" y="6198260"/>
            <a:ext cx="2023200" cy="458369"/>
          </a:xfrm>
          <a:prstGeom prst="rect">
            <a:avLst/>
          </a:prstGeom>
        </p:spPr>
      </p:pic>
      <p:pic>
        <p:nvPicPr>
          <p:cNvPr id="8"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604838" y="347854"/>
            <a:ext cx="2271712" cy="82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820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maxspace_seis_placehol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84468" y="116632"/>
            <a:ext cx="273431" cy="234000"/>
          </a:xfrm>
        </p:spPr>
        <p:txBody>
          <a:bodyPr/>
          <a:lstStyle/>
          <a:p>
            <a:fld id="{B0AD11F0-A9A6-4278-AE7C-42BC3AE3467A}" type="slidenum">
              <a:rPr lang="en-GB" smtClean="0"/>
              <a:pPr/>
              <a:t>‹#›</a:t>
            </a:fld>
            <a:endParaRPr lang="en-GB" dirty="0"/>
          </a:p>
        </p:txBody>
      </p:sp>
      <p:sp>
        <p:nvSpPr>
          <p:cNvPr id="7" name="Title 1"/>
          <p:cNvSpPr>
            <a:spLocks noGrp="1"/>
          </p:cNvSpPr>
          <p:nvPr>
            <p:ph type="title"/>
          </p:nvPr>
        </p:nvSpPr>
        <p:spPr>
          <a:xfrm>
            <a:off x="179512" y="172808"/>
            <a:ext cx="7981951" cy="375872"/>
          </a:xfrm>
        </p:spPr>
        <p:txBody>
          <a:bodyPr anchor="t" anchorCtr="0">
            <a:normAutofit/>
          </a:bodyPr>
          <a:lstStyle>
            <a:lvl1pPr>
              <a:defRPr sz="2400"/>
            </a:lvl1pPr>
          </a:lstStyle>
          <a:p>
            <a:r>
              <a:rPr lang="en-US" dirty="0"/>
              <a:t>Click to edit Master title style</a:t>
            </a:r>
            <a:endParaRPr lang="en-GB" dirty="0"/>
          </a:p>
        </p:txBody>
      </p:sp>
      <p:grpSp>
        <p:nvGrpSpPr>
          <p:cNvPr id="8" name="Group 7"/>
          <p:cNvGrpSpPr/>
          <p:nvPr userDrawn="1"/>
        </p:nvGrpSpPr>
        <p:grpSpPr>
          <a:xfrm>
            <a:off x="179512" y="620688"/>
            <a:ext cx="7972175" cy="0"/>
            <a:chOff x="631825" y="1019338"/>
            <a:chExt cx="7972175" cy="0"/>
          </a:xfrm>
        </p:grpSpPr>
        <p:cxnSp>
          <p:nvCxnSpPr>
            <p:cNvPr id="9" name="Straight Connector 8"/>
            <p:cNvCxnSpPr/>
            <p:nvPr userDrawn="1"/>
          </p:nvCxnSpPr>
          <p:spPr>
            <a:xfrm>
              <a:off x="631825" y="1019338"/>
              <a:ext cx="2592000" cy="0"/>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319200" y="1019338"/>
              <a:ext cx="2592000" cy="0"/>
            </a:xfrm>
            <a:prstGeom prst="line">
              <a:avLst/>
            </a:prstGeom>
            <a:ln w="19050">
              <a:solidFill>
                <a:srgbClr val="8CC63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012000" y="1019338"/>
              <a:ext cx="2592000" cy="0"/>
            </a:xfrm>
            <a:prstGeom prst="line">
              <a:avLst/>
            </a:prstGeom>
            <a:ln w="19050">
              <a:solidFill>
                <a:srgbClr val="FCB03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6436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9243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C26A49-E552-417F-9FF6-5402DA465E29}" type="slidenum">
              <a:rPr lang="en-US"/>
              <a:pPr>
                <a:defRPr/>
              </a:pPr>
              <a:t>‹#›</a:t>
            </a:fld>
            <a:endParaRPr lang="en-US"/>
          </a:p>
        </p:txBody>
      </p:sp>
    </p:spTree>
    <p:extLst>
      <p:ext uri="{BB962C8B-B14F-4D97-AF65-F5344CB8AC3E}">
        <p14:creationId xmlns:p14="http://schemas.microsoft.com/office/powerpoint/2010/main" val="652987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1E30E59-4D2C-4499-9D5D-566FF05B3598}" type="slidenum">
              <a:rPr lang="en-US"/>
              <a:pPr/>
              <a:t>‹#›</a:t>
            </a:fld>
            <a:endParaRPr lang="en-US"/>
          </a:p>
        </p:txBody>
      </p:sp>
    </p:spTree>
    <p:extLst>
      <p:ext uri="{BB962C8B-B14F-4D97-AF65-F5344CB8AC3E}">
        <p14:creationId xmlns:p14="http://schemas.microsoft.com/office/powerpoint/2010/main" val="92714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29"/>
            <a:ext cx="9143999" cy="1838325"/>
          </a:xfrm>
          <a:prstGeom prst="rect">
            <a:avLst/>
          </a:prstGeom>
        </p:spPr>
      </p:pic>
      <p:sp>
        <p:nvSpPr>
          <p:cNvPr id="7" name="Title 1"/>
          <p:cNvSpPr>
            <a:spLocks noGrp="1"/>
          </p:cNvSpPr>
          <p:nvPr>
            <p:ph type="ctrTitle"/>
          </p:nvPr>
        </p:nvSpPr>
        <p:spPr>
          <a:xfrm>
            <a:off x="631825" y="2780928"/>
            <a:ext cx="6300000" cy="1371600"/>
          </a:xfrm>
        </p:spPr>
        <p:txBody>
          <a:bodyPr anchor="t" anchorCtr="0">
            <a:normAutofit/>
          </a:bodyPr>
          <a:lstStyle>
            <a:lvl1pPr algn="l">
              <a:lnSpc>
                <a:spcPts val="4900"/>
              </a:lnSpc>
              <a:defRPr sz="4400" spc="-30" baseline="0"/>
            </a:lvl1pPr>
          </a:lstStyle>
          <a:p>
            <a:r>
              <a:rPr lang="en-US"/>
              <a:t>Click to edit Master title style</a:t>
            </a:r>
            <a:endParaRPr lang="en-GB" dirty="0"/>
          </a:p>
        </p:txBody>
      </p:sp>
      <p:sp>
        <p:nvSpPr>
          <p:cNvPr id="8" name="Subtitle 2"/>
          <p:cNvSpPr>
            <a:spLocks noGrp="1"/>
          </p:cNvSpPr>
          <p:nvPr>
            <p:ph type="subTitle" idx="1"/>
          </p:nvPr>
        </p:nvSpPr>
        <p:spPr>
          <a:xfrm>
            <a:off x="631825" y="4149080"/>
            <a:ext cx="6300000" cy="1008112"/>
          </a:xfrm>
        </p:spPr>
        <p:txBody>
          <a:bodyPr anchor="t" anchorCtr="0">
            <a:normAutofit/>
          </a:bodyPr>
          <a:lstStyle>
            <a:lvl1pPr marL="0" indent="0" algn="l">
              <a:lnSpc>
                <a:spcPts val="2900"/>
              </a:lnSpc>
              <a:spcBef>
                <a:spcPts val="0"/>
              </a:spcBef>
              <a:spcAft>
                <a:spcPts val="0"/>
              </a:spcAft>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7700" y="5774400"/>
            <a:ext cx="1811000" cy="669692"/>
          </a:xfrm>
          <a:prstGeom prst="rect">
            <a:avLst/>
          </a:prstGeom>
        </p:spPr>
      </p:pic>
      <p:pic>
        <p:nvPicPr>
          <p:cNvPr id="12" name="Picture 11" descr="strapline2400.png"/>
          <p:cNvPicPr>
            <a:picLocks noChangeAspect="1"/>
          </p:cNvPicPr>
          <p:nvPr userDrawn="1"/>
        </p:nvPicPr>
        <p:blipFill>
          <a:blip r:embed="rId4"/>
          <a:stretch>
            <a:fillRect/>
          </a:stretch>
        </p:blipFill>
        <p:spPr>
          <a:xfrm>
            <a:off x="586800" y="6181200"/>
            <a:ext cx="2037600" cy="232002"/>
          </a:xfrm>
          <a:prstGeom prst="rect">
            <a:avLst/>
          </a:prstGeom>
        </p:spPr>
      </p:pic>
      <p:pic>
        <p:nvPicPr>
          <p:cNvPr id="10" name="Picture 9" descr="divider1200.png"/>
          <p:cNvPicPr>
            <a:picLocks noChangeAspect="1"/>
          </p:cNvPicPr>
          <p:nvPr userDrawn="1"/>
        </p:nvPicPr>
        <p:blipFill>
          <a:blip r:embed="rId5"/>
          <a:stretch>
            <a:fillRect/>
          </a:stretch>
        </p:blipFill>
        <p:spPr>
          <a:xfrm>
            <a:off x="0" y="1267200"/>
            <a:ext cx="9144000" cy="718566"/>
          </a:xfrm>
          <a:prstGeom prst="rect">
            <a:avLst/>
          </a:prstGeom>
        </p:spPr>
      </p:pic>
      <p:pic>
        <p:nvPicPr>
          <p:cNvPr id="9" name="Picture 8"/>
          <p:cNvPicPr>
            <a:picLocks/>
          </p:cNvPicPr>
          <p:nvPr userDrawn="1"/>
        </p:nvPicPr>
        <p:blipFill>
          <a:blip r:embed="rId6">
            <a:extLst>
              <a:ext uri="{28A0092B-C50C-407E-A947-70E740481C1C}">
                <a14:useLocalDpi xmlns:a14="http://schemas.microsoft.com/office/drawing/2010/main" val="0"/>
              </a:ext>
            </a:extLst>
          </a:blip>
          <a:stretch>
            <a:fillRect/>
          </a:stretch>
        </p:blipFill>
        <p:spPr bwMode="auto">
          <a:xfrm>
            <a:off x="6869113" y="5773738"/>
            <a:ext cx="1828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R_Section Divider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1825" y="2807208"/>
            <a:ext cx="6300000" cy="2578608"/>
          </a:xfrm>
        </p:spPr>
        <p:txBody>
          <a:bodyPr anchor="t"/>
          <a:lstStyle>
            <a:lvl1pPr algn="l">
              <a:lnSpc>
                <a:spcPts val="4900"/>
              </a:lnSpc>
              <a:defRPr sz="4000" b="0" cap="none" spc="-30" baseline="0">
                <a:solidFill>
                  <a:srgbClr val="000000"/>
                </a:solidFill>
              </a:defRPr>
            </a:lvl1pPr>
          </a:lstStyle>
          <a:p>
            <a:r>
              <a:rPr lang="en-US" dirty="0"/>
              <a:t>Click to edit master title style</a:t>
            </a:r>
            <a:endParaRPr lang="en-GB" dirty="0"/>
          </a:p>
        </p:txBody>
      </p:sp>
      <p:sp>
        <p:nvSpPr>
          <p:cNvPr id="8" name="Rectangle 7"/>
          <p:cNvSpPr/>
          <p:nvPr userDrawn="1"/>
        </p:nvSpPr>
        <p:spPr>
          <a:xfrm>
            <a:off x="0" y="0"/>
            <a:ext cx="9144000" cy="1901952"/>
          </a:xfrm>
          <a:prstGeom prst="rect">
            <a:avLst/>
          </a:prstGeom>
          <a:solidFill>
            <a:srgbClr val="0093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descr="divider1200.png"/>
          <p:cNvPicPr>
            <a:picLocks noChangeAspect="1"/>
          </p:cNvPicPr>
          <p:nvPr userDrawn="1"/>
        </p:nvPicPr>
        <p:blipFill>
          <a:blip r:embed="rId2"/>
          <a:stretch>
            <a:fillRect/>
          </a:stretch>
        </p:blipFill>
        <p:spPr>
          <a:xfrm>
            <a:off x="0" y="1267200"/>
            <a:ext cx="9144000" cy="71856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7700" y="5774400"/>
            <a:ext cx="1811000" cy="669693"/>
          </a:xfrm>
          <a:prstGeom prst="rect">
            <a:avLst/>
          </a:prstGeom>
        </p:spPr>
      </p:pic>
      <p:pic>
        <p:nvPicPr>
          <p:cNvPr id="9" name="Picture 8"/>
          <p:cNvPicPr>
            <a:picLocks/>
          </p:cNvPicPr>
          <p:nvPr userDrawn="1"/>
        </p:nvPicPr>
        <p:blipFill>
          <a:blip r:embed="rId4">
            <a:extLst>
              <a:ext uri="{28A0092B-C50C-407E-A947-70E740481C1C}">
                <a14:useLocalDpi xmlns:a14="http://schemas.microsoft.com/office/drawing/2010/main" val="0"/>
              </a:ext>
            </a:extLst>
          </a:blip>
          <a:stretch>
            <a:fillRect/>
          </a:stretch>
        </p:blipFill>
        <p:spPr bwMode="auto">
          <a:xfrm>
            <a:off x="6869113" y="5773738"/>
            <a:ext cx="1828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a:spLocks noGrp="1"/>
          </p:cNvSpPr>
          <p:nvPr>
            <p:ph type="sldNum" sz="quarter" idx="12"/>
          </p:nvPr>
        </p:nvSpPr>
        <p:spPr>
          <a:xfrm>
            <a:off x="8784468" y="116632"/>
            <a:ext cx="273431" cy="234000"/>
          </a:xfrm>
        </p:spPr>
        <p:txBody>
          <a:bodyPr/>
          <a:lstStyle>
            <a:lvl1pPr>
              <a:defRPr>
                <a:solidFill>
                  <a:schemeClr val="bg1"/>
                </a:solidFill>
              </a:defRPr>
            </a:lvl1pPr>
          </a:lstStyle>
          <a:p>
            <a:fld id="{B0AD11F0-A9A6-4278-AE7C-42BC3AE3467A}" type="slidenum">
              <a:rPr lang="en-GB" smtClean="0"/>
              <a:pPr/>
              <a:t>‹#›</a:t>
            </a:fld>
            <a:endParaRPr lang="en-GB" dirty="0"/>
          </a:p>
        </p:txBody>
      </p:sp>
    </p:spTree>
    <p:extLst>
      <p:ext uri="{BB962C8B-B14F-4D97-AF65-F5344CB8AC3E}">
        <p14:creationId xmlns:p14="http://schemas.microsoft.com/office/powerpoint/2010/main" val="2353703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IR_Section Divider2">
    <p:spTree>
      <p:nvGrpSpPr>
        <p:cNvPr id="1" name=""/>
        <p:cNvGrpSpPr/>
        <p:nvPr/>
      </p:nvGrpSpPr>
      <p:grpSpPr>
        <a:xfrm>
          <a:off x="0" y="0"/>
          <a:ext cx="0" cy="0"/>
          <a:chOff x="0" y="0"/>
          <a:chExt cx="0" cy="0"/>
        </a:xfrm>
      </p:grpSpPr>
      <p:sp>
        <p:nvSpPr>
          <p:cNvPr id="7" name="Rectangle 6"/>
          <p:cNvSpPr/>
          <p:nvPr userDrawn="1"/>
        </p:nvSpPr>
        <p:spPr>
          <a:xfrm>
            <a:off x="0" y="0"/>
            <a:ext cx="9144000" cy="1901952"/>
          </a:xfrm>
          <a:prstGeom prst="rect">
            <a:avLst/>
          </a:prstGeom>
          <a:solidFill>
            <a:srgbClr val="8C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631825" y="2807208"/>
            <a:ext cx="6300000" cy="2578608"/>
          </a:xfrm>
        </p:spPr>
        <p:txBody>
          <a:bodyPr anchor="t"/>
          <a:lstStyle>
            <a:lvl1pPr algn="l">
              <a:lnSpc>
                <a:spcPts val="4900"/>
              </a:lnSpc>
              <a:defRPr sz="4000" b="0" cap="none" spc="-30" baseline="0">
                <a:solidFill>
                  <a:srgbClr val="000000"/>
                </a:solidFill>
              </a:defRPr>
            </a:lvl1pPr>
          </a:lstStyle>
          <a:p>
            <a:r>
              <a:rPr lang="en-US" dirty="0"/>
              <a:t>Click to edit master title style</a:t>
            </a:r>
            <a:endParaRPr lang="en-GB" dirty="0"/>
          </a:p>
        </p:txBody>
      </p:sp>
      <p:pic>
        <p:nvPicPr>
          <p:cNvPr id="10" name="Picture 9" descr="divider1200.png"/>
          <p:cNvPicPr>
            <a:picLocks noChangeAspect="1"/>
          </p:cNvPicPr>
          <p:nvPr userDrawn="1"/>
        </p:nvPicPr>
        <p:blipFill>
          <a:blip r:embed="rId2"/>
          <a:stretch>
            <a:fillRect/>
          </a:stretch>
        </p:blipFill>
        <p:spPr>
          <a:xfrm>
            <a:off x="0" y="1267200"/>
            <a:ext cx="9144000" cy="71856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7700" y="5774400"/>
            <a:ext cx="1811000" cy="669693"/>
          </a:xfrm>
          <a:prstGeom prst="rect">
            <a:avLst/>
          </a:prstGeom>
        </p:spPr>
      </p:pic>
      <p:pic>
        <p:nvPicPr>
          <p:cNvPr id="8" name="Picture 7"/>
          <p:cNvPicPr>
            <a:picLocks/>
          </p:cNvPicPr>
          <p:nvPr userDrawn="1"/>
        </p:nvPicPr>
        <p:blipFill>
          <a:blip r:embed="rId4">
            <a:extLst>
              <a:ext uri="{28A0092B-C50C-407E-A947-70E740481C1C}">
                <a14:useLocalDpi xmlns:a14="http://schemas.microsoft.com/office/drawing/2010/main" val="0"/>
              </a:ext>
            </a:extLst>
          </a:blip>
          <a:stretch>
            <a:fillRect/>
          </a:stretch>
        </p:blipFill>
        <p:spPr bwMode="auto">
          <a:xfrm>
            <a:off x="6869113" y="5773738"/>
            <a:ext cx="1828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8784468" y="116632"/>
            <a:ext cx="273431" cy="234000"/>
          </a:xfrm>
        </p:spPr>
        <p:txBody>
          <a:bodyPr/>
          <a:lstStyle>
            <a:lvl1pPr>
              <a:defRPr>
                <a:solidFill>
                  <a:schemeClr val="bg1"/>
                </a:solidFill>
              </a:defRPr>
            </a:lvl1pPr>
          </a:lstStyle>
          <a:p>
            <a:fld id="{B0AD11F0-A9A6-4278-AE7C-42BC3AE3467A}" type="slidenum">
              <a:rPr lang="en-GB" smtClean="0"/>
              <a:pPr/>
              <a:t>‹#›</a:t>
            </a:fld>
            <a:endParaRPr lang="en-GB" dirty="0"/>
          </a:p>
        </p:txBody>
      </p:sp>
    </p:spTree>
    <p:extLst>
      <p:ext uri="{BB962C8B-B14F-4D97-AF65-F5344CB8AC3E}">
        <p14:creationId xmlns:p14="http://schemas.microsoft.com/office/powerpoint/2010/main" val="330391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IR_Section Divider3">
    <p:spTree>
      <p:nvGrpSpPr>
        <p:cNvPr id="1" name=""/>
        <p:cNvGrpSpPr/>
        <p:nvPr/>
      </p:nvGrpSpPr>
      <p:grpSpPr>
        <a:xfrm>
          <a:off x="0" y="0"/>
          <a:ext cx="0" cy="0"/>
          <a:chOff x="0" y="0"/>
          <a:chExt cx="0" cy="0"/>
        </a:xfrm>
      </p:grpSpPr>
      <p:sp>
        <p:nvSpPr>
          <p:cNvPr id="7" name="Rectangle 6"/>
          <p:cNvSpPr/>
          <p:nvPr userDrawn="1"/>
        </p:nvSpPr>
        <p:spPr>
          <a:xfrm>
            <a:off x="0" y="0"/>
            <a:ext cx="9144000" cy="1901952"/>
          </a:xfrm>
          <a:prstGeom prst="rect">
            <a:avLst/>
          </a:prstGeom>
          <a:solidFill>
            <a:srgbClr val="FC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631825" y="2807208"/>
            <a:ext cx="6300000" cy="2578608"/>
          </a:xfrm>
        </p:spPr>
        <p:txBody>
          <a:bodyPr anchor="t"/>
          <a:lstStyle>
            <a:lvl1pPr algn="l">
              <a:lnSpc>
                <a:spcPts val="4900"/>
              </a:lnSpc>
              <a:defRPr sz="4000" b="0" cap="none" spc="-30" baseline="0">
                <a:solidFill>
                  <a:srgbClr val="000000"/>
                </a:solidFill>
              </a:defRPr>
            </a:lvl1pPr>
          </a:lstStyle>
          <a:p>
            <a:r>
              <a:rPr lang="en-US" dirty="0"/>
              <a:t>Click to edit master title style</a:t>
            </a:r>
            <a:endParaRPr lang="en-GB" dirty="0"/>
          </a:p>
        </p:txBody>
      </p:sp>
      <p:pic>
        <p:nvPicPr>
          <p:cNvPr id="10" name="Picture 9" descr="divider1200.png"/>
          <p:cNvPicPr>
            <a:picLocks noChangeAspect="1"/>
          </p:cNvPicPr>
          <p:nvPr userDrawn="1"/>
        </p:nvPicPr>
        <p:blipFill>
          <a:blip r:embed="rId2"/>
          <a:stretch>
            <a:fillRect/>
          </a:stretch>
        </p:blipFill>
        <p:spPr>
          <a:xfrm>
            <a:off x="0" y="1267200"/>
            <a:ext cx="9144000" cy="71856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7700" y="5774400"/>
            <a:ext cx="1811000" cy="669693"/>
          </a:xfrm>
          <a:prstGeom prst="rect">
            <a:avLst/>
          </a:prstGeom>
        </p:spPr>
      </p:pic>
      <p:pic>
        <p:nvPicPr>
          <p:cNvPr id="8" name="Picture 7"/>
          <p:cNvPicPr>
            <a:picLocks/>
          </p:cNvPicPr>
          <p:nvPr userDrawn="1"/>
        </p:nvPicPr>
        <p:blipFill>
          <a:blip r:embed="rId4">
            <a:extLst>
              <a:ext uri="{28A0092B-C50C-407E-A947-70E740481C1C}">
                <a14:useLocalDpi xmlns:a14="http://schemas.microsoft.com/office/drawing/2010/main" val="0"/>
              </a:ext>
            </a:extLst>
          </a:blip>
          <a:stretch>
            <a:fillRect/>
          </a:stretch>
        </p:blipFill>
        <p:spPr bwMode="auto">
          <a:xfrm>
            <a:off x="6869113" y="5773738"/>
            <a:ext cx="1828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8784468" y="116632"/>
            <a:ext cx="273431" cy="234000"/>
          </a:xfrm>
        </p:spPr>
        <p:txBody>
          <a:bodyPr/>
          <a:lstStyle>
            <a:lvl1pPr>
              <a:defRPr>
                <a:solidFill>
                  <a:schemeClr val="bg1"/>
                </a:solidFill>
              </a:defRPr>
            </a:lvl1pPr>
          </a:lstStyle>
          <a:p>
            <a:fld id="{B0AD11F0-A9A6-4278-AE7C-42BC3AE3467A}" type="slidenum">
              <a:rPr lang="en-GB" smtClean="0"/>
              <a:pPr/>
              <a:t>‹#›</a:t>
            </a:fld>
            <a:endParaRPr lang="en-GB" dirty="0"/>
          </a:p>
        </p:txBody>
      </p:sp>
    </p:spTree>
    <p:extLst>
      <p:ext uri="{BB962C8B-B14F-4D97-AF65-F5344CB8AC3E}">
        <p14:creationId xmlns:p14="http://schemas.microsoft.com/office/powerpoint/2010/main" val="33039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IR_Section Divider4">
    <p:spTree>
      <p:nvGrpSpPr>
        <p:cNvPr id="1" name=""/>
        <p:cNvGrpSpPr/>
        <p:nvPr/>
      </p:nvGrpSpPr>
      <p:grpSpPr>
        <a:xfrm>
          <a:off x="0" y="0"/>
          <a:ext cx="0" cy="0"/>
          <a:chOff x="0" y="0"/>
          <a:chExt cx="0" cy="0"/>
        </a:xfrm>
      </p:grpSpPr>
      <p:sp>
        <p:nvSpPr>
          <p:cNvPr id="7" name="Rectangle 6"/>
          <p:cNvSpPr/>
          <p:nvPr userDrawn="1"/>
        </p:nvSpPr>
        <p:spPr>
          <a:xfrm>
            <a:off x="0" y="0"/>
            <a:ext cx="9144000" cy="1901952"/>
          </a:xfrm>
          <a:prstGeom prst="rect">
            <a:avLst/>
          </a:prstGeom>
          <a:solidFill>
            <a:srgbClr val="7379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631825" y="2807208"/>
            <a:ext cx="6300000" cy="2578608"/>
          </a:xfrm>
        </p:spPr>
        <p:txBody>
          <a:bodyPr anchor="t"/>
          <a:lstStyle>
            <a:lvl1pPr algn="l">
              <a:lnSpc>
                <a:spcPts val="4900"/>
              </a:lnSpc>
              <a:defRPr sz="4000" b="0" cap="none" spc="-30" baseline="0">
                <a:solidFill>
                  <a:srgbClr val="000000"/>
                </a:solidFill>
              </a:defRPr>
            </a:lvl1pPr>
          </a:lstStyle>
          <a:p>
            <a:r>
              <a:rPr lang="en-US" dirty="0"/>
              <a:t>Click to edit master title style</a:t>
            </a:r>
            <a:endParaRPr lang="en-GB" dirty="0"/>
          </a:p>
        </p:txBody>
      </p:sp>
      <p:pic>
        <p:nvPicPr>
          <p:cNvPr id="10" name="Picture 9" descr="divider1200.png"/>
          <p:cNvPicPr>
            <a:picLocks noChangeAspect="1"/>
          </p:cNvPicPr>
          <p:nvPr userDrawn="1"/>
        </p:nvPicPr>
        <p:blipFill>
          <a:blip r:embed="rId2"/>
          <a:stretch>
            <a:fillRect/>
          </a:stretch>
        </p:blipFill>
        <p:spPr>
          <a:xfrm>
            <a:off x="0" y="1267200"/>
            <a:ext cx="9144000" cy="71856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7700" y="5774400"/>
            <a:ext cx="1811000" cy="669693"/>
          </a:xfrm>
          <a:prstGeom prst="rect">
            <a:avLst/>
          </a:prstGeom>
        </p:spPr>
      </p:pic>
      <p:pic>
        <p:nvPicPr>
          <p:cNvPr id="8" name="Picture 7"/>
          <p:cNvPicPr>
            <a:picLocks/>
          </p:cNvPicPr>
          <p:nvPr userDrawn="1"/>
        </p:nvPicPr>
        <p:blipFill>
          <a:blip r:embed="rId4">
            <a:extLst>
              <a:ext uri="{28A0092B-C50C-407E-A947-70E740481C1C}">
                <a14:useLocalDpi xmlns:a14="http://schemas.microsoft.com/office/drawing/2010/main" val="0"/>
              </a:ext>
            </a:extLst>
          </a:blip>
          <a:stretch>
            <a:fillRect/>
          </a:stretch>
        </p:blipFill>
        <p:spPr bwMode="auto">
          <a:xfrm>
            <a:off x="6869113" y="5773738"/>
            <a:ext cx="1828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8784468" y="116632"/>
            <a:ext cx="273431" cy="234000"/>
          </a:xfrm>
        </p:spPr>
        <p:txBody>
          <a:bodyPr/>
          <a:lstStyle>
            <a:lvl1pPr>
              <a:defRPr>
                <a:solidFill>
                  <a:schemeClr val="bg1"/>
                </a:solidFill>
              </a:defRPr>
            </a:lvl1pPr>
          </a:lstStyle>
          <a:p>
            <a:fld id="{B0AD11F0-A9A6-4278-AE7C-42BC3AE3467A}" type="slidenum">
              <a:rPr lang="en-GB" smtClean="0"/>
              <a:pPr/>
              <a:t>‹#›</a:t>
            </a:fld>
            <a:endParaRPr lang="en-GB" dirty="0"/>
          </a:p>
        </p:txBody>
      </p:sp>
    </p:spTree>
    <p:extLst>
      <p:ext uri="{BB962C8B-B14F-4D97-AF65-F5344CB8AC3E}">
        <p14:creationId xmlns:p14="http://schemas.microsoft.com/office/powerpoint/2010/main" val="3303918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axspace_text_placeholder">
    <p:spTree>
      <p:nvGrpSpPr>
        <p:cNvPr id="1" name=""/>
        <p:cNvGrpSpPr/>
        <p:nvPr/>
      </p:nvGrpSpPr>
      <p:grpSpPr>
        <a:xfrm>
          <a:off x="0" y="0"/>
          <a:ext cx="0" cy="0"/>
          <a:chOff x="0" y="0"/>
          <a:chExt cx="0" cy="0"/>
        </a:xfrm>
      </p:grpSpPr>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8460432" y="6273316"/>
            <a:ext cx="485254"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79512" y="172808"/>
            <a:ext cx="7981951" cy="375872"/>
          </a:xfrm>
        </p:spPr>
        <p:txBody>
          <a:bodyPr anchor="t" anchorCtr="0">
            <a:normAutofit/>
          </a:bodyPr>
          <a:lstStyle>
            <a:lvl1pPr>
              <a:defRPr sz="2400"/>
            </a:lvl1pPr>
          </a:lstStyle>
          <a:p>
            <a:r>
              <a:rPr lang="en-US" dirty="0"/>
              <a:t>Click to edit Master title style</a:t>
            </a:r>
            <a:endParaRPr lang="en-GB" dirty="0"/>
          </a:p>
        </p:txBody>
      </p:sp>
      <p:grpSp>
        <p:nvGrpSpPr>
          <p:cNvPr id="8" name="Group 7"/>
          <p:cNvGrpSpPr/>
          <p:nvPr userDrawn="1"/>
        </p:nvGrpSpPr>
        <p:grpSpPr>
          <a:xfrm>
            <a:off x="179512" y="620688"/>
            <a:ext cx="7972175" cy="0"/>
            <a:chOff x="631825" y="1019338"/>
            <a:chExt cx="7972175" cy="0"/>
          </a:xfrm>
        </p:grpSpPr>
        <p:cxnSp>
          <p:nvCxnSpPr>
            <p:cNvPr id="9" name="Straight Connector 8"/>
            <p:cNvCxnSpPr/>
            <p:nvPr userDrawn="1"/>
          </p:nvCxnSpPr>
          <p:spPr>
            <a:xfrm>
              <a:off x="631825" y="1019338"/>
              <a:ext cx="2592000" cy="0"/>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319200" y="1019338"/>
              <a:ext cx="2592000" cy="0"/>
            </a:xfrm>
            <a:prstGeom prst="line">
              <a:avLst/>
            </a:prstGeom>
            <a:ln w="19050">
              <a:solidFill>
                <a:srgbClr val="8CC63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012000" y="1019338"/>
              <a:ext cx="2592000" cy="0"/>
            </a:xfrm>
            <a:prstGeom prst="line">
              <a:avLst/>
            </a:prstGeom>
            <a:ln w="19050">
              <a:solidFill>
                <a:srgbClr val="FCB034"/>
              </a:solidFill>
            </a:ln>
          </p:spPr>
          <p:style>
            <a:lnRef idx="1">
              <a:schemeClr val="accent1"/>
            </a:lnRef>
            <a:fillRef idx="0">
              <a:schemeClr val="accent1"/>
            </a:fillRef>
            <a:effectRef idx="0">
              <a:schemeClr val="accent1"/>
            </a:effectRef>
            <a:fontRef idx="minor">
              <a:schemeClr val="tx1"/>
            </a:fontRef>
          </p:style>
        </p:cxnSp>
      </p:grpSp>
      <p:sp>
        <p:nvSpPr>
          <p:cNvPr id="12" name="Content Placeholder 2"/>
          <p:cNvSpPr>
            <a:spLocks noGrp="1"/>
          </p:cNvSpPr>
          <p:nvPr>
            <p:ph idx="1"/>
          </p:nvPr>
        </p:nvSpPr>
        <p:spPr>
          <a:xfrm>
            <a:off x="323528" y="908720"/>
            <a:ext cx="8532948" cy="5616624"/>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Slide Number Placeholder 5"/>
          <p:cNvSpPr>
            <a:spLocks noGrp="1"/>
          </p:cNvSpPr>
          <p:nvPr>
            <p:ph type="sldNum" sz="quarter" idx="12"/>
          </p:nvPr>
        </p:nvSpPr>
        <p:spPr>
          <a:xfrm>
            <a:off x="8784468" y="116632"/>
            <a:ext cx="273431" cy="234000"/>
          </a:xfrm>
        </p:spPr>
        <p:txBody>
          <a:bodyPr/>
          <a:lstStyle/>
          <a:p>
            <a:fld id="{B0AD11F0-A9A6-4278-AE7C-42BC3AE3467A}" type="slidenum">
              <a:rPr lang="en-GB" smtClean="0"/>
              <a:pPr/>
              <a:t>‹#›</a:t>
            </a:fld>
            <a:endParaRPr lang="en-GB" dirty="0"/>
          </a:p>
        </p:txBody>
      </p:sp>
    </p:spTree>
    <p:extLst>
      <p:ext uri="{BB962C8B-B14F-4D97-AF65-F5344CB8AC3E}">
        <p14:creationId xmlns:p14="http://schemas.microsoft.com/office/powerpoint/2010/main" val="3665450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maxspace_no_placeholder">
    <p:spTree>
      <p:nvGrpSpPr>
        <p:cNvPr id="1" name=""/>
        <p:cNvGrpSpPr/>
        <p:nvPr/>
      </p:nvGrpSpPr>
      <p:grpSpPr>
        <a:xfrm>
          <a:off x="0" y="0"/>
          <a:ext cx="0" cy="0"/>
          <a:chOff x="0" y="0"/>
          <a:chExt cx="0" cy="0"/>
        </a:xfrm>
      </p:grpSpPr>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8460432" y="6273316"/>
            <a:ext cx="485254"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79512" y="172808"/>
            <a:ext cx="7981951" cy="375872"/>
          </a:xfrm>
        </p:spPr>
        <p:txBody>
          <a:bodyPr anchor="t" anchorCtr="0">
            <a:normAutofit/>
          </a:bodyPr>
          <a:lstStyle>
            <a:lvl1pPr>
              <a:defRPr sz="2400"/>
            </a:lvl1pPr>
          </a:lstStyle>
          <a:p>
            <a:r>
              <a:rPr lang="en-US" dirty="0"/>
              <a:t>Click to edit Master title style</a:t>
            </a:r>
            <a:endParaRPr lang="en-GB" dirty="0"/>
          </a:p>
        </p:txBody>
      </p:sp>
      <p:grpSp>
        <p:nvGrpSpPr>
          <p:cNvPr id="8" name="Group 7"/>
          <p:cNvGrpSpPr/>
          <p:nvPr userDrawn="1"/>
        </p:nvGrpSpPr>
        <p:grpSpPr>
          <a:xfrm>
            <a:off x="179512" y="620688"/>
            <a:ext cx="7972175" cy="0"/>
            <a:chOff x="631825" y="1019338"/>
            <a:chExt cx="7972175" cy="0"/>
          </a:xfrm>
        </p:grpSpPr>
        <p:cxnSp>
          <p:nvCxnSpPr>
            <p:cNvPr id="9" name="Straight Connector 8"/>
            <p:cNvCxnSpPr/>
            <p:nvPr userDrawn="1"/>
          </p:nvCxnSpPr>
          <p:spPr>
            <a:xfrm>
              <a:off x="631825" y="1019338"/>
              <a:ext cx="2592000" cy="0"/>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319200" y="1019338"/>
              <a:ext cx="2592000" cy="0"/>
            </a:xfrm>
            <a:prstGeom prst="line">
              <a:avLst/>
            </a:prstGeom>
            <a:ln w="19050">
              <a:solidFill>
                <a:srgbClr val="8CC63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012000" y="1019338"/>
              <a:ext cx="2592000" cy="0"/>
            </a:xfrm>
            <a:prstGeom prst="line">
              <a:avLst/>
            </a:prstGeom>
            <a:ln w="19050">
              <a:solidFill>
                <a:srgbClr val="FCB034"/>
              </a:solidFill>
            </a:ln>
          </p:spPr>
          <p:style>
            <a:lnRef idx="1">
              <a:schemeClr val="accent1"/>
            </a:lnRef>
            <a:fillRef idx="0">
              <a:schemeClr val="accent1"/>
            </a:fillRef>
            <a:effectRef idx="0">
              <a:schemeClr val="accent1"/>
            </a:effectRef>
            <a:fontRef idx="minor">
              <a:schemeClr val="tx1"/>
            </a:fontRef>
          </p:style>
        </p:cxnSp>
      </p:grpSp>
      <p:sp>
        <p:nvSpPr>
          <p:cNvPr id="13" name="Slide Number Placeholder 5"/>
          <p:cNvSpPr>
            <a:spLocks noGrp="1"/>
          </p:cNvSpPr>
          <p:nvPr>
            <p:ph type="sldNum" sz="quarter" idx="12"/>
          </p:nvPr>
        </p:nvSpPr>
        <p:spPr>
          <a:xfrm>
            <a:off x="8784468" y="116632"/>
            <a:ext cx="273431" cy="234000"/>
          </a:xfrm>
        </p:spPr>
        <p:txBody>
          <a:bodyPr/>
          <a:lstStyle/>
          <a:p>
            <a:fld id="{B0AD11F0-A9A6-4278-AE7C-42BC3AE3467A}" type="slidenum">
              <a:rPr lang="en-GB" smtClean="0"/>
              <a:pPr/>
              <a:t>‹#›</a:t>
            </a:fld>
            <a:endParaRPr lang="en-GB" dirty="0"/>
          </a:p>
        </p:txBody>
      </p:sp>
    </p:spTree>
    <p:extLst>
      <p:ext uri="{BB962C8B-B14F-4D97-AF65-F5344CB8AC3E}">
        <p14:creationId xmlns:p14="http://schemas.microsoft.com/office/powerpoint/2010/main" val="374664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maxspace_seis_placehol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84468" y="116632"/>
            <a:ext cx="273431" cy="234000"/>
          </a:xfrm>
        </p:spPr>
        <p:txBody>
          <a:bodyPr/>
          <a:lstStyle/>
          <a:p>
            <a:fld id="{B0AD11F0-A9A6-4278-AE7C-42BC3AE3467A}" type="slidenum">
              <a:rPr lang="en-GB" smtClean="0"/>
              <a:pPr/>
              <a:t>‹#›</a:t>
            </a:fld>
            <a:endParaRPr lang="en-GB" dirty="0"/>
          </a:p>
        </p:txBody>
      </p:sp>
      <p:sp>
        <p:nvSpPr>
          <p:cNvPr id="7" name="Title 1"/>
          <p:cNvSpPr>
            <a:spLocks noGrp="1"/>
          </p:cNvSpPr>
          <p:nvPr>
            <p:ph type="title"/>
          </p:nvPr>
        </p:nvSpPr>
        <p:spPr>
          <a:xfrm>
            <a:off x="179512" y="172808"/>
            <a:ext cx="7981951" cy="375872"/>
          </a:xfrm>
        </p:spPr>
        <p:txBody>
          <a:bodyPr anchor="t" anchorCtr="0">
            <a:normAutofit/>
          </a:bodyPr>
          <a:lstStyle>
            <a:lvl1pPr>
              <a:defRPr sz="2400"/>
            </a:lvl1pPr>
          </a:lstStyle>
          <a:p>
            <a:r>
              <a:rPr lang="en-US" dirty="0"/>
              <a:t>Click to edit Master title style</a:t>
            </a:r>
            <a:endParaRPr lang="en-GB" dirty="0"/>
          </a:p>
        </p:txBody>
      </p:sp>
      <p:grpSp>
        <p:nvGrpSpPr>
          <p:cNvPr id="8" name="Group 7"/>
          <p:cNvGrpSpPr/>
          <p:nvPr userDrawn="1"/>
        </p:nvGrpSpPr>
        <p:grpSpPr>
          <a:xfrm>
            <a:off x="179512" y="620688"/>
            <a:ext cx="7972175" cy="0"/>
            <a:chOff x="631825" y="1019338"/>
            <a:chExt cx="7972175" cy="0"/>
          </a:xfrm>
        </p:grpSpPr>
        <p:cxnSp>
          <p:nvCxnSpPr>
            <p:cNvPr id="9" name="Straight Connector 8"/>
            <p:cNvCxnSpPr/>
            <p:nvPr userDrawn="1"/>
          </p:nvCxnSpPr>
          <p:spPr>
            <a:xfrm>
              <a:off x="631825" y="1019338"/>
              <a:ext cx="2592000" cy="0"/>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319200" y="1019338"/>
              <a:ext cx="2592000" cy="0"/>
            </a:xfrm>
            <a:prstGeom prst="line">
              <a:avLst/>
            </a:prstGeom>
            <a:ln w="19050">
              <a:solidFill>
                <a:srgbClr val="8CC63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012000" y="1019338"/>
              <a:ext cx="2592000" cy="0"/>
            </a:xfrm>
            <a:prstGeom prst="line">
              <a:avLst/>
            </a:prstGeom>
            <a:ln w="19050">
              <a:solidFill>
                <a:srgbClr val="FCB034"/>
              </a:solidFill>
            </a:ln>
          </p:spPr>
          <p:style>
            <a:lnRef idx="1">
              <a:schemeClr val="accent1"/>
            </a:lnRef>
            <a:fillRef idx="0">
              <a:schemeClr val="accent1"/>
            </a:fillRef>
            <a:effectRef idx="0">
              <a:schemeClr val="accent1"/>
            </a:effectRef>
            <a:fontRef idx="minor">
              <a:schemeClr val="tx1"/>
            </a:fontRef>
          </p:style>
        </p:cxnSp>
      </p:grpSp>
      <p:sp>
        <p:nvSpPr>
          <p:cNvPr id="12" name="Content Placeholder 2"/>
          <p:cNvSpPr>
            <a:spLocks noGrp="1"/>
          </p:cNvSpPr>
          <p:nvPr>
            <p:ph idx="1" hasCustomPrompt="1"/>
          </p:nvPr>
        </p:nvSpPr>
        <p:spPr>
          <a:xfrm>
            <a:off x="0" y="909638"/>
            <a:ext cx="9144000" cy="5876925"/>
          </a:xfrm>
        </p:spPr>
        <p:txBody>
          <a:bodyPr/>
          <a:lstStyle>
            <a:lvl1pPr>
              <a:defRPr/>
            </a:lvl1pPr>
          </a:lstStyle>
          <a:p>
            <a:pPr eaLnBrk="1" hangingPunct="1"/>
            <a:r>
              <a:rPr lang="en-US" dirty="0"/>
              <a:t>Insert image</a:t>
            </a:r>
          </a:p>
        </p:txBody>
      </p:sp>
    </p:spTree>
    <p:extLst>
      <p:ext uri="{BB962C8B-B14F-4D97-AF65-F5344CB8AC3E}">
        <p14:creationId xmlns:p14="http://schemas.microsoft.com/office/powerpoint/2010/main" val="2556166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0000" y="100800"/>
            <a:ext cx="7981951" cy="741600"/>
          </a:xfrm>
          <a:prstGeom prst="rect">
            <a:avLst/>
          </a:prstGeom>
        </p:spPr>
        <p:txBody>
          <a:bodyPr vert="horz" lIns="0" tIns="0" rIns="0" bIns="0" rtlCol="0" anchor="b"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630000" y="1295999"/>
            <a:ext cx="7981951" cy="47952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3"/>
          <p:cNvSpPr>
            <a:spLocks noGrp="1"/>
          </p:cNvSpPr>
          <p:nvPr>
            <p:ph type="dt" sz="half" idx="2"/>
          </p:nvPr>
        </p:nvSpPr>
        <p:spPr>
          <a:xfrm>
            <a:off x="5652120" y="6523200"/>
            <a:ext cx="1224136" cy="234000"/>
          </a:xfrm>
          <a:prstGeom prst="rect">
            <a:avLst/>
          </a:prstGeom>
        </p:spPr>
        <p:txBody>
          <a:bodyPr lIns="0" tIns="0" rIns="0" bIns="0"/>
          <a:lstStyle>
            <a:lvl1pPr>
              <a:lnSpc>
                <a:spcPts val="1200"/>
              </a:lnSpc>
              <a:defRPr sz="900"/>
            </a:lvl1pPr>
          </a:lstStyle>
          <a:p>
            <a:endParaRPr lang="en-GB" dirty="0"/>
          </a:p>
        </p:txBody>
      </p:sp>
      <p:sp>
        <p:nvSpPr>
          <p:cNvPr id="11" name="Footer Placeholder 4"/>
          <p:cNvSpPr>
            <a:spLocks noGrp="1"/>
          </p:cNvSpPr>
          <p:nvPr>
            <p:ph type="ftr" sz="quarter" idx="3"/>
          </p:nvPr>
        </p:nvSpPr>
        <p:spPr>
          <a:xfrm>
            <a:off x="971600" y="6523200"/>
            <a:ext cx="4606240" cy="234000"/>
          </a:xfrm>
          <a:prstGeom prst="rect">
            <a:avLst/>
          </a:prstGeom>
        </p:spPr>
        <p:txBody>
          <a:bodyPr lIns="0" tIns="0" rIns="0" bIns="0"/>
          <a:lstStyle>
            <a:lvl1pPr>
              <a:lnSpc>
                <a:spcPts val="1200"/>
              </a:lnSpc>
              <a:defRPr sz="900"/>
            </a:lvl1pPr>
          </a:lstStyle>
          <a:p>
            <a:r>
              <a:rPr lang="en-GB"/>
              <a:t>project number</a:t>
            </a:r>
            <a:endParaRPr lang="en-GB" dirty="0"/>
          </a:p>
        </p:txBody>
      </p:sp>
      <p:sp>
        <p:nvSpPr>
          <p:cNvPr id="12" name="Slide Number Placeholder 5"/>
          <p:cNvSpPr>
            <a:spLocks noGrp="1"/>
          </p:cNvSpPr>
          <p:nvPr>
            <p:ph type="sldNum" sz="quarter" idx="4"/>
          </p:nvPr>
        </p:nvSpPr>
        <p:spPr>
          <a:xfrm>
            <a:off x="631825" y="6523200"/>
            <a:ext cx="273431" cy="234000"/>
          </a:xfrm>
          <a:prstGeom prst="rect">
            <a:avLst/>
          </a:prstGeom>
        </p:spPr>
        <p:txBody>
          <a:bodyPr lIns="0" tIns="0" rIns="0" bIns="0"/>
          <a:lstStyle>
            <a:lvl1pPr>
              <a:lnSpc>
                <a:spcPts val="1200"/>
              </a:lnSpc>
              <a:defRPr sz="1000">
                <a:solidFill>
                  <a:srgbClr val="0093D0"/>
                </a:solidFill>
              </a:defRPr>
            </a:lvl1pPr>
          </a:lstStyle>
          <a:p>
            <a:fld id="{D7202233-CF81-4336-87D3-013E02B9BA80}"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78" r:id="rId1"/>
    <p:sldLayoutId id="2147483656" r:id="rId2"/>
    <p:sldLayoutId id="2147483673" r:id="rId3"/>
    <p:sldLayoutId id="2147483674" r:id="rId4"/>
    <p:sldLayoutId id="2147483675" r:id="rId5"/>
    <p:sldLayoutId id="2147483676" r:id="rId6"/>
    <p:sldLayoutId id="2147483671" r:id="rId7"/>
    <p:sldLayoutId id="2147483679" r:id="rId8"/>
    <p:sldLayoutId id="2147483672" r:id="rId9"/>
    <p:sldLayoutId id="2147483680" r:id="rId10"/>
    <p:sldLayoutId id="2147483664" r:id="rId11"/>
    <p:sldLayoutId id="2147483677" r:id="rId12"/>
    <p:sldLayoutId id="2147483682" r:id="rId13"/>
    <p:sldLayoutId id="2147483684" r:id="rId14"/>
    <p:sldLayoutId id="2147483686" r:id="rId15"/>
  </p:sldLayoutIdLst>
  <p:hf hdr="0" dt="0"/>
  <p:txStyles>
    <p:titleStyle>
      <a:lvl1pPr algn="l" defTabSz="914400" rtl="0" eaLnBrk="1" latinLnBrk="0" hangingPunct="1">
        <a:lnSpc>
          <a:spcPct val="90000"/>
        </a:lnSpc>
        <a:spcBef>
          <a:spcPct val="0"/>
        </a:spcBef>
        <a:buNone/>
        <a:defRPr sz="2400" kern="1200">
          <a:solidFill>
            <a:srgbClr val="0093D0"/>
          </a:solidFill>
          <a:latin typeface="+mj-lt"/>
          <a:ea typeface="+mj-ea"/>
          <a:cs typeface="+mj-cs"/>
        </a:defRPr>
      </a:lvl1pPr>
    </p:titleStyle>
    <p:bodyStyle>
      <a:lvl1pPr marL="342900" indent="-342900" algn="l" defTabSz="914400" rtl="0" eaLnBrk="1" latinLnBrk="0" hangingPunct="1">
        <a:spcBef>
          <a:spcPts val="1000"/>
        </a:spcBef>
        <a:spcAft>
          <a:spcPts val="400"/>
        </a:spcAft>
        <a:buClr>
          <a:srgbClr val="0093D0"/>
        </a:buClr>
        <a:buSzPct val="105000"/>
        <a:buFont typeface="Wingdings" pitchFamily="2" charset="2"/>
        <a:buChar char="§"/>
        <a:defRPr sz="2000" kern="1200">
          <a:solidFill>
            <a:schemeClr val="tx1"/>
          </a:solidFill>
          <a:latin typeface="+mn-lt"/>
          <a:ea typeface="+mn-ea"/>
          <a:cs typeface="+mn-cs"/>
        </a:defRPr>
      </a:lvl1pPr>
      <a:lvl2pPr marL="612775" indent="-247650" algn="l" defTabSz="914400" rtl="0" eaLnBrk="1" latinLnBrk="0" hangingPunct="1">
        <a:spcBef>
          <a:spcPts val="400"/>
        </a:spcBef>
        <a:spcAft>
          <a:spcPts val="400"/>
        </a:spcAft>
        <a:buFont typeface="Arial" pitchFamily="34" charset="0"/>
        <a:buChar char="–"/>
        <a:defRPr sz="1800" kern="1200">
          <a:solidFill>
            <a:schemeClr val="tx1"/>
          </a:solidFill>
          <a:latin typeface="+mn-lt"/>
          <a:ea typeface="+mn-ea"/>
          <a:cs typeface="+mn-cs"/>
        </a:defRPr>
      </a:lvl2pPr>
      <a:lvl3pPr marL="868363" indent="-246063" algn="l" defTabSz="914400" rtl="0" eaLnBrk="1" latinLnBrk="0" hangingPunct="1">
        <a:spcBef>
          <a:spcPts val="400"/>
        </a:spcBef>
        <a:spcAft>
          <a:spcPts val="400"/>
        </a:spcAft>
        <a:buFont typeface="Arial" pitchFamily="34" charset="0"/>
        <a:buChar char="–"/>
        <a:defRPr sz="1600" kern="1200">
          <a:solidFill>
            <a:schemeClr val="tx1"/>
          </a:solidFill>
          <a:latin typeface="+mn-lt"/>
          <a:ea typeface="+mn-ea"/>
          <a:cs typeface="+mn-cs"/>
        </a:defRPr>
      </a:lvl3pPr>
      <a:lvl4pPr marL="1087438" indent="-219075" algn="l" defTabSz="914400" rtl="0" eaLnBrk="1" latinLnBrk="0" hangingPunct="1">
        <a:spcBef>
          <a:spcPts val="400"/>
        </a:spcBef>
        <a:spcAft>
          <a:spcPts val="400"/>
        </a:spcAft>
        <a:buFont typeface="Arial" pitchFamily="34" charset="0"/>
        <a:buChar char="–"/>
        <a:defRPr sz="1400" kern="1200">
          <a:solidFill>
            <a:schemeClr val="tx1"/>
          </a:solidFill>
          <a:latin typeface="+mn-lt"/>
          <a:ea typeface="+mn-ea"/>
          <a:cs typeface="+mn-cs"/>
        </a:defRPr>
      </a:lvl4pPr>
      <a:lvl5pPr marL="1308100" indent="-211138" algn="l" defTabSz="914400" rtl="0" eaLnBrk="1" latinLnBrk="0" hangingPunct="1">
        <a:spcBef>
          <a:spcPts val="400"/>
        </a:spcBef>
        <a:spcAft>
          <a:spcPts val="400"/>
        </a:spcAft>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2.wmv"/><Relationship Id="rId7" Type="http://schemas.openxmlformats.org/officeDocument/2006/relationships/image" Target="../media/image3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59.xml"/><Relationship Id="rId5" Type="http://schemas.openxmlformats.org/officeDocument/2006/relationships/slideLayout" Target="../slideLayouts/slideLayout10.xml"/><Relationship Id="rId4" Type="http://schemas.openxmlformats.org/officeDocument/2006/relationships/video" Target="../media/media2.wmv"/><Relationship Id="rId9" Type="http://schemas.openxmlformats.org/officeDocument/2006/relationships/image" Target="../media/image41.gif"/></Relationships>
</file>

<file path=ppt/slides/_rels/slide63.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2.wmv"/><Relationship Id="rId7" Type="http://schemas.openxmlformats.org/officeDocument/2006/relationships/image" Target="../media/image3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60.xml"/><Relationship Id="rId5" Type="http://schemas.openxmlformats.org/officeDocument/2006/relationships/slideLayout" Target="../slideLayouts/slideLayout10.xml"/><Relationship Id="rId4" Type="http://schemas.openxmlformats.org/officeDocument/2006/relationships/video" Target="../media/media2.wmv"/><Relationship Id="rId9" Type="http://schemas.openxmlformats.org/officeDocument/2006/relationships/image" Target="../media/image41.gi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image" Target="../media/image41.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1825" y="1051984"/>
            <a:ext cx="6300000" cy="2578608"/>
          </a:xfrm>
        </p:spPr>
        <p:txBody>
          <a:bodyPr>
            <a:normAutofit fontScale="90000"/>
          </a:bodyPr>
          <a:lstStyle/>
          <a:p>
            <a:pPr lvl="0">
              <a:lnSpc>
                <a:spcPct val="100000"/>
              </a:lnSpc>
            </a:pPr>
            <a:r>
              <a:rPr lang="en-US" sz="1800" dirty="0" err="1"/>
              <a:t>Wavefield</a:t>
            </a:r>
            <a:r>
              <a:rPr lang="en-US" sz="1800" dirty="0"/>
              <a:t> continuation theory, Born approximation, imaging principles</a:t>
            </a:r>
            <a:br>
              <a:rPr lang="en-US" sz="1800" dirty="0"/>
            </a:br>
            <a:br>
              <a:rPr lang="en-US" sz="1800" dirty="0"/>
            </a:br>
            <a:r>
              <a:rPr lang="en-US" sz="1800" dirty="0">
                <a:solidFill>
                  <a:schemeClr val="bg2"/>
                </a:solidFill>
              </a:rPr>
              <a:t>Migration methods: WEM, RTM, Kirchhoff</a:t>
            </a:r>
            <a:br>
              <a:rPr lang="en-US" sz="1800" dirty="0">
                <a:solidFill>
                  <a:schemeClr val="bg2"/>
                </a:solidFill>
              </a:rPr>
            </a:br>
            <a:br>
              <a:rPr lang="en-US" sz="1800" dirty="0">
                <a:solidFill>
                  <a:schemeClr val="bg2"/>
                </a:solidFill>
              </a:rPr>
            </a:br>
            <a:r>
              <a:rPr lang="en-US" sz="1800" dirty="0">
                <a:solidFill>
                  <a:schemeClr val="bg2"/>
                </a:solidFill>
              </a:rPr>
              <a:t>High-resolution acquisition, including: broadband sources and receivers, dense time and space sampling, source and receiver </a:t>
            </a:r>
            <a:r>
              <a:rPr lang="en-US" sz="1800" dirty="0" err="1">
                <a:solidFill>
                  <a:schemeClr val="bg2"/>
                </a:solidFill>
              </a:rPr>
              <a:t>designature</a:t>
            </a:r>
            <a:r>
              <a:rPr lang="en-US" sz="1800" dirty="0">
                <a:solidFill>
                  <a:schemeClr val="bg2"/>
                </a:solidFill>
              </a:rPr>
              <a:t>, </a:t>
            </a:r>
            <a:r>
              <a:rPr lang="en-US" sz="1800" dirty="0" err="1">
                <a:solidFill>
                  <a:schemeClr val="bg2"/>
                </a:solidFill>
              </a:rPr>
              <a:t>deghosting</a:t>
            </a:r>
            <a:r>
              <a:rPr lang="en-US" sz="1800" dirty="0">
                <a:solidFill>
                  <a:schemeClr val="bg2"/>
                </a:solidFill>
              </a:rPr>
              <a:t>, and examples of how shear waves may and may not improve resolution</a:t>
            </a:r>
            <a:br>
              <a:rPr lang="en-US" sz="1800" dirty="0">
                <a:solidFill>
                  <a:schemeClr val="bg2"/>
                </a:solidFill>
              </a:rPr>
            </a:br>
            <a:r>
              <a:rPr lang="en-US" sz="1800" dirty="0">
                <a:solidFill>
                  <a:schemeClr val="bg2"/>
                </a:solidFill>
              </a:rPr>
              <a:t>       </a:t>
            </a:r>
            <a:br>
              <a:rPr lang="en-US" sz="1800" dirty="0">
                <a:solidFill>
                  <a:schemeClr val="bg2"/>
                </a:solidFill>
              </a:rPr>
            </a:br>
            <a:r>
              <a:rPr lang="en-US" sz="1800" dirty="0">
                <a:solidFill>
                  <a:schemeClr val="bg2"/>
                </a:solidFill>
              </a:rPr>
              <a:t>Practical problems in imaging, including: angle control, anisotropy, land, and many more</a:t>
            </a:r>
            <a:br>
              <a:rPr lang="en-US" sz="1800" dirty="0">
                <a:solidFill>
                  <a:schemeClr val="bg2"/>
                </a:solidFill>
              </a:rPr>
            </a:br>
            <a:br>
              <a:rPr lang="en-US" sz="1800" dirty="0">
                <a:solidFill>
                  <a:schemeClr val="bg2"/>
                </a:solidFill>
              </a:rPr>
            </a:br>
            <a:r>
              <a:rPr lang="en-US" sz="1800" dirty="0">
                <a:solidFill>
                  <a:schemeClr val="bg2"/>
                </a:solidFill>
              </a:rPr>
              <a:t>Velocity estimation, shallow and deep</a:t>
            </a:r>
            <a:br>
              <a:rPr lang="en-US" sz="1800" dirty="0">
                <a:solidFill>
                  <a:schemeClr val="bg2"/>
                </a:solidFill>
              </a:rPr>
            </a:br>
            <a:br>
              <a:rPr lang="en-US" sz="1800" dirty="0">
                <a:solidFill>
                  <a:schemeClr val="bg2"/>
                </a:solidFill>
              </a:rPr>
            </a:br>
            <a:r>
              <a:rPr lang="en-US" sz="1800" dirty="0">
                <a:solidFill>
                  <a:schemeClr val="bg2"/>
                </a:solidFill>
              </a:rPr>
              <a:t>OBN hardware, acquisition geometries, operations, and processing</a:t>
            </a:r>
            <a:br>
              <a:rPr lang="en-US" sz="1800" dirty="0">
                <a:solidFill>
                  <a:schemeClr val="bg2"/>
                </a:solidFill>
              </a:rPr>
            </a:br>
            <a:br>
              <a:rPr lang="en-US" sz="1800" dirty="0">
                <a:solidFill>
                  <a:schemeClr val="bg2"/>
                </a:solidFill>
              </a:rPr>
            </a:br>
            <a:r>
              <a:rPr lang="en-US" sz="1800" dirty="0">
                <a:solidFill>
                  <a:schemeClr val="bg2"/>
                </a:solidFill>
              </a:rPr>
              <a:t>Towards high-resolution imaging: least-squares migration, imaging multiples, broadband imaging</a:t>
            </a:r>
            <a:br>
              <a:rPr lang="en-US" sz="1800" dirty="0">
                <a:solidFill>
                  <a:schemeClr val="bg2"/>
                </a:solidFill>
              </a:rPr>
            </a:br>
            <a:br>
              <a:rPr lang="en-US" sz="1800" dirty="0">
                <a:solidFill>
                  <a:schemeClr val="bg2"/>
                </a:solidFill>
              </a:rPr>
            </a:br>
            <a:r>
              <a:rPr lang="en-US" sz="1800" dirty="0">
                <a:solidFill>
                  <a:schemeClr val="bg2"/>
                </a:solidFill>
              </a:rPr>
              <a:t>Towards unconventional high-resolution imaging: magical thinking? (Sparsity, diffraction imaging, </a:t>
            </a:r>
            <a:r>
              <a:rPr lang="en-US" sz="1800" dirty="0" err="1">
                <a:solidFill>
                  <a:schemeClr val="bg2"/>
                </a:solidFill>
              </a:rPr>
              <a:t>superresolution</a:t>
            </a:r>
            <a:r>
              <a:rPr lang="en-US" sz="1800" dirty="0">
                <a:solidFill>
                  <a:schemeClr val="bg2"/>
                </a:solidFill>
              </a:rPr>
              <a:t>)</a:t>
            </a:r>
            <a:br>
              <a:rPr lang="en-US" sz="1800" dirty="0">
                <a:solidFill>
                  <a:schemeClr val="bg2"/>
                </a:solidFill>
              </a:rPr>
            </a:br>
            <a:endParaRPr lang="en-US" sz="1800" dirty="0">
              <a:solidFill>
                <a:schemeClr val="bg2"/>
              </a:solidFill>
            </a:endParaRPr>
          </a:p>
        </p:txBody>
      </p:sp>
      <p:sp>
        <p:nvSpPr>
          <p:cNvPr id="4" name="Slide Number Placeholder 3"/>
          <p:cNvSpPr>
            <a:spLocks noGrp="1"/>
          </p:cNvSpPr>
          <p:nvPr>
            <p:ph type="sldNum" sz="quarter" idx="12"/>
          </p:nvPr>
        </p:nvSpPr>
        <p:spPr/>
        <p:txBody>
          <a:bodyPr/>
          <a:lstStyle/>
          <a:p>
            <a:fld id="{B0AD11F0-A9A6-4278-AE7C-42BC3AE3467A}" type="slidenum">
              <a:rPr lang="en-GB" smtClean="0"/>
              <a:pPr/>
              <a:t>1</a:t>
            </a:fld>
            <a:endParaRPr lang="en-GB"/>
          </a:p>
        </p:txBody>
      </p:sp>
    </p:spTree>
    <p:extLst>
      <p:ext uri="{BB962C8B-B14F-4D97-AF65-F5344CB8AC3E}">
        <p14:creationId xmlns:p14="http://schemas.microsoft.com/office/powerpoint/2010/main" val="104022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3999478"/>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Slide Number Placeholder 5"/>
          <p:cNvSpPr>
            <a:spLocks noGrp="1"/>
          </p:cNvSpPr>
          <p:nvPr>
            <p:ph type="sldNum" sz="quarter" idx="12"/>
          </p:nvPr>
        </p:nvSpPr>
        <p:spPr/>
        <p:txBody>
          <a:bodyPr/>
          <a:lstStyle/>
          <a:p>
            <a:fld id="{27DF0F58-1795-48F0-90F6-BA4250555803}" type="slidenum">
              <a:rPr lang="en-US" smtClean="0"/>
              <a:pPr/>
              <a:t>10</a:t>
            </a:fld>
            <a:endParaRPr lang="en-US" dirty="0"/>
          </a:p>
        </p:txBody>
      </p:sp>
      <p:sp>
        <p:nvSpPr>
          <p:cNvPr id="2" name="Title 1"/>
          <p:cNvSpPr>
            <a:spLocks noGrp="1"/>
          </p:cNvSpPr>
          <p:nvPr>
            <p:ph type="title"/>
          </p:nvPr>
        </p:nvSpPr>
        <p:spPr/>
        <p:txBody>
          <a:bodyPr>
            <a:normAutofit/>
          </a:bodyPr>
          <a:lstStyle/>
          <a:p>
            <a:r>
              <a:rPr lang="en-GB" dirty="0"/>
              <a:t>Superposition principle</a:t>
            </a:r>
          </a:p>
        </p:txBody>
      </p:sp>
      <p:sp>
        <p:nvSpPr>
          <p:cNvPr id="9" name="Rectangle 8"/>
          <p:cNvSpPr/>
          <p:nvPr/>
        </p:nvSpPr>
        <p:spPr>
          <a:xfrm>
            <a:off x="1082651" y="775432"/>
            <a:ext cx="7613980"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6" name="TextBox 295"/>
          <p:cNvSpPr txBox="1"/>
          <p:nvPr/>
        </p:nvSpPr>
        <p:spPr>
          <a:xfrm>
            <a:off x="307987" y="241696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sp>
        <p:nvSpPr>
          <p:cNvPr id="93" name="Arc 92"/>
          <p:cNvSpPr/>
          <p:nvPr/>
        </p:nvSpPr>
        <p:spPr>
          <a:xfrm>
            <a:off x="708230" y="1747446"/>
            <a:ext cx="4128393" cy="4321967"/>
          </a:xfrm>
          <a:prstGeom prst="arc">
            <a:avLst>
              <a:gd name="adj1" fmla="val 12917718"/>
              <a:gd name="adj2" fmla="val 1408225"/>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Rectangle 12"/>
          <p:cNvSpPr/>
          <p:nvPr/>
        </p:nvSpPr>
        <p:spPr>
          <a:xfrm flipH="1">
            <a:off x="891310" y="66649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475516" y="66302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16200000" flipH="1">
            <a:off x="4648665" y="70861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90954" y="5223868"/>
            <a:ext cx="7858191" cy="923330"/>
          </a:xfrm>
          <a:prstGeom prst="rect">
            <a:avLst/>
          </a:prstGeom>
          <a:noFill/>
          <a:ln>
            <a:noFill/>
          </a:ln>
        </p:spPr>
        <p:txBody>
          <a:bodyPr wrap="square" rtlCol="0">
            <a:spAutoFit/>
          </a:bodyPr>
          <a:lstStyle/>
          <a:p>
            <a:r>
              <a:rPr lang="en-GB" b="0" dirty="0">
                <a:solidFill>
                  <a:schemeClr val="bg2"/>
                </a:solidFill>
              </a:rPr>
              <a:t>When energy hits a diffracting point it re-emits energy in all directions.  The diffracting point is </a:t>
            </a:r>
            <a:r>
              <a:rPr lang="en-GB" b="0" i="1" dirty="0">
                <a:solidFill>
                  <a:schemeClr val="bg2"/>
                </a:solidFill>
              </a:rPr>
              <a:t>like</a:t>
            </a:r>
            <a:r>
              <a:rPr lang="en-GB" b="0" dirty="0">
                <a:solidFill>
                  <a:schemeClr val="bg2"/>
                </a:solidFill>
              </a:rPr>
              <a:t> a point source for a new wavefront.  </a:t>
            </a:r>
          </a:p>
          <a:p>
            <a:r>
              <a:rPr lang="en-GB" dirty="0"/>
              <a:t>A similar experiment: a </a:t>
            </a:r>
            <a:r>
              <a:rPr lang="en-GB" dirty="0">
                <a:solidFill>
                  <a:srgbClr val="FF0000"/>
                </a:solidFill>
              </a:rPr>
              <a:t>seismic source </a:t>
            </a:r>
            <a:r>
              <a:rPr lang="en-GB" dirty="0"/>
              <a:t>emits energy in all directions.</a:t>
            </a:r>
            <a:endParaRPr lang="en-GB" b="0" dirty="0"/>
          </a:p>
        </p:txBody>
      </p:sp>
      <p:sp>
        <p:nvSpPr>
          <p:cNvPr id="17" name="Rectangle 16"/>
          <p:cNvSpPr/>
          <p:nvPr/>
        </p:nvSpPr>
        <p:spPr>
          <a:xfrm>
            <a:off x="891311" y="4895193"/>
            <a:ext cx="7584206" cy="38625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14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100</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82.gif loaded on 28/11/2011 07:39:57 created on 03/05/2011 06:55:47 last modified on 24/04/2011 16:00:3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808048" y="440892"/>
            <a:ext cx="2124000" cy="1980000"/>
          </a:xfrm>
          <a:prstGeom prst="arc">
            <a:avLst>
              <a:gd name="adj1" fmla="val 21581650"/>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932260" y="2066272"/>
            <a:ext cx="1645836" cy="2005856"/>
          </a:xfrm>
          <a:prstGeom prst="arc">
            <a:avLst>
              <a:gd name="adj1" fmla="val 16938586"/>
              <a:gd name="adj2" fmla="val 18359102"/>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18432"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3492637" y="1303814"/>
            <a:ext cx="2780256" cy="1030226"/>
            <a:chOff x="3492637" y="1303814"/>
            <a:chExt cx="2780256" cy="1030226"/>
          </a:xfrm>
        </p:grpSpPr>
        <p:pic>
          <p:nvPicPr>
            <p:cNvPr id="15" name="Picture 14"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6" name="Isosceles Triangle 15"/>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xplosion 1 20"/>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3855792" y="1407870"/>
              <a:ext cx="539648" cy="926170"/>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 name="connsiteX0" fmla="*/ 0 w 539648"/>
                <a:gd name="connsiteY0" fmla="*/ 0 h 896355"/>
                <a:gd name="connsiteX1" fmla="*/ 60960 w 539648"/>
                <a:gd name="connsiteY1" fmla="*/ 847344 h 896355"/>
                <a:gd name="connsiteX2" fmla="*/ 539648 w 539648"/>
                <a:gd name="connsiteY2" fmla="*/ 896355 h 896355"/>
                <a:gd name="connsiteX3" fmla="*/ 0 w 539648"/>
                <a:gd name="connsiteY3" fmla="*/ 0 h 896355"/>
                <a:gd name="connsiteX0" fmla="*/ 0 w 539648"/>
                <a:gd name="connsiteY0" fmla="*/ 0 h 926170"/>
                <a:gd name="connsiteX1" fmla="*/ 60960 w 539648"/>
                <a:gd name="connsiteY1" fmla="*/ 847344 h 926170"/>
                <a:gd name="connsiteX2" fmla="*/ 539648 w 539648"/>
                <a:gd name="connsiteY2" fmla="*/ 896355 h 926170"/>
                <a:gd name="connsiteX3" fmla="*/ 0 w 539648"/>
                <a:gd name="connsiteY3" fmla="*/ 0 h 926170"/>
              </a:gdLst>
              <a:ahLst/>
              <a:cxnLst>
                <a:cxn ang="0">
                  <a:pos x="connsiteX0" y="connsiteY0"/>
                </a:cxn>
                <a:cxn ang="0">
                  <a:pos x="connsiteX1" y="connsiteY1"/>
                </a:cxn>
                <a:cxn ang="0">
                  <a:pos x="connsiteX2" y="connsiteY2"/>
                </a:cxn>
                <a:cxn ang="0">
                  <a:pos x="connsiteX3" y="connsiteY3"/>
                </a:cxn>
              </a:cxnLst>
              <a:rect l="l" t="t" r="r" b="b"/>
              <a:pathLst>
                <a:path w="539648" h="926170">
                  <a:moveTo>
                    <a:pt x="0" y="0"/>
                  </a:moveTo>
                  <a:lnTo>
                    <a:pt x="60960" y="847344"/>
                  </a:lnTo>
                  <a:cubicBezTo>
                    <a:pt x="231648" y="883920"/>
                    <a:pt x="463174" y="972119"/>
                    <a:pt x="539648" y="896355"/>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Oval 24"/>
          <p:cNvSpPr/>
          <p:nvPr/>
        </p:nvSpPr>
        <p:spPr>
          <a:xfrm>
            <a:off x="3870960" y="2200656"/>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urved Connector 26"/>
          <p:cNvCxnSpPr/>
          <p:nvPr/>
        </p:nvCxnSpPr>
        <p:spPr>
          <a:xfrm rot="10800000">
            <a:off x="4192897" y="2200656"/>
            <a:ext cx="1370615" cy="595334"/>
          </a:xfrm>
          <a:prstGeom prst="curvedConnector3">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a:spLocks noChangeAspect="1"/>
          </p:cNvSpPr>
          <p:nvPr/>
        </p:nvSpPr>
        <p:spPr>
          <a:xfrm>
            <a:off x="4230176" y="2233312"/>
            <a:ext cx="194854" cy="194854"/>
          </a:xfrm>
          <a:prstGeom prst="ellipse">
            <a:avLst/>
          </a:prstGeom>
          <a:solidFill>
            <a:schemeClr val="bg1">
              <a:alpha val="52000"/>
            </a:schemeClr>
          </a:solidFill>
          <a:ln w="5715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3876408" y="2197932"/>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4126776" y="226053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This red line shows the portion of the wavefield that will be recorded at our receivers. </a:t>
            </a:r>
            <a:endParaRPr lang="en-GB" sz="1600" dirty="0">
              <a:solidFill>
                <a:schemeClr val="tx1"/>
              </a:solidFill>
            </a:endParaRPr>
          </a:p>
        </p:txBody>
      </p:sp>
    </p:spTree>
    <p:extLst>
      <p:ext uri="{BB962C8B-B14F-4D97-AF65-F5344CB8AC3E}">
        <p14:creationId xmlns:p14="http://schemas.microsoft.com/office/powerpoint/2010/main" val="1205407601"/>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101</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85.gif loaded on 28/11/2011 07:39:58 created on 03/05/2011 06:55:48 last modified on 24/04/2011 16:00:3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735796" y="188640"/>
            <a:ext cx="2268000" cy="2268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932260" y="2017504"/>
            <a:ext cx="1645836" cy="2005856"/>
          </a:xfrm>
          <a:prstGeom prst="arc">
            <a:avLst>
              <a:gd name="adj1" fmla="val 16977980"/>
              <a:gd name="adj2" fmla="val 18783668"/>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18432"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91584" y="229819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492637" y="1303814"/>
            <a:ext cx="2780256" cy="1073626"/>
            <a:chOff x="3492637" y="1303814"/>
            <a:chExt cx="2780256" cy="1073626"/>
          </a:xfrm>
        </p:grpSpPr>
        <p:pic>
          <p:nvPicPr>
            <p:cNvPr id="16" name="Picture 15"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7" name="Isosceles Triangle 16"/>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1 21"/>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Oval 25"/>
          <p:cNvSpPr/>
          <p:nvPr/>
        </p:nvSpPr>
        <p:spPr>
          <a:xfrm>
            <a:off x="3870960" y="2200656"/>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urved Connector 26"/>
          <p:cNvCxnSpPr/>
          <p:nvPr/>
        </p:nvCxnSpPr>
        <p:spPr>
          <a:xfrm rot="10800000">
            <a:off x="4291585" y="2200656"/>
            <a:ext cx="1271929" cy="595334"/>
          </a:xfrm>
          <a:prstGeom prst="curvedConnector3">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a:spLocks noChangeAspect="1"/>
          </p:cNvSpPr>
          <p:nvPr/>
        </p:nvSpPr>
        <p:spPr>
          <a:xfrm>
            <a:off x="4279160" y="2257804"/>
            <a:ext cx="194854" cy="194854"/>
          </a:xfrm>
          <a:prstGeom prst="ellipse">
            <a:avLst/>
          </a:prstGeom>
          <a:solidFill>
            <a:schemeClr val="bg1">
              <a:alpha val="52000"/>
            </a:schemeClr>
          </a:solidFill>
          <a:ln w="5715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876408" y="2197932"/>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4126776" y="226053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4230192" y="227414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call this upcoming wavefield, which will be recorded at the receivers, the </a:t>
            </a:r>
            <a:r>
              <a:rPr lang="en-GB" sz="1600" b="1">
                <a:solidFill>
                  <a:schemeClr val="accent1"/>
                </a:solidFill>
              </a:rPr>
              <a:t>Receiver wavefield</a:t>
            </a:r>
            <a:r>
              <a:rPr lang="en-GB" sz="1600">
                <a:solidFill>
                  <a:schemeClr val="tx1"/>
                </a:solidFill>
              </a:rPr>
              <a:t>.</a:t>
            </a:r>
            <a:endParaRPr lang="en-GB" sz="1600" dirty="0">
              <a:solidFill>
                <a:schemeClr val="tx1"/>
              </a:solidFill>
            </a:endParaRPr>
          </a:p>
        </p:txBody>
      </p:sp>
    </p:spTree>
    <p:extLst>
      <p:ext uri="{BB962C8B-B14F-4D97-AF65-F5344CB8AC3E}">
        <p14:creationId xmlns:p14="http://schemas.microsoft.com/office/powerpoint/2010/main" val="2302608427"/>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102</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88.gif loaded on 28/11/2011 07:39:58 created on 03/05/2011 06:55:48 last modified on 24/04/2011 16:00:3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736052" y="296904"/>
            <a:ext cx="2304000" cy="2196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920068" y="1974832"/>
            <a:ext cx="1694604" cy="2005856"/>
          </a:xfrm>
          <a:prstGeom prst="arc">
            <a:avLst>
              <a:gd name="adj1" fmla="val 16953716"/>
              <a:gd name="adj2" fmla="val 18897228"/>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18432"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91584" y="229819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46448" y="2316480"/>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3492637" y="1303814"/>
            <a:ext cx="2780256" cy="1073626"/>
            <a:chOff x="3492637" y="1303814"/>
            <a:chExt cx="2780256" cy="1073626"/>
          </a:xfrm>
        </p:grpSpPr>
        <p:pic>
          <p:nvPicPr>
            <p:cNvPr id="17" name="Picture 1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8" name="Isosceles Triangle 1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 2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Oval 26"/>
          <p:cNvSpPr/>
          <p:nvPr/>
        </p:nvSpPr>
        <p:spPr>
          <a:xfrm>
            <a:off x="3870960" y="2200656"/>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Curved Connector 27"/>
          <p:cNvCxnSpPr/>
          <p:nvPr/>
        </p:nvCxnSpPr>
        <p:spPr>
          <a:xfrm rot="10800000">
            <a:off x="4517995" y="2388480"/>
            <a:ext cx="1045521" cy="407510"/>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a:spLocks noChangeAspect="1"/>
          </p:cNvSpPr>
          <p:nvPr/>
        </p:nvSpPr>
        <p:spPr>
          <a:xfrm>
            <a:off x="4336308" y="2274132"/>
            <a:ext cx="194854" cy="194854"/>
          </a:xfrm>
          <a:prstGeom prst="ellipse">
            <a:avLst/>
          </a:prstGeom>
          <a:solidFill>
            <a:schemeClr val="bg1">
              <a:alpha val="52000"/>
            </a:schemeClr>
          </a:solidFill>
          <a:ln w="5715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3876408" y="2197932"/>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4230192" y="227414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4126776" y="226053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300952" y="230408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34"/>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This location on the seafloor is where 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are coincident.</a:t>
            </a:r>
          </a:p>
        </p:txBody>
      </p:sp>
    </p:spTree>
    <p:extLst>
      <p:ext uri="{BB962C8B-B14F-4D97-AF65-F5344CB8AC3E}">
        <p14:creationId xmlns:p14="http://schemas.microsoft.com/office/powerpoint/2010/main" val="4182848425"/>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103</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91.gif loaded on 28/11/2011 07:39:58 created on 03/05/2011 06:55:49 last modified on 24/04/2011 16:00:3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663788" y="332900"/>
            <a:ext cx="2412000" cy="2196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755476" y="1956544"/>
            <a:ext cx="2029884" cy="2484000"/>
          </a:xfrm>
          <a:prstGeom prst="arc">
            <a:avLst>
              <a:gd name="adj1" fmla="val 16810820"/>
              <a:gd name="adj2" fmla="val 18625449"/>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18432"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91584" y="229819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46448" y="2316480"/>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401312" y="233476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3492637" y="1303814"/>
            <a:ext cx="2780256" cy="1085818"/>
            <a:chOff x="3492637" y="1303814"/>
            <a:chExt cx="2780256" cy="1085818"/>
          </a:xfrm>
        </p:grpSpPr>
        <p:pic>
          <p:nvPicPr>
            <p:cNvPr id="18" name="Picture 1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9" name="Isosceles Triangle 1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1 2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3927720" y="1968452"/>
              <a:ext cx="585216" cy="421180"/>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585216"/>
                <a:gd name="connsiteY0" fmla="*/ 816864 h 945436"/>
                <a:gd name="connsiteX1" fmla="*/ 237744 w 585216"/>
                <a:gd name="connsiteY1" fmla="*/ 0 h 945436"/>
                <a:gd name="connsiteX2" fmla="*/ 585216 w 585216"/>
                <a:gd name="connsiteY2" fmla="*/ 890016 h 945436"/>
                <a:gd name="connsiteX3" fmla="*/ 510168 w 585216"/>
                <a:gd name="connsiteY3" fmla="*/ 945436 h 945436"/>
                <a:gd name="connsiteX4" fmla="*/ 0 w 585216"/>
                <a:gd name="connsiteY4" fmla="*/ 816864 h 945436"/>
                <a:gd name="connsiteX0" fmla="*/ 0 w 585216"/>
                <a:gd name="connsiteY0" fmla="*/ 292608 h 421180"/>
                <a:gd name="connsiteX1" fmla="*/ 73152 w 585216"/>
                <a:gd name="connsiteY1" fmla="*/ 0 h 421180"/>
                <a:gd name="connsiteX2" fmla="*/ 585216 w 585216"/>
                <a:gd name="connsiteY2" fmla="*/ 365760 h 421180"/>
                <a:gd name="connsiteX3" fmla="*/ 510168 w 585216"/>
                <a:gd name="connsiteY3" fmla="*/ 421180 h 421180"/>
                <a:gd name="connsiteX4" fmla="*/ 0 w 585216"/>
                <a:gd name="connsiteY4" fmla="*/ 292608 h 421180"/>
                <a:gd name="connsiteX0" fmla="*/ 0 w 585216"/>
                <a:gd name="connsiteY0" fmla="*/ 292608 h 421180"/>
                <a:gd name="connsiteX1" fmla="*/ 73152 w 585216"/>
                <a:gd name="connsiteY1" fmla="*/ 0 h 421180"/>
                <a:gd name="connsiteX2" fmla="*/ 585216 w 585216"/>
                <a:gd name="connsiteY2" fmla="*/ 365760 h 421180"/>
                <a:gd name="connsiteX3" fmla="*/ 510168 w 585216"/>
                <a:gd name="connsiteY3" fmla="*/ 421180 h 421180"/>
                <a:gd name="connsiteX4" fmla="*/ 0 w 585216"/>
                <a:gd name="connsiteY4" fmla="*/ 292608 h 421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6" h="421180">
                  <a:moveTo>
                    <a:pt x="0" y="292608"/>
                  </a:moveTo>
                  <a:lnTo>
                    <a:pt x="73152" y="0"/>
                  </a:lnTo>
                  <a:cubicBezTo>
                    <a:pt x="286512" y="97536"/>
                    <a:pt x="414528" y="243840"/>
                    <a:pt x="585216" y="365760"/>
                  </a:cubicBezTo>
                  <a:lnTo>
                    <a:pt x="510168" y="421180"/>
                  </a:lnTo>
                  <a:lnTo>
                    <a:pt x="0" y="292608"/>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Isosceles Triangle 2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Oval 27"/>
          <p:cNvSpPr/>
          <p:nvPr/>
        </p:nvSpPr>
        <p:spPr>
          <a:xfrm>
            <a:off x="3870960" y="2200656"/>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urved Connector 29"/>
          <p:cNvCxnSpPr/>
          <p:nvPr/>
        </p:nvCxnSpPr>
        <p:spPr>
          <a:xfrm rot="10800000">
            <a:off x="4517995" y="2406768"/>
            <a:ext cx="1045521" cy="389222"/>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3876408" y="2197932"/>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126776" y="226053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4230192" y="227414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4300952" y="230408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4355384" y="2325864"/>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4426144" y="2347640"/>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This location on the seafloor is where 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are coincident.</a:t>
            </a:r>
          </a:p>
        </p:txBody>
      </p:sp>
    </p:spTree>
    <p:extLst>
      <p:ext uri="{BB962C8B-B14F-4D97-AF65-F5344CB8AC3E}">
        <p14:creationId xmlns:p14="http://schemas.microsoft.com/office/powerpoint/2010/main" val="1109971078"/>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104</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94.gif loaded on 28/11/2011 07:39:58 created on 03/05/2011 06:55:49 last modified on 24/04/2011 16:00:3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627784" y="332900"/>
            <a:ext cx="2520000" cy="2232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755476" y="1907776"/>
            <a:ext cx="2029884" cy="2484000"/>
          </a:xfrm>
          <a:prstGeom prst="arc">
            <a:avLst>
              <a:gd name="adj1" fmla="val 16875997"/>
              <a:gd name="adj2" fmla="val 18639566"/>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18432"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91584" y="229819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46448" y="2316480"/>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401312" y="233476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3492637" y="1303814"/>
            <a:ext cx="2780256" cy="1085818"/>
            <a:chOff x="3492637" y="1303814"/>
            <a:chExt cx="2780256" cy="1085818"/>
          </a:xfrm>
        </p:grpSpPr>
        <p:pic>
          <p:nvPicPr>
            <p:cNvPr id="19" name="Picture 1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0" name="Isosceles Triangle 1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1 2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p:nvPr/>
          </p:nvSpPr>
          <p:spPr>
            <a:xfrm>
              <a:off x="3927720" y="1937972"/>
              <a:ext cx="591312" cy="451660"/>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103632 w 2310384"/>
                <a:gd name="connsiteY1" fmla="*/ 499872 h 951532"/>
                <a:gd name="connsiteX2" fmla="*/ 2310384 w 2310384"/>
                <a:gd name="connsiteY2" fmla="*/ 0 h 951532"/>
                <a:gd name="connsiteX3" fmla="*/ 510168 w 2310384"/>
                <a:gd name="connsiteY3" fmla="*/ 951532 h 951532"/>
                <a:gd name="connsiteX4" fmla="*/ 0 w 2310384"/>
                <a:gd name="connsiteY4" fmla="*/ 822960 h 951532"/>
                <a:gd name="connsiteX0" fmla="*/ 0 w 591312"/>
                <a:gd name="connsiteY0" fmla="*/ 323088 h 451660"/>
                <a:gd name="connsiteX1" fmla="*/ 103632 w 591312"/>
                <a:gd name="connsiteY1" fmla="*/ 0 h 451660"/>
                <a:gd name="connsiteX2" fmla="*/ 591312 w 591312"/>
                <a:gd name="connsiteY2" fmla="*/ 371856 h 451660"/>
                <a:gd name="connsiteX3" fmla="*/ 510168 w 591312"/>
                <a:gd name="connsiteY3" fmla="*/ 451660 h 451660"/>
                <a:gd name="connsiteX4" fmla="*/ 0 w 591312"/>
                <a:gd name="connsiteY4" fmla="*/ 323088 h 451660"/>
                <a:gd name="connsiteX0" fmla="*/ 0 w 591312"/>
                <a:gd name="connsiteY0" fmla="*/ 323088 h 451660"/>
                <a:gd name="connsiteX1" fmla="*/ 103632 w 591312"/>
                <a:gd name="connsiteY1" fmla="*/ 0 h 451660"/>
                <a:gd name="connsiteX2" fmla="*/ 591312 w 591312"/>
                <a:gd name="connsiteY2" fmla="*/ 371856 h 451660"/>
                <a:gd name="connsiteX3" fmla="*/ 510168 w 591312"/>
                <a:gd name="connsiteY3" fmla="*/ 451660 h 451660"/>
                <a:gd name="connsiteX4" fmla="*/ 0 w 591312"/>
                <a:gd name="connsiteY4" fmla="*/ 323088 h 451660"/>
                <a:gd name="connsiteX0" fmla="*/ 0 w 591312"/>
                <a:gd name="connsiteY0" fmla="*/ 323088 h 451660"/>
                <a:gd name="connsiteX1" fmla="*/ 103632 w 591312"/>
                <a:gd name="connsiteY1" fmla="*/ 0 h 451660"/>
                <a:gd name="connsiteX2" fmla="*/ 591312 w 591312"/>
                <a:gd name="connsiteY2" fmla="*/ 371856 h 451660"/>
                <a:gd name="connsiteX3" fmla="*/ 510168 w 591312"/>
                <a:gd name="connsiteY3" fmla="*/ 451660 h 451660"/>
                <a:gd name="connsiteX4" fmla="*/ 0 w 591312"/>
                <a:gd name="connsiteY4" fmla="*/ 323088 h 451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12" h="451660">
                  <a:moveTo>
                    <a:pt x="0" y="323088"/>
                  </a:moveTo>
                  <a:lnTo>
                    <a:pt x="103632" y="0"/>
                  </a:lnTo>
                  <a:cubicBezTo>
                    <a:pt x="308864" y="93472"/>
                    <a:pt x="453136" y="199136"/>
                    <a:pt x="591312" y="371856"/>
                  </a:cubicBezTo>
                  <a:lnTo>
                    <a:pt x="510168" y="451660"/>
                  </a:lnTo>
                  <a:lnTo>
                    <a:pt x="0" y="323088"/>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Oval 28"/>
          <p:cNvSpPr/>
          <p:nvPr/>
        </p:nvSpPr>
        <p:spPr>
          <a:xfrm>
            <a:off x="3870960" y="2200656"/>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Curved Connector 30"/>
          <p:cNvCxnSpPr/>
          <p:nvPr/>
        </p:nvCxnSpPr>
        <p:spPr>
          <a:xfrm rot="10800000">
            <a:off x="4593697" y="2406768"/>
            <a:ext cx="969820" cy="389222"/>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3876408" y="2197932"/>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126776" y="226053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4230192" y="227414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300952" y="230408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4355384" y="2325864"/>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4426144" y="2347640"/>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This location on the seafloor is where 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are coincident.</a:t>
            </a:r>
          </a:p>
        </p:txBody>
      </p:sp>
    </p:spTree>
    <p:extLst>
      <p:ext uri="{BB962C8B-B14F-4D97-AF65-F5344CB8AC3E}">
        <p14:creationId xmlns:p14="http://schemas.microsoft.com/office/powerpoint/2010/main" val="2681620673"/>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105</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97.gif loaded on 28/11/2011 07:39:58 created on 03/05/2011 06:55:49 last modified on 24/04/2011 16:00:36&#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592060" y="296652"/>
            <a:ext cx="2592000" cy="2304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755476" y="1859008"/>
            <a:ext cx="2029884" cy="2484000"/>
          </a:xfrm>
          <a:prstGeom prst="arc">
            <a:avLst>
              <a:gd name="adj1" fmla="val 16905040"/>
              <a:gd name="adj2" fmla="val 18848604"/>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18432"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91584" y="229819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46448" y="2316480"/>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401312" y="233476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p:cNvGrpSpPr/>
          <p:nvPr/>
        </p:nvGrpSpPr>
        <p:grpSpPr>
          <a:xfrm>
            <a:off x="3492637" y="1303814"/>
            <a:ext cx="2780256" cy="1085818"/>
            <a:chOff x="3492637" y="1303814"/>
            <a:chExt cx="2780256" cy="1085818"/>
          </a:xfrm>
        </p:grpSpPr>
        <p:pic>
          <p:nvPicPr>
            <p:cNvPr id="28" name="Picture 2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9" name="Isosceles Triangle 2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Isosceles Triangle 3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Isosceles Triangle 3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xplosion 1 3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34"/>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35"/>
            <p:cNvSpPr/>
            <p:nvPr/>
          </p:nvSpPr>
          <p:spPr>
            <a:xfrm>
              <a:off x="3927720" y="1907492"/>
              <a:ext cx="627888" cy="482140"/>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91440 w 2310384"/>
                <a:gd name="connsiteY1" fmla="*/ 469392 h 951532"/>
                <a:gd name="connsiteX2" fmla="*/ 2310384 w 2310384"/>
                <a:gd name="connsiteY2" fmla="*/ 0 h 951532"/>
                <a:gd name="connsiteX3" fmla="*/ 510168 w 2310384"/>
                <a:gd name="connsiteY3" fmla="*/ 951532 h 951532"/>
                <a:gd name="connsiteX4" fmla="*/ 0 w 2310384"/>
                <a:gd name="connsiteY4" fmla="*/ 822960 h 951532"/>
                <a:gd name="connsiteX0" fmla="*/ 0 w 627888"/>
                <a:gd name="connsiteY0" fmla="*/ 353568 h 482140"/>
                <a:gd name="connsiteX1" fmla="*/ 91440 w 627888"/>
                <a:gd name="connsiteY1" fmla="*/ 0 h 482140"/>
                <a:gd name="connsiteX2" fmla="*/ 627888 w 627888"/>
                <a:gd name="connsiteY2" fmla="*/ 402336 h 482140"/>
                <a:gd name="connsiteX3" fmla="*/ 510168 w 627888"/>
                <a:gd name="connsiteY3" fmla="*/ 482140 h 482140"/>
                <a:gd name="connsiteX4" fmla="*/ 0 w 627888"/>
                <a:gd name="connsiteY4" fmla="*/ 353568 h 482140"/>
                <a:gd name="connsiteX0" fmla="*/ 0 w 627888"/>
                <a:gd name="connsiteY0" fmla="*/ 353568 h 482140"/>
                <a:gd name="connsiteX1" fmla="*/ 91440 w 627888"/>
                <a:gd name="connsiteY1" fmla="*/ 0 h 482140"/>
                <a:gd name="connsiteX2" fmla="*/ 627888 w 627888"/>
                <a:gd name="connsiteY2" fmla="*/ 402336 h 482140"/>
                <a:gd name="connsiteX3" fmla="*/ 510168 w 627888"/>
                <a:gd name="connsiteY3" fmla="*/ 482140 h 482140"/>
                <a:gd name="connsiteX4" fmla="*/ 0 w 627888"/>
                <a:gd name="connsiteY4" fmla="*/ 353568 h 482140"/>
                <a:gd name="connsiteX0" fmla="*/ 0 w 627888"/>
                <a:gd name="connsiteY0" fmla="*/ 353568 h 482140"/>
                <a:gd name="connsiteX1" fmla="*/ 91440 w 627888"/>
                <a:gd name="connsiteY1" fmla="*/ 0 h 482140"/>
                <a:gd name="connsiteX2" fmla="*/ 627888 w 627888"/>
                <a:gd name="connsiteY2" fmla="*/ 402336 h 482140"/>
                <a:gd name="connsiteX3" fmla="*/ 510168 w 627888"/>
                <a:gd name="connsiteY3" fmla="*/ 482140 h 482140"/>
                <a:gd name="connsiteX4" fmla="*/ 0 w 627888"/>
                <a:gd name="connsiteY4" fmla="*/ 353568 h 482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888" h="482140">
                  <a:moveTo>
                    <a:pt x="0" y="353568"/>
                  </a:moveTo>
                  <a:lnTo>
                    <a:pt x="91440" y="0"/>
                  </a:lnTo>
                  <a:cubicBezTo>
                    <a:pt x="337312" y="85344"/>
                    <a:pt x="503936" y="201168"/>
                    <a:pt x="627888" y="402336"/>
                  </a:cubicBezTo>
                  <a:lnTo>
                    <a:pt x="510168" y="482140"/>
                  </a:lnTo>
                  <a:lnTo>
                    <a:pt x="0" y="353568"/>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Oval 37"/>
          <p:cNvSpPr/>
          <p:nvPr/>
        </p:nvSpPr>
        <p:spPr>
          <a:xfrm>
            <a:off x="3870960" y="2200656"/>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Curved Connector 25"/>
          <p:cNvCxnSpPr/>
          <p:nvPr/>
        </p:nvCxnSpPr>
        <p:spPr>
          <a:xfrm rot="10800000">
            <a:off x="4614898" y="2422122"/>
            <a:ext cx="948614" cy="334673"/>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876408" y="2197932"/>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4126776" y="226053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4230192" y="227414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4300952" y="230408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4355384" y="2325864"/>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4426144" y="2347640"/>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ounded Rectangle 45"/>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This location on the seafloor is where 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are coincident.</a:t>
            </a:r>
          </a:p>
        </p:txBody>
      </p:sp>
    </p:spTree>
    <p:extLst>
      <p:ext uri="{BB962C8B-B14F-4D97-AF65-F5344CB8AC3E}">
        <p14:creationId xmlns:p14="http://schemas.microsoft.com/office/powerpoint/2010/main" val="870637409"/>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106</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00.gif loaded on 28/11/2011 07:39:58 created on 03/05/2011 06:55:50 last modified on 24/04/2011 16:00:36&#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556072" y="296652"/>
            <a:ext cx="2664000" cy="2376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737188" y="1816336"/>
            <a:ext cx="2078652" cy="2484000"/>
          </a:xfrm>
          <a:prstGeom prst="arc">
            <a:avLst>
              <a:gd name="adj1" fmla="val 16928016"/>
              <a:gd name="adj2" fmla="val 19201327"/>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18432"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91584" y="229819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46448" y="2316480"/>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401312" y="233476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3492637" y="1303814"/>
            <a:ext cx="2780256" cy="1085818"/>
            <a:chOff x="3492637" y="1303814"/>
            <a:chExt cx="2780256" cy="1085818"/>
          </a:xfrm>
        </p:grpSpPr>
        <p:pic>
          <p:nvPicPr>
            <p:cNvPr id="20" name="Picture 19"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1" name="Isosceles Triangle 20"/>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1 25"/>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927720" y="1858724"/>
              <a:ext cx="652272" cy="530908"/>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121920 w 2310384"/>
                <a:gd name="connsiteY1" fmla="*/ 420624 h 951532"/>
                <a:gd name="connsiteX2" fmla="*/ 2310384 w 2310384"/>
                <a:gd name="connsiteY2" fmla="*/ 0 h 951532"/>
                <a:gd name="connsiteX3" fmla="*/ 510168 w 2310384"/>
                <a:gd name="connsiteY3" fmla="*/ 951532 h 951532"/>
                <a:gd name="connsiteX4" fmla="*/ 0 w 2310384"/>
                <a:gd name="connsiteY4" fmla="*/ 822960 h 951532"/>
                <a:gd name="connsiteX0" fmla="*/ 0 w 652272"/>
                <a:gd name="connsiteY0" fmla="*/ 402336 h 530908"/>
                <a:gd name="connsiteX1" fmla="*/ 121920 w 652272"/>
                <a:gd name="connsiteY1" fmla="*/ 0 h 530908"/>
                <a:gd name="connsiteX2" fmla="*/ 652272 w 652272"/>
                <a:gd name="connsiteY2" fmla="*/ 438912 h 530908"/>
                <a:gd name="connsiteX3" fmla="*/ 510168 w 652272"/>
                <a:gd name="connsiteY3" fmla="*/ 530908 h 530908"/>
                <a:gd name="connsiteX4" fmla="*/ 0 w 652272"/>
                <a:gd name="connsiteY4" fmla="*/ 402336 h 530908"/>
                <a:gd name="connsiteX0" fmla="*/ 0 w 652272"/>
                <a:gd name="connsiteY0" fmla="*/ 402336 h 530908"/>
                <a:gd name="connsiteX1" fmla="*/ 121920 w 652272"/>
                <a:gd name="connsiteY1" fmla="*/ 0 h 530908"/>
                <a:gd name="connsiteX2" fmla="*/ 652272 w 652272"/>
                <a:gd name="connsiteY2" fmla="*/ 438912 h 530908"/>
                <a:gd name="connsiteX3" fmla="*/ 510168 w 652272"/>
                <a:gd name="connsiteY3" fmla="*/ 530908 h 530908"/>
                <a:gd name="connsiteX4" fmla="*/ 0 w 652272"/>
                <a:gd name="connsiteY4" fmla="*/ 402336 h 530908"/>
                <a:gd name="connsiteX0" fmla="*/ 0 w 652272"/>
                <a:gd name="connsiteY0" fmla="*/ 402336 h 530908"/>
                <a:gd name="connsiteX1" fmla="*/ 121920 w 652272"/>
                <a:gd name="connsiteY1" fmla="*/ 0 h 530908"/>
                <a:gd name="connsiteX2" fmla="*/ 652272 w 652272"/>
                <a:gd name="connsiteY2" fmla="*/ 438912 h 530908"/>
                <a:gd name="connsiteX3" fmla="*/ 510168 w 652272"/>
                <a:gd name="connsiteY3" fmla="*/ 530908 h 530908"/>
                <a:gd name="connsiteX4" fmla="*/ 0 w 652272"/>
                <a:gd name="connsiteY4" fmla="*/ 402336 h 53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272" h="530908">
                  <a:moveTo>
                    <a:pt x="0" y="402336"/>
                  </a:moveTo>
                  <a:lnTo>
                    <a:pt x="121920" y="0"/>
                  </a:lnTo>
                  <a:cubicBezTo>
                    <a:pt x="402336" y="109728"/>
                    <a:pt x="505968" y="219456"/>
                    <a:pt x="652272" y="438912"/>
                  </a:cubicBezTo>
                  <a:lnTo>
                    <a:pt x="510168" y="530908"/>
                  </a:lnTo>
                  <a:lnTo>
                    <a:pt x="0" y="402336"/>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Isosceles Triangle 28"/>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Oval 29"/>
          <p:cNvSpPr/>
          <p:nvPr/>
        </p:nvSpPr>
        <p:spPr>
          <a:xfrm>
            <a:off x="3870960" y="2200656"/>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Curved Connector 31"/>
          <p:cNvCxnSpPr/>
          <p:nvPr/>
        </p:nvCxnSpPr>
        <p:spPr>
          <a:xfrm rot="10800000">
            <a:off x="4686673" y="2468192"/>
            <a:ext cx="876843" cy="327798"/>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876408" y="2197932"/>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4126776" y="226053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230192" y="227414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4300952" y="230408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4355384" y="2325864"/>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4426144" y="2347640"/>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being coincident is the </a:t>
            </a:r>
            <a:r>
              <a:rPr lang="en-GB" sz="1600" b="1" dirty="0">
                <a:solidFill>
                  <a:schemeClr val="accent1"/>
                </a:solidFill>
              </a:rPr>
              <a:t>Imaging condition</a:t>
            </a:r>
            <a:r>
              <a:rPr lang="en-GB" sz="1600" dirty="0">
                <a:solidFill>
                  <a:schemeClr val="tx1"/>
                </a:solidFill>
              </a:rPr>
              <a:t>.</a:t>
            </a:r>
          </a:p>
        </p:txBody>
      </p:sp>
    </p:spTree>
    <p:extLst>
      <p:ext uri="{BB962C8B-B14F-4D97-AF65-F5344CB8AC3E}">
        <p14:creationId xmlns:p14="http://schemas.microsoft.com/office/powerpoint/2010/main" val="1790572280"/>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107</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04.gif loaded on 28/11/2011 07:42:26 created on 03/05/2011 06:55:50 last modified on 24/04/2011 16:00:36&#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483768" y="224644"/>
            <a:ext cx="2772000" cy="2448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718900" y="1773664"/>
            <a:ext cx="2133516" cy="2484000"/>
          </a:xfrm>
          <a:prstGeom prst="arc">
            <a:avLst>
              <a:gd name="adj1" fmla="val 16908378"/>
              <a:gd name="adj2" fmla="val 191563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18432"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91584" y="229819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46448" y="2316480"/>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401312" y="233476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803860"/>
              <a:ext cx="701040" cy="58577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134112 w 2310384"/>
                <a:gd name="connsiteY1" fmla="*/ 365760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134112 w 2310384"/>
                <a:gd name="connsiteY1" fmla="*/ 365760 h 951532"/>
                <a:gd name="connsiteX2" fmla="*/ 2310384 w 2310384"/>
                <a:gd name="connsiteY2" fmla="*/ 0 h 951532"/>
                <a:gd name="connsiteX3" fmla="*/ 510168 w 2310384"/>
                <a:gd name="connsiteY3" fmla="*/ 951532 h 951532"/>
                <a:gd name="connsiteX4" fmla="*/ 0 w 2310384"/>
                <a:gd name="connsiteY4" fmla="*/ 822960 h 951532"/>
                <a:gd name="connsiteX0" fmla="*/ 0 w 701040"/>
                <a:gd name="connsiteY0" fmla="*/ 457200 h 585772"/>
                <a:gd name="connsiteX1" fmla="*/ 134112 w 701040"/>
                <a:gd name="connsiteY1" fmla="*/ 0 h 585772"/>
                <a:gd name="connsiteX2" fmla="*/ 701040 w 701040"/>
                <a:gd name="connsiteY2" fmla="*/ 457200 h 585772"/>
                <a:gd name="connsiteX3" fmla="*/ 510168 w 701040"/>
                <a:gd name="connsiteY3" fmla="*/ 585772 h 585772"/>
                <a:gd name="connsiteX4" fmla="*/ 0 w 701040"/>
                <a:gd name="connsiteY4" fmla="*/ 457200 h 585772"/>
                <a:gd name="connsiteX0" fmla="*/ 0 w 701040"/>
                <a:gd name="connsiteY0" fmla="*/ 457200 h 585772"/>
                <a:gd name="connsiteX1" fmla="*/ 134112 w 701040"/>
                <a:gd name="connsiteY1" fmla="*/ 0 h 585772"/>
                <a:gd name="connsiteX2" fmla="*/ 701040 w 701040"/>
                <a:gd name="connsiteY2" fmla="*/ 457200 h 585772"/>
                <a:gd name="connsiteX3" fmla="*/ 510168 w 701040"/>
                <a:gd name="connsiteY3" fmla="*/ 585772 h 585772"/>
                <a:gd name="connsiteX4" fmla="*/ 0 w 701040"/>
                <a:gd name="connsiteY4" fmla="*/ 457200 h 58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040" h="585772">
                  <a:moveTo>
                    <a:pt x="0" y="457200"/>
                  </a:moveTo>
                  <a:lnTo>
                    <a:pt x="134112" y="0"/>
                  </a:lnTo>
                  <a:cubicBezTo>
                    <a:pt x="457200" y="152400"/>
                    <a:pt x="591312" y="268224"/>
                    <a:pt x="701040" y="457200"/>
                  </a:cubicBezTo>
                  <a:lnTo>
                    <a:pt x="510168" y="585772"/>
                  </a:lnTo>
                  <a:lnTo>
                    <a:pt x="0" y="45720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Oval 30"/>
          <p:cNvSpPr/>
          <p:nvPr/>
        </p:nvSpPr>
        <p:spPr>
          <a:xfrm>
            <a:off x="3870960" y="2200656"/>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Curved Connector 31"/>
          <p:cNvCxnSpPr/>
          <p:nvPr/>
        </p:nvCxnSpPr>
        <p:spPr>
          <a:xfrm rot="10800000">
            <a:off x="4686673" y="2468192"/>
            <a:ext cx="876845" cy="327798"/>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876408" y="2197932"/>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126776" y="226053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4230192" y="227414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4300952" y="230408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4355384" y="2325864"/>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4426144" y="2347640"/>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40"/>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being coincident is the </a:t>
            </a:r>
            <a:r>
              <a:rPr lang="en-GB" sz="1600" b="1" dirty="0">
                <a:solidFill>
                  <a:schemeClr val="accent1"/>
                </a:solidFill>
              </a:rPr>
              <a:t>Imaging condition</a:t>
            </a:r>
            <a:r>
              <a:rPr lang="en-GB" sz="1600" dirty="0">
                <a:solidFill>
                  <a:schemeClr val="tx1"/>
                </a:solidFill>
              </a:rPr>
              <a:t>.</a:t>
            </a:r>
          </a:p>
        </p:txBody>
      </p:sp>
    </p:spTree>
    <p:extLst>
      <p:ext uri="{BB962C8B-B14F-4D97-AF65-F5344CB8AC3E}">
        <p14:creationId xmlns:p14="http://schemas.microsoft.com/office/powerpoint/2010/main" val="59554677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108</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07.gif loaded on 28/11/2011 07:42:26 created on 03/05/2011 06:55:51 last modified on 24/04/2011 16:00:3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447764" y="152924"/>
            <a:ext cx="2844000" cy="2592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664036" y="1718800"/>
            <a:ext cx="2196000" cy="2484000"/>
          </a:xfrm>
          <a:prstGeom prst="arc">
            <a:avLst>
              <a:gd name="adj1" fmla="val 17095763"/>
              <a:gd name="adj2" fmla="val 19349108"/>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18432"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91584" y="229819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46448" y="2316480"/>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401312" y="233476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3870960" y="2200656"/>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p:cNvGrpSpPr/>
          <p:nvPr/>
        </p:nvGrpSpPr>
        <p:grpSpPr>
          <a:xfrm>
            <a:off x="3492637" y="1303814"/>
            <a:ext cx="2780256" cy="1085818"/>
            <a:chOff x="3492637" y="1303814"/>
            <a:chExt cx="2780256" cy="1085818"/>
          </a:xfrm>
        </p:grpSpPr>
        <p:pic>
          <p:nvPicPr>
            <p:cNvPr id="46" name="Picture 45"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47" name="Isosceles Triangle 46"/>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Isosceles Triangle 47"/>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Isosceles Triangle 49"/>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Isosceles Triangle 50"/>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Explosion 1 51"/>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52"/>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eform 53"/>
            <p:cNvSpPr/>
            <p:nvPr/>
          </p:nvSpPr>
          <p:spPr>
            <a:xfrm>
              <a:off x="3927720" y="1761188"/>
              <a:ext cx="711336" cy="628444"/>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3 h 951535"/>
                <a:gd name="connsiteX1" fmla="*/ 237744 w 2310384"/>
                <a:gd name="connsiteY1" fmla="*/ 6099 h 951535"/>
                <a:gd name="connsiteX2" fmla="*/ 2310384 w 2310384"/>
                <a:gd name="connsiteY2" fmla="*/ 3 h 951535"/>
                <a:gd name="connsiteX3" fmla="*/ 705240 w 2310384"/>
                <a:gd name="connsiteY3" fmla="*/ 823519 h 951535"/>
                <a:gd name="connsiteX4" fmla="*/ 510168 w 2310384"/>
                <a:gd name="connsiteY4" fmla="*/ 951535 h 951535"/>
                <a:gd name="connsiteX5" fmla="*/ 0 w 2310384"/>
                <a:gd name="connsiteY5" fmla="*/ 822963 h 951535"/>
                <a:gd name="connsiteX0" fmla="*/ 0 w 705240"/>
                <a:gd name="connsiteY0" fmla="*/ 816864 h 945436"/>
                <a:gd name="connsiteX1" fmla="*/ 237744 w 705240"/>
                <a:gd name="connsiteY1" fmla="*/ 0 h 945436"/>
                <a:gd name="connsiteX2" fmla="*/ 705240 w 705240"/>
                <a:gd name="connsiteY2" fmla="*/ 817420 h 945436"/>
                <a:gd name="connsiteX3" fmla="*/ 510168 w 705240"/>
                <a:gd name="connsiteY3" fmla="*/ 945436 h 945436"/>
                <a:gd name="connsiteX4" fmla="*/ 0 w 705240"/>
                <a:gd name="connsiteY4" fmla="*/ 816864 h 945436"/>
                <a:gd name="connsiteX0" fmla="*/ 0 w 705240"/>
                <a:gd name="connsiteY0" fmla="*/ 499872 h 628444"/>
                <a:gd name="connsiteX1" fmla="*/ 152400 w 705240"/>
                <a:gd name="connsiteY1" fmla="*/ 0 h 628444"/>
                <a:gd name="connsiteX2" fmla="*/ 705240 w 705240"/>
                <a:gd name="connsiteY2" fmla="*/ 500428 h 628444"/>
                <a:gd name="connsiteX3" fmla="*/ 510168 w 705240"/>
                <a:gd name="connsiteY3" fmla="*/ 628444 h 628444"/>
                <a:gd name="connsiteX4" fmla="*/ 0 w 705240"/>
                <a:gd name="connsiteY4" fmla="*/ 499872 h 628444"/>
                <a:gd name="connsiteX0" fmla="*/ 0 w 705240"/>
                <a:gd name="connsiteY0" fmla="*/ 499872 h 628444"/>
                <a:gd name="connsiteX1" fmla="*/ 152400 w 705240"/>
                <a:gd name="connsiteY1" fmla="*/ 0 h 628444"/>
                <a:gd name="connsiteX2" fmla="*/ 705240 w 705240"/>
                <a:gd name="connsiteY2" fmla="*/ 500428 h 628444"/>
                <a:gd name="connsiteX3" fmla="*/ 510168 w 705240"/>
                <a:gd name="connsiteY3" fmla="*/ 628444 h 628444"/>
                <a:gd name="connsiteX4" fmla="*/ 0 w 705240"/>
                <a:gd name="connsiteY4" fmla="*/ 499872 h 628444"/>
                <a:gd name="connsiteX0" fmla="*/ 0 w 705240"/>
                <a:gd name="connsiteY0" fmla="*/ 499872 h 628444"/>
                <a:gd name="connsiteX1" fmla="*/ 152400 w 705240"/>
                <a:gd name="connsiteY1" fmla="*/ 0 h 628444"/>
                <a:gd name="connsiteX2" fmla="*/ 705240 w 705240"/>
                <a:gd name="connsiteY2" fmla="*/ 500428 h 628444"/>
                <a:gd name="connsiteX3" fmla="*/ 510168 w 705240"/>
                <a:gd name="connsiteY3" fmla="*/ 628444 h 628444"/>
                <a:gd name="connsiteX4" fmla="*/ 0 w 705240"/>
                <a:gd name="connsiteY4" fmla="*/ 499872 h 628444"/>
                <a:gd name="connsiteX0" fmla="*/ 0 w 711336"/>
                <a:gd name="connsiteY0" fmla="*/ 499872 h 628444"/>
                <a:gd name="connsiteX1" fmla="*/ 152400 w 711336"/>
                <a:gd name="connsiteY1" fmla="*/ 0 h 628444"/>
                <a:gd name="connsiteX2" fmla="*/ 711336 w 711336"/>
                <a:gd name="connsiteY2" fmla="*/ 463852 h 628444"/>
                <a:gd name="connsiteX3" fmla="*/ 510168 w 711336"/>
                <a:gd name="connsiteY3" fmla="*/ 628444 h 628444"/>
                <a:gd name="connsiteX4" fmla="*/ 0 w 711336"/>
                <a:gd name="connsiteY4" fmla="*/ 499872 h 628444"/>
                <a:gd name="connsiteX0" fmla="*/ 0 w 711336"/>
                <a:gd name="connsiteY0" fmla="*/ 499872 h 628444"/>
                <a:gd name="connsiteX1" fmla="*/ 152400 w 711336"/>
                <a:gd name="connsiteY1" fmla="*/ 0 h 628444"/>
                <a:gd name="connsiteX2" fmla="*/ 711336 w 711336"/>
                <a:gd name="connsiteY2" fmla="*/ 463852 h 628444"/>
                <a:gd name="connsiteX3" fmla="*/ 510168 w 711336"/>
                <a:gd name="connsiteY3" fmla="*/ 628444 h 628444"/>
                <a:gd name="connsiteX4" fmla="*/ 0 w 711336"/>
                <a:gd name="connsiteY4" fmla="*/ 499872 h 628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336" h="628444">
                  <a:moveTo>
                    <a:pt x="0" y="499872"/>
                  </a:moveTo>
                  <a:lnTo>
                    <a:pt x="152400" y="0"/>
                  </a:lnTo>
                  <a:cubicBezTo>
                    <a:pt x="440312" y="111945"/>
                    <a:pt x="551440" y="278755"/>
                    <a:pt x="711336" y="463852"/>
                  </a:cubicBezTo>
                  <a:lnTo>
                    <a:pt x="510168" y="628444"/>
                  </a:lnTo>
                  <a:lnTo>
                    <a:pt x="0" y="499872"/>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6" name="Curved Connector 25"/>
          <p:cNvCxnSpPr/>
          <p:nvPr/>
        </p:nvCxnSpPr>
        <p:spPr>
          <a:xfrm rot="10800000">
            <a:off x="4805757" y="2468192"/>
            <a:ext cx="757765" cy="327798"/>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876408" y="2197932"/>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126776" y="226053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4230192" y="227414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4300952" y="230408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4355384" y="2325864"/>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4426144" y="2347640"/>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being coincident is the </a:t>
            </a:r>
            <a:r>
              <a:rPr lang="en-GB" sz="1600" b="1" dirty="0">
                <a:solidFill>
                  <a:schemeClr val="accent1"/>
                </a:solidFill>
              </a:rPr>
              <a:t>Imaging condition</a:t>
            </a:r>
            <a:r>
              <a:rPr lang="en-GB" sz="1600" dirty="0">
                <a:solidFill>
                  <a:schemeClr val="tx1"/>
                </a:solidFill>
              </a:rPr>
              <a:t>.</a:t>
            </a:r>
          </a:p>
        </p:txBody>
      </p:sp>
    </p:spTree>
    <p:extLst>
      <p:ext uri="{BB962C8B-B14F-4D97-AF65-F5344CB8AC3E}">
        <p14:creationId xmlns:p14="http://schemas.microsoft.com/office/powerpoint/2010/main" val="1843856562"/>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109</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10.gif loaded on 28/11/2011 07:42:26 created on 03/05/2011 06:55:51 last modified on 24/04/2011 16:00:3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412088" y="152924"/>
            <a:ext cx="2952000" cy="2628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664036" y="1664804"/>
            <a:ext cx="2232000" cy="2556000"/>
          </a:xfrm>
          <a:prstGeom prst="arc">
            <a:avLst>
              <a:gd name="adj1" fmla="val 17078448"/>
              <a:gd name="adj2" fmla="val 19421754"/>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870960" y="2200656"/>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18432"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91584" y="229819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46448" y="2316480"/>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401312" y="233476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3" name="Isosceles Triangle 22"/>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Isosceles Triangle 26"/>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1 4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5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eform 58"/>
            <p:cNvSpPr/>
            <p:nvPr/>
          </p:nvSpPr>
          <p:spPr>
            <a:xfrm>
              <a:off x="3927720" y="1712420"/>
              <a:ext cx="762000" cy="67721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762000"/>
                <a:gd name="connsiteY0" fmla="*/ 816864 h 945436"/>
                <a:gd name="connsiteX1" fmla="*/ 237744 w 762000"/>
                <a:gd name="connsiteY1" fmla="*/ 0 h 945436"/>
                <a:gd name="connsiteX2" fmla="*/ 762000 w 762000"/>
                <a:gd name="connsiteY2" fmla="*/ 780288 h 945436"/>
                <a:gd name="connsiteX3" fmla="*/ 510168 w 762000"/>
                <a:gd name="connsiteY3" fmla="*/ 945436 h 945436"/>
                <a:gd name="connsiteX4" fmla="*/ 0 w 762000"/>
                <a:gd name="connsiteY4" fmla="*/ 816864 h 945436"/>
                <a:gd name="connsiteX0" fmla="*/ 0 w 762000"/>
                <a:gd name="connsiteY0" fmla="*/ 548640 h 677212"/>
                <a:gd name="connsiteX1" fmla="*/ 152400 w 762000"/>
                <a:gd name="connsiteY1" fmla="*/ 0 h 677212"/>
                <a:gd name="connsiteX2" fmla="*/ 762000 w 762000"/>
                <a:gd name="connsiteY2" fmla="*/ 512064 h 677212"/>
                <a:gd name="connsiteX3" fmla="*/ 510168 w 762000"/>
                <a:gd name="connsiteY3" fmla="*/ 677212 h 677212"/>
                <a:gd name="connsiteX4" fmla="*/ 0 w 762000"/>
                <a:gd name="connsiteY4" fmla="*/ 548640 h 677212"/>
                <a:gd name="connsiteX0" fmla="*/ 0 w 762000"/>
                <a:gd name="connsiteY0" fmla="*/ 548640 h 677212"/>
                <a:gd name="connsiteX1" fmla="*/ 152400 w 762000"/>
                <a:gd name="connsiteY1" fmla="*/ 0 h 677212"/>
                <a:gd name="connsiteX2" fmla="*/ 762000 w 762000"/>
                <a:gd name="connsiteY2" fmla="*/ 512064 h 677212"/>
                <a:gd name="connsiteX3" fmla="*/ 510168 w 762000"/>
                <a:gd name="connsiteY3" fmla="*/ 677212 h 677212"/>
                <a:gd name="connsiteX4" fmla="*/ 0 w 762000"/>
                <a:gd name="connsiteY4" fmla="*/ 548640 h 677212"/>
                <a:gd name="connsiteX0" fmla="*/ 0 w 762000"/>
                <a:gd name="connsiteY0" fmla="*/ 548640 h 677212"/>
                <a:gd name="connsiteX1" fmla="*/ 152400 w 762000"/>
                <a:gd name="connsiteY1" fmla="*/ 0 h 677212"/>
                <a:gd name="connsiteX2" fmla="*/ 762000 w 762000"/>
                <a:gd name="connsiteY2" fmla="*/ 512064 h 677212"/>
                <a:gd name="connsiteX3" fmla="*/ 510168 w 762000"/>
                <a:gd name="connsiteY3" fmla="*/ 677212 h 677212"/>
                <a:gd name="connsiteX4" fmla="*/ 0 w 762000"/>
                <a:gd name="connsiteY4" fmla="*/ 548640 h 67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 h="677212">
                  <a:moveTo>
                    <a:pt x="0" y="548640"/>
                  </a:moveTo>
                  <a:lnTo>
                    <a:pt x="152400" y="0"/>
                  </a:lnTo>
                  <a:cubicBezTo>
                    <a:pt x="489712" y="115824"/>
                    <a:pt x="589280" y="256032"/>
                    <a:pt x="762000" y="512064"/>
                  </a:cubicBezTo>
                  <a:lnTo>
                    <a:pt x="510168" y="677212"/>
                  </a:lnTo>
                  <a:lnTo>
                    <a:pt x="0" y="54864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0" name="Curved Connector 29"/>
          <p:cNvCxnSpPr/>
          <p:nvPr/>
        </p:nvCxnSpPr>
        <p:spPr>
          <a:xfrm rot="10800000">
            <a:off x="4896037" y="2468192"/>
            <a:ext cx="667487" cy="327798"/>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3876408" y="2197932"/>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4126776" y="226053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4230192" y="227414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300952" y="230408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4355384" y="2325864"/>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426144" y="2347640"/>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being coincident is the </a:t>
            </a:r>
            <a:r>
              <a:rPr lang="en-GB" sz="1600" b="1" dirty="0">
                <a:solidFill>
                  <a:schemeClr val="accent1"/>
                </a:solidFill>
              </a:rPr>
              <a:t>Imaging condition</a:t>
            </a:r>
            <a:r>
              <a:rPr lang="en-GB" sz="1600" dirty="0">
                <a:solidFill>
                  <a:schemeClr val="tx1"/>
                </a:solidFill>
              </a:rPr>
              <a:t>.</a:t>
            </a:r>
          </a:p>
        </p:txBody>
      </p:sp>
    </p:spTree>
    <p:extLst>
      <p:ext uri="{BB962C8B-B14F-4D97-AF65-F5344CB8AC3E}">
        <p14:creationId xmlns:p14="http://schemas.microsoft.com/office/powerpoint/2010/main" val="336854529"/>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30"/>
          <p:cNvGrpSpPr/>
          <p:nvPr/>
        </p:nvGrpSpPr>
        <p:grpSpPr>
          <a:xfrm>
            <a:off x="28575" y="1407835"/>
            <a:ext cx="9638377" cy="5781673"/>
            <a:chOff x="28575" y="1407835"/>
            <a:chExt cx="9638377" cy="5781673"/>
          </a:xfrm>
        </p:grpSpPr>
        <p:sp>
          <p:nvSpPr>
            <p:cNvPr id="95" name="Arc 94"/>
            <p:cNvSpPr/>
            <p:nvPr/>
          </p:nvSpPr>
          <p:spPr>
            <a:xfrm>
              <a:off x="28575" y="1417360"/>
              <a:ext cx="5504527" cy="5762623"/>
            </a:xfrm>
            <a:prstGeom prst="arc">
              <a:avLst>
                <a:gd name="adj1" fmla="val 1399067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Arc 101"/>
            <p:cNvSpPr/>
            <p:nvPr/>
          </p:nvSpPr>
          <p:spPr>
            <a:xfrm>
              <a:off x="1400175" y="140783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a:off x="2790825" y="1426885"/>
              <a:ext cx="5504527" cy="5762623"/>
            </a:xfrm>
            <a:prstGeom prst="arc">
              <a:avLst>
                <a:gd name="adj1" fmla="val 9724254"/>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a:off x="4162425" y="1426885"/>
              <a:ext cx="5504527" cy="5762623"/>
            </a:xfrm>
            <a:prstGeom prst="arc">
              <a:avLst>
                <a:gd name="adj1" fmla="val 9797492"/>
                <a:gd name="adj2" fmla="val 1856345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1" name="Slide Number Placeholder 5"/>
          <p:cNvSpPr>
            <a:spLocks noGrp="1"/>
          </p:cNvSpPr>
          <p:nvPr>
            <p:ph type="sldNum" sz="quarter" idx="12"/>
          </p:nvPr>
        </p:nvSpPr>
        <p:spPr/>
        <p:txBody>
          <a:bodyPr/>
          <a:lstStyle/>
          <a:p>
            <a:fld id="{27DF0F58-1795-48F0-90F6-BA4250555803}" type="slidenum">
              <a:rPr lang="en-US" smtClean="0"/>
              <a:pPr/>
              <a:t>11</a:t>
            </a:fld>
            <a:endParaRPr lang="en-US" dirty="0"/>
          </a:p>
        </p:txBody>
      </p:sp>
      <p:sp>
        <p:nvSpPr>
          <p:cNvPr id="6" name="Title 5"/>
          <p:cNvSpPr>
            <a:spLocks noGrp="1"/>
          </p:cNvSpPr>
          <p:nvPr>
            <p:ph type="title"/>
          </p:nvPr>
        </p:nvSpPr>
        <p:spPr/>
        <p:txBody>
          <a:bodyPr/>
          <a:lstStyle/>
          <a:p>
            <a:r>
              <a:rPr lang="en-GB" dirty="0"/>
              <a:t>Superposition principle</a:t>
            </a:r>
          </a:p>
        </p:txBody>
      </p:sp>
      <p:grpSp>
        <p:nvGrpSpPr>
          <p:cNvPr id="7" name="Group 6"/>
          <p:cNvGrpSpPr/>
          <p:nvPr/>
        </p:nvGrpSpPr>
        <p:grpSpPr>
          <a:xfrm>
            <a:off x="307987" y="663028"/>
            <a:ext cx="8662486" cy="5484170"/>
            <a:chOff x="307987" y="1057178"/>
            <a:chExt cx="8662486" cy="5484170"/>
          </a:xfrm>
        </p:grpSpPr>
        <p:sp>
          <p:nvSpPr>
            <p:cNvPr id="32" name="Rectangle 31"/>
            <p:cNvSpPr/>
            <p:nvPr/>
          </p:nvSpPr>
          <p:spPr>
            <a:xfrm>
              <a:off x="1082650" y="1169582"/>
              <a:ext cx="7613980"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28"/>
            <p:cNvGrpSpPr/>
            <p:nvPr/>
          </p:nvGrpSpPr>
          <p:grpSpPr>
            <a:xfrm>
              <a:off x="1400026" y="2856298"/>
              <a:ext cx="6886112" cy="2900361"/>
              <a:chOff x="1400026" y="2856298"/>
              <a:chExt cx="6886112" cy="2900361"/>
            </a:xfrm>
          </p:grpSpPr>
          <p:sp>
            <p:nvSpPr>
              <p:cNvPr id="92" name="Arc 91"/>
              <p:cNvSpPr/>
              <p:nvPr/>
            </p:nvSpPr>
            <p:spPr>
              <a:xfrm>
                <a:off x="14000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p:cNvSpPr/>
              <p:nvPr/>
            </p:nvSpPr>
            <p:spPr>
              <a:xfrm>
                <a:off x="27716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p:cNvSpPr/>
              <p:nvPr/>
            </p:nvSpPr>
            <p:spPr>
              <a:xfrm>
                <a:off x="41622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c 22"/>
              <p:cNvSpPr/>
              <p:nvPr/>
            </p:nvSpPr>
            <p:spPr>
              <a:xfrm>
                <a:off x="55338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 name="Group 29"/>
            <p:cNvGrpSpPr/>
            <p:nvPr/>
          </p:nvGrpSpPr>
          <p:grpSpPr>
            <a:xfrm>
              <a:off x="708230" y="2132071"/>
              <a:ext cx="8262243" cy="4341017"/>
              <a:chOff x="708230" y="2132071"/>
              <a:chExt cx="8262243" cy="4341017"/>
            </a:xfrm>
          </p:grpSpPr>
          <p:sp>
            <p:nvSpPr>
              <p:cNvPr id="93" name="Arc 92"/>
              <p:cNvSpPr/>
              <p:nvPr/>
            </p:nvSpPr>
            <p:spPr>
              <a:xfrm>
                <a:off x="708230" y="2141596"/>
                <a:ext cx="4128393" cy="4321967"/>
              </a:xfrm>
              <a:prstGeom prst="arc">
                <a:avLst>
                  <a:gd name="adj1" fmla="val 12981113"/>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Arc 99"/>
              <p:cNvSpPr/>
              <p:nvPr/>
            </p:nvSpPr>
            <p:spPr>
              <a:xfrm>
                <a:off x="20798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a:off x="3470480" y="2151121"/>
                <a:ext cx="4128393" cy="4321967"/>
              </a:xfrm>
              <a:prstGeom prst="arc">
                <a:avLst>
                  <a:gd name="adj1" fmla="val 933820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p:nvPr/>
            </p:nvSpPr>
            <p:spPr>
              <a:xfrm>
                <a:off x="4842080" y="2151121"/>
                <a:ext cx="4128393" cy="4321967"/>
              </a:xfrm>
              <a:prstGeom prst="arc">
                <a:avLst>
                  <a:gd name="adj1" fmla="val 9458225"/>
                  <a:gd name="adj2" fmla="val 1969671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 name="Group 27"/>
            <p:cNvGrpSpPr/>
            <p:nvPr/>
          </p:nvGrpSpPr>
          <p:grpSpPr>
            <a:xfrm>
              <a:off x="2079681" y="3555116"/>
              <a:ext cx="5509980" cy="1459708"/>
              <a:chOff x="2079681" y="3555116"/>
              <a:chExt cx="5509980" cy="1459708"/>
            </a:xfrm>
          </p:grpSpPr>
          <p:sp>
            <p:nvSpPr>
              <p:cNvPr id="94" name="Arc 93"/>
              <p:cNvSpPr/>
              <p:nvPr/>
            </p:nvSpPr>
            <p:spPr>
              <a:xfrm>
                <a:off x="20796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1" name="Arc 100"/>
              <p:cNvSpPr/>
              <p:nvPr/>
            </p:nvSpPr>
            <p:spPr>
              <a:xfrm>
                <a:off x="34512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9" name="Arc 18"/>
              <p:cNvSpPr/>
              <p:nvPr/>
            </p:nvSpPr>
            <p:spPr>
              <a:xfrm>
                <a:off x="48419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5" name="Arc 24"/>
              <p:cNvSpPr/>
              <p:nvPr/>
            </p:nvSpPr>
            <p:spPr>
              <a:xfrm>
                <a:off x="62135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96" name="Oval 95"/>
            <p:cNvSpPr/>
            <p:nvPr/>
          </p:nvSpPr>
          <p:spPr>
            <a:xfrm>
              <a:off x="2687709" y="4142912"/>
              <a:ext cx="249075" cy="225842"/>
            </a:xfrm>
            <a:prstGeom prst="ellipse">
              <a:avLst/>
            </a:prstGeom>
            <a:noFill/>
            <a:ln w="19050">
              <a:solidFill>
                <a:schemeClr val="tx1"/>
              </a:solidFill>
              <a:prstDash val="sysDash"/>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03" name="Oval 102"/>
            <p:cNvSpPr/>
            <p:nvPr/>
          </p:nvSpPr>
          <p:spPr>
            <a:xfrm>
              <a:off x="4059309" y="4133387"/>
              <a:ext cx="249075" cy="225842"/>
            </a:xfrm>
            <a:prstGeom prst="ellipse">
              <a:avLst/>
            </a:prstGeom>
            <a:noFill/>
            <a:ln w="19050">
              <a:solidFill>
                <a:schemeClr val="tx1"/>
              </a:solidFill>
              <a:prstDash val="sysDash"/>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1" name="Oval 20"/>
            <p:cNvSpPr/>
            <p:nvPr/>
          </p:nvSpPr>
          <p:spPr>
            <a:xfrm>
              <a:off x="5449959" y="4152437"/>
              <a:ext cx="249075" cy="225842"/>
            </a:xfrm>
            <a:prstGeom prst="ellipse">
              <a:avLst/>
            </a:prstGeom>
            <a:noFill/>
            <a:ln w="19050">
              <a:solidFill>
                <a:schemeClr val="tx1"/>
              </a:solidFill>
              <a:prstDash val="sysDash"/>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7" name="Oval 26"/>
            <p:cNvSpPr/>
            <p:nvPr/>
          </p:nvSpPr>
          <p:spPr>
            <a:xfrm>
              <a:off x="6821559" y="4152437"/>
              <a:ext cx="249075" cy="225842"/>
            </a:xfrm>
            <a:prstGeom prst="ellipse">
              <a:avLst/>
            </a:prstGeom>
            <a:noFill/>
            <a:ln w="19050">
              <a:solidFill>
                <a:schemeClr val="tx1"/>
              </a:solidFill>
              <a:prstDash val="sysDash"/>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0" name="Rectangle 29"/>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890954" y="5618018"/>
              <a:ext cx="7858191" cy="923330"/>
            </a:xfrm>
            <a:prstGeom prst="rect">
              <a:avLst/>
            </a:prstGeom>
            <a:noFill/>
            <a:ln>
              <a:noFill/>
            </a:ln>
          </p:spPr>
          <p:txBody>
            <a:bodyPr wrap="square" rtlCol="0">
              <a:spAutoFit/>
            </a:bodyPr>
            <a:lstStyle/>
            <a:p>
              <a:r>
                <a:rPr lang="en-GB" b="0" dirty="0"/>
                <a:t>We can add more and more </a:t>
              </a:r>
              <a:r>
                <a:rPr lang="en-GB" b="0" strike="sngStrike" dirty="0" err="1">
                  <a:solidFill>
                    <a:srgbClr val="FFCCCC"/>
                  </a:solidFill>
                </a:rPr>
                <a:t>diffractors</a:t>
              </a:r>
              <a:r>
                <a:rPr lang="en-GB" b="0" strike="sngStrike" dirty="0">
                  <a:solidFill>
                    <a:srgbClr val="FFCCCC"/>
                  </a:solidFill>
                </a:rPr>
                <a:t> </a:t>
              </a:r>
              <a:r>
                <a:rPr lang="en-GB" b="0" strike="sngStrike" dirty="0">
                  <a:solidFill>
                    <a:schemeClr val="bg2">
                      <a:lumMod val="60000"/>
                      <a:lumOff val="40000"/>
                    </a:schemeClr>
                  </a:solidFill>
                </a:rPr>
                <a:t>or </a:t>
              </a:r>
              <a:r>
                <a:rPr lang="en-GB" b="0" dirty="0">
                  <a:solidFill>
                    <a:srgbClr val="FF0000"/>
                  </a:solidFill>
                </a:rPr>
                <a:t>point sources </a:t>
              </a:r>
              <a:r>
                <a:rPr lang="en-GB" b="0" dirty="0"/>
                <a:t>emitting energy at the same time and show the </a:t>
              </a:r>
              <a:r>
                <a:rPr lang="en-GB" b="0" dirty="0" err="1"/>
                <a:t>wavefron</a:t>
              </a:r>
              <a:r>
                <a:rPr lang="en-GB" dirty="0" err="1"/>
                <a:t>ts</a:t>
              </a:r>
              <a:r>
                <a:rPr lang="en-GB" dirty="0"/>
                <a:t> spreading out with time</a:t>
              </a:r>
              <a:r>
                <a:rPr lang="en-GB" b="0" dirty="0"/>
                <a:t>. </a:t>
              </a:r>
              <a:r>
                <a:rPr lang="en-GB" b="1" i="1" dirty="0">
                  <a:solidFill>
                    <a:srgbClr val="FF0000"/>
                  </a:solidFill>
                </a:rPr>
                <a:t>Linear superposition of </a:t>
              </a:r>
              <a:r>
                <a:rPr lang="en-GB" b="1" i="1" dirty="0" err="1">
                  <a:solidFill>
                    <a:srgbClr val="FF0000"/>
                  </a:solidFill>
                </a:rPr>
                <a:t>wavefields</a:t>
              </a:r>
              <a:r>
                <a:rPr lang="en-GB" b="1" i="1" dirty="0">
                  <a:solidFill>
                    <a:srgbClr val="FF0000"/>
                  </a:solidFill>
                </a:rPr>
                <a:t> from multiple sources.</a:t>
              </a:r>
            </a:p>
          </p:txBody>
        </p:sp>
        <p:sp>
          <p:nvSpPr>
            <p:cNvPr id="36" name="TextBox 35"/>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sp>
        <p:nvSpPr>
          <p:cNvPr id="8" name="Rectangle 7"/>
          <p:cNvSpPr/>
          <p:nvPr/>
        </p:nvSpPr>
        <p:spPr>
          <a:xfrm>
            <a:off x="1237593" y="4895193"/>
            <a:ext cx="7237923" cy="38625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110</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13.gif loaded on 28/11/2011 07:42:26 created on 03/05/2011 06:55:51 last modified on 24/04/2011 16:00:3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376092" y="116632"/>
            <a:ext cx="3024000" cy="2664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591780" y="1628800"/>
            <a:ext cx="2340000" cy="2592000"/>
          </a:xfrm>
          <a:prstGeom prst="arc">
            <a:avLst>
              <a:gd name="adj1" fmla="val 17069480"/>
              <a:gd name="adj2" fmla="val 19494746"/>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p:nvGrpSpPr>
        <p:grpSpPr>
          <a:xfrm>
            <a:off x="3492637" y="1303814"/>
            <a:ext cx="2780256" cy="1085818"/>
            <a:chOff x="3492637" y="1303814"/>
            <a:chExt cx="2780256" cy="1085818"/>
          </a:xfrm>
        </p:grpSpPr>
        <p:pic>
          <p:nvPicPr>
            <p:cNvPr id="22" name="Picture 21"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3" name="Isosceles Triangle 22"/>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Isosceles Triangle 26"/>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xplosion 1 27"/>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29"/>
            <p:cNvSpPr/>
            <p:nvPr/>
          </p:nvSpPr>
          <p:spPr>
            <a:xfrm>
              <a:off x="3927720" y="1688036"/>
              <a:ext cx="835152" cy="70159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152400 w 2310384"/>
                <a:gd name="connsiteY1" fmla="*/ 249936 h 951532"/>
                <a:gd name="connsiteX2" fmla="*/ 2310384 w 2310384"/>
                <a:gd name="connsiteY2" fmla="*/ 0 h 951532"/>
                <a:gd name="connsiteX3" fmla="*/ 510168 w 2310384"/>
                <a:gd name="connsiteY3" fmla="*/ 951532 h 951532"/>
                <a:gd name="connsiteX4" fmla="*/ 0 w 2310384"/>
                <a:gd name="connsiteY4" fmla="*/ 822960 h 951532"/>
                <a:gd name="connsiteX0" fmla="*/ 0 w 835152"/>
                <a:gd name="connsiteY0" fmla="*/ 573024 h 701596"/>
                <a:gd name="connsiteX1" fmla="*/ 152400 w 835152"/>
                <a:gd name="connsiteY1" fmla="*/ 0 h 701596"/>
                <a:gd name="connsiteX2" fmla="*/ 835152 w 835152"/>
                <a:gd name="connsiteY2" fmla="*/ 524256 h 701596"/>
                <a:gd name="connsiteX3" fmla="*/ 510168 w 835152"/>
                <a:gd name="connsiteY3" fmla="*/ 701596 h 701596"/>
                <a:gd name="connsiteX4" fmla="*/ 0 w 835152"/>
                <a:gd name="connsiteY4" fmla="*/ 573024 h 701596"/>
                <a:gd name="connsiteX0" fmla="*/ 0 w 835152"/>
                <a:gd name="connsiteY0" fmla="*/ 573024 h 701596"/>
                <a:gd name="connsiteX1" fmla="*/ 152400 w 835152"/>
                <a:gd name="connsiteY1" fmla="*/ 0 h 701596"/>
                <a:gd name="connsiteX2" fmla="*/ 835152 w 835152"/>
                <a:gd name="connsiteY2" fmla="*/ 524256 h 701596"/>
                <a:gd name="connsiteX3" fmla="*/ 510168 w 835152"/>
                <a:gd name="connsiteY3" fmla="*/ 701596 h 701596"/>
                <a:gd name="connsiteX4" fmla="*/ 0 w 835152"/>
                <a:gd name="connsiteY4" fmla="*/ 573024 h 701596"/>
                <a:gd name="connsiteX0" fmla="*/ 0 w 835152"/>
                <a:gd name="connsiteY0" fmla="*/ 573024 h 701596"/>
                <a:gd name="connsiteX1" fmla="*/ 152400 w 835152"/>
                <a:gd name="connsiteY1" fmla="*/ 0 h 701596"/>
                <a:gd name="connsiteX2" fmla="*/ 835152 w 835152"/>
                <a:gd name="connsiteY2" fmla="*/ 524256 h 701596"/>
                <a:gd name="connsiteX3" fmla="*/ 510168 w 835152"/>
                <a:gd name="connsiteY3" fmla="*/ 701596 h 701596"/>
                <a:gd name="connsiteX4" fmla="*/ 0 w 835152"/>
                <a:gd name="connsiteY4" fmla="*/ 573024 h 70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152" h="701596">
                  <a:moveTo>
                    <a:pt x="0" y="573024"/>
                  </a:moveTo>
                  <a:lnTo>
                    <a:pt x="152400" y="0"/>
                  </a:lnTo>
                  <a:cubicBezTo>
                    <a:pt x="514096" y="132080"/>
                    <a:pt x="589280" y="178816"/>
                    <a:pt x="835152" y="524256"/>
                  </a:cubicBezTo>
                  <a:lnTo>
                    <a:pt x="510168" y="701596"/>
                  </a:lnTo>
                  <a:lnTo>
                    <a:pt x="0" y="57302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9" name="Curved Connector 18"/>
          <p:cNvCxnSpPr/>
          <p:nvPr/>
        </p:nvCxnSpPr>
        <p:spPr>
          <a:xfrm rot="10800000">
            <a:off x="4931781" y="2530070"/>
            <a:ext cx="631745" cy="265921"/>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being coincident is the </a:t>
            </a:r>
            <a:r>
              <a:rPr lang="en-GB" sz="1600" b="1" dirty="0">
                <a:solidFill>
                  <a:schemeClr val="accent1"/>
                </a:solidFill>
              </a:rPr>
              <a:t>Imaging condition</a:t>
            </a:r>
            <a:r>
              <a:rPr lang="en-GB" sz="1600" dirty="0">
                <a:solidFill>
                  <a:schemeClr val="tx1"/>
                </a:solidFill>
              </a:rPr>
              <a:t>.</a:t>
            </a:r>
          </a:p>
        </p:txBody>
      </p:sp>
    </p:spTree>
    <p:extLst>
      <p:ext uri="{BB962C8B-B14F-4D97-AF65-F5344CB8AC3E}">
        <p14:creationId xmlns:p14="http://schemas.microsoft.com/office/powerpoint/2010/main" val="1038454540"/>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111</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16.gif loaded on 28/11/2011 07:42:26 created on 03/05/2011 06:55:51 last modified on 24/04/2011 16:00:4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303748" y="80628"/>
            <a:ext cx="3132000" cy="2772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591780" y="1593092"/>
            <a:ext cx="2376000" cy="2664000"/>
          </a:xfrm>
          <a:prstGeom prst="arc">
            <a:avLst>
              <a:gd name="adj1" fmla="val 17021274"/>
              <a:gd name="adj2" fmla="val 19474230"/>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645364"/>
              <a:ext cx="847344" cy="744268"/>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176784 w 2310384"/>
                <a:gd name="connsiteY1" fmla="*/ 207264 h 951532"/>
                <a:gd name="connsiteX2" fmla="*/ 2310384 w 2310384"/>
                <a:gd name="connsiteY2" fmla="*/ 0 h 951532"/>
                <a:gd name="connsiteX3" fmla="*/ 510168 w 2310384"/>
                <a:gd name="connsiteY3" fmla="*/ 951532 h 951532"/>
                <a:gd name="connsiteX4" fmla="*/ 0 w 2310384"/>
                <a:gd name="connsiteY4" fmla="*/ 822960 h 951532"/>
                <a:gd name="connsiteX0" fmla="*/ 0 w 847344"/>
                <a:gd name="connsiteY0" fmla="*/ 615696 h 744268"/>
                <a:gd name="connsiteX1" fmla="*/ 176784 w 847344"/>
                <a:gd name="connsiteY1" fmla="*/ 0 h 744268"/>
                <a:gd name="connsiteX2" fmla="*/ 847344 w 847344"/>
                <a:gd name="connsiteY2" fmla="*/ 554736 h 744268"/>
                <a:gd name="connsiteX3" fmla="*/ 510168 w 847344"/>
                <a:gd name="connsiteY3" fmla="*/ 744268 h 744268"/>
                <a:gd name="connsiteX4" fmla="*/ 0 w 847344"/>
                <a:gd name="connsiteY4" fmla="*/ 615696 h 744268"/>
                <a:gd name="connsiteX0" fmla="*/ 0 w 847344"/>
                <a:gd name="connsiteY0" fmla="*/ 615696 h 744268"/>
                <a:gd name="connsiteX1" fmla="*/ 176784 w 847344"/>
                <a:gd name="connsiteY1" fmla="*/ 0 h 744268"/>
                <a:gd name="connsiteX2" fmla="*/ 847344 w 847344"/>
                <a:gd name="connsiteY2" fmla="*/ 554736 h 744268"/>
                <a:gd name="connsiteX3" fmla="*/ 510168 w 847344"/>
                <a:gd name="connsiteY3" fmla="*/ 744268 h 744268"/>
                <a:gd name="connsiteX4" fmla="*/ 0 w 847344"/>
                <a:gd name="connsiteY4" fmla="*/ 615696 h 744268"/>
                <a:gd name="connsiteX0" fmla="*/ 0 w 847344"/>
                <a:gd name="connsiteY0" fmla="*/ 615696 h 744268"/>
                <a:gd name="connsiteX1" fmla="*/ 176784 w 847344"/>
                <a:gd name="connsiteY1" fmla="*/ 0 h 744268"/>
                <a:gd name="connsiteX2" fmla="*/ 847344 w 847344"/>
                <a:gd name="connsiteY2" fmla="*/ 554736 h 744268"/>
                <a:gd name="connsiteX3" fmla="*/ 510168 w 847344"/>
                <a:gd name="connsiteY3" fmla="*/ 744268 h 744268"/>
                <a:gd name="connsiteX4" fmla="*/ 0 w 847344"/>
                <a:gd name="connsiteY4" fmla="*/ 615696 h 74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344" h="744268">
                  <a:moveTo>
                    <a:pt x="0" y="615696"/>
                  </a:moveTo>
                  <a:lnTo>
                    <a:pt x="176784" y="0"/>
                  </a:lnTo>
                  <a:cubicBezTo>
                    <a:pt x="680720" y="227584"/>
                    <a:pt x="544576" y="180848"/>
                    <a:pt x="847344" y="554736"/>
                  </a:cubicBezTo>
                  <a:lnTo>
                    <a:pt x="510168" y="744268"/>
                  </a:lnTo>
                  <a:lnTo>
                    <a:pt x="0" y="615696"/>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9" name="Curved Connector 18"/>
          <p:cNvCxnSpPr/>
          <p:nvPr/>
        </p:nvCxnSpPr>
        <p:spPr>
          <a:xfrm rot="10800000">
            <a:off x="4931781" y="2530070"/>
            <a:ext cx="631745" cy="265921"/>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being coincident is the </a:t>
            </a:r>
            <a:r>
              <a:rPr lang="en-GB" sz="1600" b="1" dirty="0">
                <a:solidFill>
                  <a:schemeClr val="accent1"/>
                </a:solidFill>
              </a:rPr>
              <a:t>Imaging condition</a:t>
            </a:r>
            <a:r>
              <a:rPr lang="en-GB" sz="1600" dirty="0">
                <a:solidFill>
                  <a:schemeClr val="tx1"/>
                </a:solidFill>
              </a:rPr>
              <a:t>.</a:t>
            </a:r>
          </a:p>
        </p:txBody>
      </p:sp>
    </p:spTree>
    <p:extLst>
      <p:ext uri="{BB962C8B-B14F-4D97-AF65-F5344CB8AC3E}">
        <p14:creationId xmlns:p14="http://schemas.microsoft.com/office/powerpoint/2010/main" val="3103472955"/>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112</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19.gif loaded on 28/11/2011 07:42:26 created on 03/05/2011 06:55:52 last modified on 24/04/2011 16:00:4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267744" y="80628"/>
            <a:ext cx="3204000" cy="2844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591780" y="1557088"/>
            <a:ext cx="2412000" cy="2664000"/>
          </a:xfrm>
          <a:prstGeom prst="arc">
            <a:avLst>
              <a:gd name="adj1" fmla="val 17025038"/>
              <a:gd name="adj2" fmla="val 19484147"/>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614884"/>
              <a:ext cx="914400" cy="774748"/>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176784 w 2310384"/>
                <a:gd name="connsiteY1" fmla="*/ 176784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176784 w 2310384"/>
                <a:gd name="connsiteY1" fmla="*/ 176784 h 951532"/>
                <a:gd name="connsiteX2" fmla="*/ 2310384 w 2310384"/>
                <a:gd name="connsiteY2" fmla="*/ 0 h 951532"/>
                <a:gd name="connsiteX3" fmla="*/ 510168 w 2310384"/>
                <a:gd name="connsiteY3" fmla="*/ 951532 h 951532"/>
                <a:gd name="connsiteX4" fmla="*/ 0 w 2310384"/>
                <a:gd name="connsiteY4" fmla="*/ 822960 h 951532"/>
                <a:gd name="connsiteX0" fmla="*/ 0 w 914400"/>
                <a:gd name="connsiteY0" fmla="*/ 646176 h 774748"/>
                <a:gd name="connsiteX1" fmla="*/ 176784 w 914400"/>
                <a:gd name="connsiteY1" fmla="*/ 0 h 774748"/>
                <a:gd name="connsiteX2" fmla="*/ 914400 w 914400"/>
                <a:gd name="connsiteY2" fmla="*/ 554736 h 774748"/>
                <a:gd name="connsiteX3" fmla="*/ 510168 w 914400"/>
                <a:gd name="connsiteY3" fmla="*/ 774748 h 774748"/>
                <a:gd name="connsiteX4" fmla="*/ 0 w 914400"/>
                <a:gd name="connsiteY4" fmla="*/ 646176 h 774748"/>
                <a:gd name="connsiteX0" fmla="*/ 0 w 914400"/>
                <a:gd name="connsiteY0" fmla="*/ 646176 h 774748"/>
                <a:gd name="connsiteX1" fmla="*/ 176784 w 914400"/>
                <a:gd name="connsiteY1" fmla="*/ 0 h 774748"/>
                <a:gd name="connsiteX2" fmla="*/ 914400 w 914400"/>
                <a:gd name="connsiteY2" fmla="*/ 554736 h 774748"/>
                <a:gd name="connsiteX3" fmla="*/ 510168 w 914400"/>
                <a:gd name="connsiteY3" fmla="*/ 774748 h 774748"/>
                <a:gd name="connsiteX4" fmla="*/ 0 w 914400"/>
                <a:gd name="connsiteY4" fmla="*/ 646176 h 774748"/>
                <a:gd name="connsiteX0" fmla="*/ 0 w 914400"/>
                <a:gd name="connsiteY0" fmla="*/ 646176 h 774748"/>
                <a:gd name="connsiteX1" fmla="*/ 176784 w 914400"/>
                <a:gd name="connsiteY1" fmla="*/ 0 h 774748"/>
                <a:gd name="connsiteX2" fmla="*/ 914400 w 914400"/>
                <a:gd name="connsiteY2" fmla="*/ 554736 h 774748"/>
                <a:gd name="connsiteX3" fmla="*/ 510168 w 914400"/>
                <a:gd name="connsiteY3" fmla="*/ 774748 h 774748"/>
                <a:gd name="connsiteX4" fmla="*/ 0 w 914400"/>
                <a:gd name="connsiteY4" fmla="*/ 646176 h 774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774748">
                  <a:moveTo>
                    <a:pt x="0" y="646176"/>
                  </a:moveTo>
                  <a:lnTo>
                    <a:pt x="176784" y="0"/>
                  </a:lnTo>
                  <a:cubicBezTo>
                    <a:pt x="619760" y="136144"/>
                    <a:pt x="568960" y="162560"/>
                    <a:pt x="914400" y="554736"/>
                  </a:cubicBezTo>
                  <a:lnTo>
                    <a:pt x="510168" y="774748"/>
                  </a:lnTo>
                  <a:lnTo>
                    <a:pt x="0" y="646176"/>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1" name="Curved Connector 30"/>
          <p:cNvCxnSpPr/>
          <p:nvPr/>
        </p:nvCxnSpPr>
        <p:spPr>
          <a:xfrm rot="10800000">
            <a:off x="5003781" y="2530070"/>
            <a:ext cx="559747" cy="265922"/>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being coincident is the </a:t>
            </a:r>
            <a:r>
              <a:rPr lang="en-GB" sz="1600" b="1" dirty="0">
                <a:solidFill>
                  <a:schemeClr val="accent1"/>
                </a:solidFill>
              </a:rPr>
              <a:t>Imaging condition</a:t>
            </a:r>
            <a:r>
              <a:rPr lang="en-GB" sz="1600" dirty="0">
                <a:solidFill>
                  <a:schemeClr val="tx1"/>
                </a:solidFill>
              </a:rPr>
              <a:t>.</a:t>
            </a:r>
          </a:p>
        </p:txBody>
      </p:sp>
    </p:spTree>
    <p:extLst>
      <p:ext uri="{BB962C8B-B14F-4D97-AF65-F5344CB8AC3E}">
        <p14:creationId xmlns:p14="http://schemas.microsoft.com/office/powerpoint/2010/main" val="3764697477"/>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113</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22.gif loaded on 28/11/2011 07:42:26 created on 03/05/2011 06:55:52 last modified on 24/04/2011 16:00:4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232104" y="8620"/>
            <a:ext cx="3276000" cy="2916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339752" y="1484784"/>
            <a:ext cx="2736304" cy="2736304"/>
          </a:xfrm>
          <a:prstGeom prst="arc">
            <a:avLst>
              <a:gd name="adj1" fmla="val 17340854"/>
              <a:gd name="adj2" fmla="val 19766638"/>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547828"/>
              <a:ext cx="950976" cy="841804"/>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07264 w 2310384"/>
                <a:gd name="connsiteY1" fmla="*/ 109728 h 951532"/>
                <a:gd name="connsiteX2" fmla="*/ 2310384 w 2310384"/>
                <a:gd name="connsiteY2" fmla="*/ 0 h 951532"/>
                <a:gd name="connsiteX3" fmla="*/ 510168 w 2310384"/>
                <a:gd name="connsiteY3" fmla="*/ 951532 h 951532"/>
                <a:gd name="connsiteX4" fmla="*/ 0 w 2310384"/>
                <a:gd name="connsiteY4" fmla="*/ 822960 h 951532"/>
                <a:gd name="connsiteX0" fmla="*/ 0 w 950976"/>
                <a:gd name="connsiteY0" fmla="*/ 713232 h 841804"/>
                <a:gd name="connsiteX1" fmla="*/ 207264 w 950976"/>
                <a:gd name="connsiteY1" fmla="*/ 0 h 841804"/>
                <a:gd name="connsiteX2" fmla="*/ 950976 w 950976"/>
                <a:gd name="connsiteY2" fmla="*/ 591312 h 841804"/>
                <a:gd name="connsiteX3" fmla="*/ 510168 w 950976"/>
                <a:gd name="connsiteY3" fmla="*/ 841804 h 841804"/>
                <a:gd name="connsiteX4" fmla="*/ 0 w 950976"/>
                <a:gd name="connsiteY4" fmla="*/ 713232 h 841804"/>
                <a:gd name="connsiteX0" fmla="*/ 0 w 950976"/>
                <a:gd name="connsiteY0" fmla="*/ 713232 h 841804"/>
                <a:gd name="connsiteX1" fmla="*/ 207264 w 950976"/>
                <a:gd name="connsiteY1" fmla="*/ 0 h 841804"/>
                <a:gd name="connsiteX2" fmla="*/ 950976 w 950976"/>
                <a:gd name="connsiteY2" fmla="*/ 591312 h 841804"/>
                <a:gd name="connsiteX3" fmla="*/ 510168 w 950976"/>
                <a:gd name="connsiteY3" fmla="*/ 841804 h 841804"/>
                <a:gd name="connsiteX4" fmla="*/ 0 w 950976"/>
                <a:gd name="connsiteY4" fmla="*/ 713232 h 841804"/>
                <a:gd name="connsiteX0" fmla="*/ 0 w 950976"/>
                <a:gd name="connsiteY0" fmla="*/ 713232 h 841804"/>
                <a:gd name="connsiteX1" fmla="*/ 207264 w 950976"/>
                <a:gd name="connsiteY1" fmla="*/ 0 h 841804"/>
                <a:gd name="connsiteX2" fmla="*/ 950976 w 950976"/>
                <a:gd name="connsiteY2" fmla="*/ 591312 h 841804"/>
                <a:gd name="connsiteX3" fmla="*/ 510168 w 950976"/>
                <a:gd name="connsiteY3" fmla="*/ 841804 h 841804"/>
                <a:gd name="connsiteX4" fmla="*/ 0 w 950976"/>
                <a:gd name="connsiteY4" fmla="*/ 713232 h 841804"/>
                <a:gd name="connsiteX0" fmla="*/ 0 w 950976"/>
                <a:gd name="connsiteY0" fmla="*/ 713232 h 841804"/>
                <a:gd name="connsiteX1" fmla="*/ 207264 w 950976"/>
                <a:gd name="connsiteY1" fmla="*/ 0 h 841804"/>
                <a:gd name="connsiteX2" fmla="*/ 950976 w 950976"/>
                <a:gd name="connsiteY2" fmla="*/ 591312 h 841804"/>
                <a:gd name="connsiteX3" fmla="*/ 510168 w 950976"/>
                <a:gd name="connsiteY3" fmla="*/ 841804 h 841804"/>
                <a:gd name="connsiteX4" fmla="*/ 0 w 950976"/>
                <a:gd name="connsiteY4" fmla="*/ 713232 h 84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976" h="841804">
                  <a:moveTo>
                    <a:pt x="0" y="713232"/>
                  </a:moveTo>
                  <a:lnTo>
                    <a:pt x="207264" y="0"/>
                  </a:lnTo>
                  <a:cubicBezTo>
                    <a:pt x="564896" y="166624"/>
                    <a:pt x="733552" y="217424"/>
                    <a:pt x="950976" y="591312"/>
                  </a:cubicBezTo>
                  <a:lnTo>
                    <a:pt x="510168" y="841804"/>
                  </a:lnTo>
                  <a:lnTo>
                    <a:pt x="0" y="713232"/>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1" name="Curved Connector 30"/>
          <p:cNvCxnSpPr/>
          <p:nvPr/>
        </p:nvCxnSpPr>
        <p:spPr>
          <a:xfrm rot="10800000">
            <a:off x="5034653" y="2557570"/>
            <a:ext cx="528874" cy="238422"/>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rot="10800000" flipV="1">
            <a:off x="4327071" y="2924620"/>
            <a:ext cx="1255662" cy="226794"/>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being coincident is the </a:t>
            </a:r>
            <a:r>
              <a:rPr lang="en-GB" sz="1600" b="1" dirty="0">
                <a:solidFill>
                  <a:schemeClr val="accent1"/>
                </a:solidFill>
              </a:rPr>
              <a:t>Imaging condition</a:t>
            </a:r>
            <a:r>
              <a:rPr lang="en-GB" sz="1600" dirty="0">
                <a:solidFill>
                  <a:schemeClr val="tx1"/>
                </a:solidFill>
              </a:rPr>
              <a:t>.</a:t>
            </a:r>
          </a:p>
        </p:txBody>
      </p:sp>
    </p:spTree>
    <p:extLst>
      <p:ext uri="{BB962C8B-B14F-4D97-AF65-F5344CB8AC3E}">
        <p14:creationId xmlns:p14="http://schemas.microsoft.com/office/powerpoint/2010/main" val="245592778"/>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114</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25.gif loaded on 28/11/2011 07:42:26 created on 03/05/2011 06:55:52 last modified on 24/04/2011 16:00:4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159732" y="-63388"/>
            <a:ext cx="3420000" cy="3024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339752" y="1448780"/>
            <a:ext cx="2808312" cy="3024000"/>
          </a:xfrm>
          <a:prstGeom prst="arc">
            <a:avLst>
              <a:gd name="adj1" fmla="val 17126366"/>
              <a:gd name="adj2" fmla="val 19482364"/>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511808"/>
              <a:ext cx="1018032" cy="877824"/>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29752 w 2310384"/>
                <a:gd name="connsiteY2" fmla="*/ 73708 h 951532"/>
                <a:gd name="connsiteX3" fmla="*/ 2310384 w 2310384"/>
                <a:gd name="connsiteY3" fmla="*/ 0 h 951532"/>
                <a:gd name="connsiteX4" fmla="*/ 510168 w 2310384"/>
                <a:gd name="connsiteY4" fmla="*/ 951532 h 951532"/>
                <a:gd name="connsiteX5" fmla="*/ 0 w 2310384"/>
                <a:gd name="connsiteY5" fmla="*/ 822960 h 951532"/>
                <a:gd name="connsiteX0" fmla="*/ 0 w 1018032"/>
                <a:gd name="connsiteY0" fmla="*/ 816900 h 945472"/>
                <a:gd name="connsiteX1" fmla="*/ 237744 w 1018032"/>
                <a:gd name="connsiteY1" fmla="*/ 36 h 945472"/>
                <a:gd name="connsiteX2" fmla="*/ 229752 w 1018032"/>
                <a:gd name="connsiteY2" fmla="*/ 67648 h 945472"/>
                <a:gd name="connsiteX3" fmla="*/ 1018032 w 1018032"/>
                <a:gd name="connsiteY3" fmla="*/ 682788 h 945472"/>
                <a:gd name="connsiteX4" fmla="*/ 510168 w 1018032"/>
                <a:gd name="connsiteY4" fmla="*/ 945472 h 945472"/>
                <a:gd name="connsiteX5" fmla="*/ 0 w 1018032"/>
                <a:gd name="connsiteY5" fmla="*/ 816900 h 945472"/>
                <a:gd name="connsiteX0" fmla="*/ 0 w 1018032"/>
                <a:gd name="connsiteY0" fmla="*/ 816900 h 945472"/>
                <a:gd name="connsiteX1" fmla="*/ 237744 w 1018032"/>
                <a:gd name="connsiteY1" fmla="*/ 36 h 945472"/>
                <a:gd name="connsiteX2" fmla="*/ 229752 w 1018032"/>
                <a:gd name="connsiteY2" fmla="*/ 67648 h 945472"/>
                <a:gd name="connsiteX3" fmla="*/ 1018032 w 1018032"/>
                <a:gd name="connsiteY3" fmla="*/ 682788 h 945472"/>
                <a:gd name="connsiteX4" fmla="*/ 510168 w 1018032"/>
                <a:gd name="connsiteY4" fmla="*/ 945472 h 945472"/>
                <a:gd name="connsiteX5" fmla="*/ 0 w 1018032"/>
                <a:gd name="connsiteY5" fmla="*/ 816900 h 945472"/>
                <a:gd name="connsiteX0" fmla="*/ 0 w 1018032"/>
                <a:gd name="connsiteY0" fmla="*/ 816900 h 945472"/>
                <a:gd name="connsiteX1" fmla="*/ 237744 w 1018032"/>
                <a:gd name="connsiteY1" fmla="*/ 36 h 945472"/>
                <a:gd name="connsiteX2" fmla="*/ 229752 w 1018032"/>
                <a:gd name="connsiteY2" fmla="*/ 67648 h 945472"/>
                <a:gd name="connsiteX3" fmla="*/ 1018032 w 1018032"/>
                <a:gd name="connsiteY3" fmla="*/ 682788 h 945472"/>
                <a:gd name="connsiteX4" fmla="*/ 510168 w 1018032"/>
                <a:gd name="connsiteY4" fmla="*/ 945472 h 945472"/>
                <a:gd name="connsiteX5" fmla="*/ 0 w 1018032"/>
                <a:gd name="connsiteY5" fmla="*/ 816900 h 945472"/>
                <a:gd name="connsiteX0" fmla="*/ 0 w 1018032"/>
                <a:gd name="connsiteY0" fmla="*/ 884214 h 1012786"/>
                <a:gd name="connsiteX1" fmla="*/ 237744 w 1018032"/>
                <a:gd name="connsiteY1" fmla="*/ 67350 h 1012786"/>
                <a:gd name="connsiteX2" fmla="*/ 241944 w 1018032"/>
                <a:gd name="connsiteY2" fmla="*/ 55714 h 1012786"/>
                <a:gd name="connsiteX3" fmla="*/ 229752 w 1018032"/>
                <a:gd name="connsiteY3" fmla="*/ 134962 h 1012786"/>
                <a:gd name="connsiteX4" fmla="*/ 1018032 w 1018032"/>
                <a:gd name="connsiteY4" fmla="*/ 750102 h 1012786"/>
                <a:gd name="connsiteX5" fmla="*/ 510168 w 1018032"/>
                <a:gd name="connsiteY5" fmla="*/ 1012786 h 1012786"/>
                <a:gd name="connsiteX6" fmla="*/ 0 w 1018032"/>
                <a:gd name="connsiteY6" fmla="*/ 884214 h 1012786"/>
                <a:gd name="connsiteX0" fmla="*/ 0 w 1018032"/>
                <a:gd name="connsiteY0" fmla="*/ 880442 h 1009014"/>
                <a:gd name="connsiteX1" fmla="*/ 237744 w 1018032"/>
                <a:gd name="connsiteY1" fmla="*/ 63578 h 1009014"/>
                <a:gd name="connsiteX2" fmla="*/ 229752 w 1018032"/>
                <a:gd name="connsiteY2" fmla="*/ 131190 h 1009014"/>
                <a:gd name="connsiteX3" fmla="*/ 1018032 w 1018032"/>
                <a:gd name="connsiteY3" fmla="*/ 746330 h 1009014"/>
                <a:gd name="connsiteX4" fmla="*/ 510168 w 1018032"/>
                <a:gd name="connsiteY4" fmla="*/ 1009014 h 1009014"/>
                <a:gd name="connsiteX5" fmla="*/ 0 w 1018032"/>
                <a:gd name="connsiteY5" fmla="*/ 880442 h 1009014"/>
                <a:gd name="connsiteX0" fmla="*/ 0 w 1018032"/>
                <a:gd name="connsiteY0" fmla="*/ 749252 h 877824"/>
                <a:gd name="connsiteX1" fmla="*/ 229752 w 1018032"/>
                <a:gd name="connsiteY1" fmla="*/ 0 h 877824"/>
                <a:gd name="connsiteX2" fmla="*/ 1018032 w 1018032"/>
                <a:gd name="connsiteY2" fmla="*/ 615140 h 877824"/>
                <a:gd name="connsiteX3" fmla="*/ 510168 w 1018032"/>
                <a:gd name="connsiteY3" fmla="*/ 877824 h 877824"/>
                <a:gd name="connsiteX4" fmla="*/ 0 w 1018032"/>
                <a:gd name="connsiteY4" fmla="*/ 749252 h 87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032" h="877824">
                  <a:moveTo>
                    <a:pt x="0" y="749252"/>
                  </a:moveTo>
                  <a:lnTo>
                    <a:pt x="229752" y="0"/>
                  </a:lnTo>
                  <a:cubicBezTo>
                    <a:pt x="571760" y="174567"/>
                    <a:pt x="755272" y="300365"/>
                    <a:pt x="1018032" y="615140"/>
                  </a:cubicBezTo>
                  <a:lnTo>
                    <a:pt x="510168" y="877824"/>
                  </a:lnTo>
                  <a:lnTo>
                    <a:pt x="0" y="749252"/>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1" name="Curved Connector 30"/>
          <p:cNvCxnSpPr/>
          <p:nvPr/>
        </p:nvCxnSpPr>
        <p:spPr>
          <a:xfrm rot="10800000">
            <a:off x="5081141" y="2574758"/>
            <a:ext cx="482386" cy="221234"/>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rot="10800000" flipV="1">
            <a:off x="4436737" y="2924619"/>
            <a:ext cx="1145997" cy="226795"/>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being coincident is the </a:t>
            </a:r>
            <a:r>
              <a:rPr lang="en-GB" sz="1600" b="1" dirty="0">
                <a:solidFill>
                  <a:schemeClr val="accent1"/>
                </a:solidFill>
              </a:rPr>
              <a:t>Imaging condition</a:t>
            </a:r>
            <a:r>
              <a:rPr lang="en-GB" sz="1600" dirty="0">
                <a:solidFill>
                  <a:schemeClr val="tx1"/>
                </a:solidFill>
              </a:rPr>
              <a:t>.</a:t>
            </a:r>
          </a:p>
        </p:txBody>
      </p:sp>
    </p:spTree>
    <p:extLst>
      <p:ext uri="{BB962C8B-B14F-4D97-AF65-F5344CB8AC3E}">
        <p14:creationId xmlns:p14="http://schemas.microsoft.com/office/powerpoint/2010/main" val="2865277521"/>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115</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29.gif loaded on 28/11/2011 07:42:27 created on 03/05/2011 06:55:52 last modified on 24/04/2011 16:00:4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123728" y="-63388"/>
            <a:ext cx="3492000" cy="3096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3836151" y="1454850"/>
            <a:ext cx="1306863" cy="1638026"/>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292608" y="33631"/>
                </a:moveTo>
                <a:cubicBezTo>
                  <a:pt x="796621" y="170909"/>
                  <a:pt x="1008794" y="471895"/>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505156"/>
              <a:ext cx="1016136" cy="88447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1016136 w 2310384"/>
                <a:gd name="connsiteY3" fmla="*/ 683308 h 951532"/>
                <a:gd name="connsiteX4" fmla="*/ 510168 w 2310384"/>
                <a:gd name="connsiteY4" fmla="*/ 951532 h 951532"/>
                <a:gd name="connsiteX5" fmla="*/ 0 w 2310384"/>
                <a:gd name="connsiteY5" fmla="*/ 822960 h 951532"/>
                <a:gd name="connsiteX0" fmla="*/ 0 w 1016136"/>
                <a:gd name="connsiteY0" fmla="*/ 816864 h 945436"/>
                <a:gd name="connsiteX1" fmla="*/ 237744 w 1016136"/>
                <a:gd name="connsiteY1" fmla="*/ 0 h 945436"/>
                <a:gd name="connsiteX2" fmla="*/ 694944 w 1016136"/>
                <a:gd name="connsiteY2" fmla="*/ 274320 h 945436"/>
                <a:gd name="connsiteX3" fmla="*/ 1016136 w 1016136"/>
                <a:gd name="connsiteY3" fmla="*/ 677212 h 945436"/>
                <a:gd name="connsiteX4" fmla="*/ 510168 w 1016136"/>
                <a:gd name="connsiteY4" fmla="*/ 945436 h 945436"/>
                <a:gd name="connsiteX5" fmla="*/ 0 w 1016136"/>
                <a:gd name="connsiteY5" fmla="*/ 816864 h 945436"/>
                <a:gd name="connsiteX0" fmla="*/ 0 w 1016136"/>
                <a:gd name="connsiteY0" fmla="*/ 816864 h 945436"/>
                <a:gd name="connsiteX1" fmla="*/ 237744 w 1016136"/>
                <a:gd name="connsiteY1" fmla="*/ 0 h 945436"/>
                <a:gd name="connsiteX2" fmla="*/ 694944 w 1016136"/>
                <a:gd name="connsiteY2" fmla="*/ 274320 h 945436"/>
                <a:gd name="connsiteX3" fmla="*/ 1016136 w 1016136"/>
                <a:gd name="connsiteY3" fmla="*/ 677212 h 945436"/>
                <a:gd name="connsiteX4" fmla="*/ 510168 w 1016136"/>
                <a:gd name="connsiteY4" fmla="*/ 945436 h 945436"/>
                <a:gd name="connsiteX5" fmla="*/ 0 w 1016136"/>
                <a:gd name="connsiteY5" fmla="*/ 816864 h 945436"/>
                <a:gd name="connsiteX0" fmla="*/ 0 w 1016136"/>
                <a:gd name="connsiteY0" fmla="*/ 755904 h 884476"/>
                <a:gd name="connsiteX1" fmla="*/ 219456 w 1016136"/>
                <a:gd name="connsiteY1" fmla="*/ 0 h 884476"/>
                <a:gd name="connsiteX2" fmla="*/ 694944 w 1016136"/>
                <a:gd name="connsiteY2" fmla="*/ 213360 h 884476"/>
                <a:gd name="connsiteX3" fmla="*/ 1016136 w 1016136"/>
                <a:gd name="connsiteY3" fmla="*/ 616252 h 884476"/>
                <a:gd name="connsiteX4" fmla="*/ 510168 w 1016136"/>
                <a:gd name="connsiteY4" fmla="*/ 884476 h 884476"/>
                <a:gd name="connsiteX5" fmla="*/ 0 w 1016136"/>
                <a:gd name="connsiteY5" fmla="*/ 755904 h 884476"/>
                <a:gd name="connsiteX0" fmla="*/ 0 w 1016136"/>
                <a:gd name="connsiteY0" fmla="*/ 755904 h 884476"/>
                <a:gd name="connsiteX1" fmla="*/ 219456 w 1016136"/>
                <a:gd name="connsiteY1" fmla="*/ 0 h 884476"/>
                <a:gd name="connsiteX2" fmla="*/ 694944 w 1016136"/>
                <a:gd name="connsiteY2" fmla="*/ 213360 h 884476"/>
                <a:gd name="connsiteX3" fmla="*/ 1016136 w 1016136"/>
                <a:gd name="connsiteY3" fmla="*/ 616252 h 884476"/>
                <a:gd name="connsiteX4" fmla="*/ 510168 w 1016136"/>
                <a:gd name="connsiteY4" fmla="*/ 884476 h 884476"/>
                <a:gd name="connsiteX5" fmla="*/ 0 w 1016136"/>
                <a:gd name="connsiteY5" fmla="*/ 755904 h 88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136" h="884476">
                  <a:moveTo>
                    <a:pt x="0" y="755904"/>
                  </a:moveTo>
                  <a:lnTo>
                    <a:pt x="219456" y="0"/>
                  </a:lnTo>
                  <a:cubicBezTo>
                    <a:pt x="420624" y="52832"/>
                    <a:pt x="536448" y="142240"/>
                    <a:pt x="694944" y="213360"/>
                  </a:cubicBezTo>
                  <a:cubicBezTo>
                    <a:pt x="856872" y="347657"/>
                    <a:pt x="909072" y="481955"/>
                    <a:pt x="1016136" y="616252"/>
                  </a:cubicBezTo>
                  <a:lnTo>
                    <a:pt x="510168" y="884476"/>
                  </a:lnTo>
                  <a:lnTo>
                    <a:pt x="0" y="75590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1" name="Curved Connector 30"/>
          <p:cNvCxnSpPr/>
          <p:nvPr/>
        </p:nvCxnSpPr>
        <p:spPr>
          <a:xfrm rot="10800000">
            <a:off x="5143015" y="2598822"/>
            <a:ext cx="420513" cy="197171"/>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rot="10800000" flipV="1">
            <a:off x="4489583" y="2924618"/>
            <a:ext cx="1093153" cy="299843"/>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and the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being coincident is the </a:t>
            </a:r>
            <a:r>
              <a:rPr lang="en-GB" sz="1600" b="1" dirty="0">
                <a:solidFill>
                  <a:schemeClr val="accent1"/>
                </a:solidFill>
              </a:rPr>
              <a:t>Imaging condition</a:t>
            </a:r>
            <a:r>
              <a:rPr lang="en-GB" sz="1600" dirty="0">
                <a:solidFill>
                  <a:schemeClr val="tx1"/>
                </a:solidFill>
              </a:rPr>
              <a:t>.</a:t>
            </a:r>
          </a:p>
        </p:txBody>
      </p:sp>
    </p:spTree>
    <p:extLst>
      <p:ext uri="{BB962C8B-B14F-4D97-AF65-F5344CB8AC3E}">
        <p14:creationId xmlns:p14="http://schemas.microsoft.com/office/powerpoint/2010/main" val="1201034137"/>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116</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32.gif loaded on 28/11/2011 07:42:27 created on 03/05/2011 06:55:52 last modified on 24/04/2011 16:00:4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087724" y="-135396"/>
            <a:ext cx="3600000" cy="3204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444196"/>
              <a:ext cx="1078992"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1078992"/>
                <a:gd name="connsiteY0" fmla="*/ 816864 h 945436"/>
                <a:gd name="connsiteX1" fmla="*/ 237744 w 1078992"/>
                <a:gd name="connsiteY1" fmla="*/ 0 h 945436"/>
                <a:gd name="connsiteX2" fmla="*/ 1078992 w 1078992"/>
                <a:gd name="connsiteY2" fmla="*/ 640080 h 945436"/>
                <a:gd name="connsiteX3" fmla="*/ 510168 w 1078992"/>
                <a:gd name="connsiteY3" fmla="*/ 945436 h 945436"/>
                <a:gd name="connsiteX4" fmla="*/ 0 w 1078992"/>
                <a:gd name="connsiteY4" fmla="*/ 816864 h 945436"/>
                <a:gd name="connsiteX0" fmla="*/ 0 w 1078992"/>
                <a:gd name="connsiteY0" fmla="*/ 816864 h 945436"/>
                <a:gd name="connsiteX1" fmla="*/ 237744 w 1078992"/>
                <a:gd name="connsiteY1" fmla="*/ 0 h 945436"/>
                <a:gd name="connsiteX2" fmla="*/ 1078992 w 1078992"/>
                <a:gd name="connsiteY2" fmla="*/ 640080 h 945436"/>
                <a:gd name="connsiteX3" fmla="*/ 510168 w 1078992"/>
                <a:gd name="connsiteY3" fmla="*/ 945436 h 945436"/>
                <a:gd name="connsiteX4" fmla="*/ 0 w 1078992"/>
                <a:gd name="connsiteY4" fmla="*/ 816864 h 945436"/>
                <a:gd name="connsiteX0" fmla="*/ 0 w 1078992"/>
                <a:gd name="connsiteY0" fmla="*/ 816864 h 945436"/>
                <a:gd name="connsiteX1" fmla="*/ 237744 w 1078992"/>
                <a:gd name="connsiteY1" fmla="*/ 0 h 945436"/>
                <a:gd name="connsiteX2" fmla="*/ 1078992 w 1078992"/>
                <a:gd name="connsiteY2" fmla="*/ 640080 h 945436"/>
                <a:gd name="connsiteX3" fmla="*/ 510168 w 1078992"/>
                <a:gd name="connsiteY3" fmla="*/ 945436 h 945436"/>
                <a:gd name="connsiteX4" fmla="*/ 0 w 1078992"/>
                <a:gd name="connsiteY4" fmla="*/ 816864 h 94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992" h="945436">
                  <a:moveTo>
                    <a:pt x="0" y="816864"/>
                  </a:moveTo>
                  <a:lnTo>
                    <a:pt x="237744" y="0"/>
                  </a:lnTo>
                  <a:cubicBezTo>
                    <a:pt x="621792" y="146304"/>
                    <a:pt x="835152" y="304800"/>
                    <a:pt x="1078992" y="640080"/>
                  </a:cubicBez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Arc 6"/>
          <p:cNvSpPr/>
          <p:nvPr/>
        </p:nvSpPr>
        <p:spPr>
          <a:xfrm>
            <a:off x="3872727" y="1418274"/>
            <a:ext cx="1306863" cy="1638026"/>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292608" y="33631"/>
                </a:moveTo>
                <a:cubicBezTo>
                  <a:pt x="796621" y="170909"/>
                  <a:pt x="1008794" y="471895"/>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Curved Connector 31"/>
          <p:cNvCxnSpPr>
            <a:endCxn id="29" idx="1"/>
          </p:cNvCxnSpPr>
          <p:nvPr/>
        </p:nvCxnSpPr>
        <p:spPr>
          <a:xfrm rot="10800000">
            <a:off x="4165465" y="1444196"/>
            <a:ext cx="1398063" cy="1351796"/>
          </a:xfrm>
          <a:prstGeom prst="curvedConnector3">
            <a:avLst>
              <a:gd name="adj1" fmla="val 26395"/>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10800000" flipV="1">
            <a:off x="4526159" y="2924617"/>
            <a:ext cx="1056579" cy="299845"/>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upcoming </a:t>
            </a:r>
            <a:r>
              <a:rPr lang="en-GB" sz="1600" b="1" dirty="0">
                <a:solidFill>
                  <a:schemeClr val="accent1"/>
                </a:solidFill>
              </a:rPr>
              <a:t>Receiver </a:t>
            </a:r>
            <a:r>
              <a:rPr lang="en-GB" sz="1600" b="1" dirty="0" err="1">
                <a:solidFill>
                  <a:schemeClr val="accent1"/>
                </a:solidFill>
              </a:rPr>
              <a:t>wavefield</a:t>
            </a:r>
            <a:r>
              <a:rPr lang="en-GB" sz="1600" dirty="0">
                <a:solidFill>
                  <a:schemeClr val="tx1"/>
                </a:solidFill>
              </a:rPr>
              <a:t> is now being recorded at the first receiver</a:t>
            </a:r>
          </a:p>
        </p:txBody>
      </p:sp>
    </p:spTree>
    <p:extLst>
      <p:ext uri="{BB962C8B-B14F-4D97-AF65-F5344CB8AC3E}">
        <p14:creationId xmlns:p14="http://schemas.microsoft.com/office/powerpoint/2010/main" val="38377106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117</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32.gif loaded on 28/11/2011 07:42:27 created on 03/05/2011 06:55:52 last modified on 24/04/2011 16:00:4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087724" y="-135396"/>
            <a:ext cx="3600000" cy="3204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444196"/>
              <a:ext cx="1078992"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1078992"/>
                <a:gd name="connsiteY0" fmla="*/ 816864 h 945436"/>
                <a:gd name="connsiteX1" fmla="*/ 237744 w 1078992"/>
                <a:gd name="connsiteY1" fmla="*/ 0 h 945436"/>
                <a:gd name="connsiteX2" fmla="*/ 1078992 w 1078992"/>
                <a:gd name="connsiteY2" fmla="*/ 640080 h 945436"/>
                <a:gd name="connsiteX3" fmla="*/ 510168 w 1078992"/>
                <a:gd name="connsiteY3" fmla="*/ 945436 h 945436"/>
                <a:gd name="connsiteX4" fmla="*/ 0 w 1078992"/>
                <a:gd name="connsiteY4" fmla="*/ 816864 h 945436"/>
                <a:gd name="connsiteX0" fmla="*/ 0 w 1078992"/>
                <a:gd name="connsiteY0" fmla="*/ 816864 h 945436"/>
                <a:gd name="connsiteX1" fmla="*/ 237744 w 1078992"/>
                <a:gd name="connsiteY1" fmla="*/ 0 h 945436"/>
                <a:gd name="connsiteX2" fmla="*/ 1078992 w 1078992"/>
                <a:gd name="connsiteY2" fmla="*/ 640080 h 945436"/>
                <a:gd name="connsiteX3" fmla="*/ 510168 w 1078992"/>
                <a:gd name="connsiteY3" fmla="*/ 945436 h 945436"/>
                <a:gd name="connsiteX4" fmla="*/ 0 w 1078992"/>
                <a:gd name="connsiteY4" fmla="*/ 816864 h 945436"/>
                <a:gd name="connsiteX0" fmla="*/ 0 w 1078992"/>
                <a:gd name="connsiteY0" fmla="*/ 816864 h 945436"/>
                <a:gd name="connsiteX1" fmla="*/ 237744 w 1078992"/>
                <a:gd name="connsiteY1" fmla="*/ 0 h 945436"/>
                <a:gd name="connsiteX2" fmla="*/ 1078992 w 1078992"/>
                <a:gd name="connsiteY2" fmla="*/ 640080 h 945436"/>
                <a:gd name="connsiteX3" fmla="*/ 510168 w 1078992"/>
                <a:gd name="connsiteY3" fmla="*/ 945436 h 945436"/>
                <a:gd name="connsiteX4" fmla="*/ 0 w 1078992"/>
                <a:gd name="connsiteY4" fmla="*/ 816864 h 94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992" h="945436">
                  <a:moveTo>
                    <a:pt x="0" y="816864"/>
                  </a:moveTo>
                  <a:lnTo>
                    <a:pt x="237744" y="0"/>
                  </a:lnTo>
                  <a:cubicBezTo>
                    <a:pt x="621792" y="146304"/>
                    <a:pt x="835152" y="304800"/>
                    <a:pt x="1078992" y="640080"/>
                  </a:cubicBez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Arc 6"/>
          <p:cNvSpPr/>
          <p:nvPr/>
        </p:nvSpPr>
        <p:spPr>
          <a:xfrm>
            <a:off x="3872727" y="1418274"/>
            <a:ext cx="1306863" cy="1638026"/>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292608" y="33631"/>
                </a:moveTo>
                <a:cubicBezTo>
                  <a:pt x="796621" y="170909"/>
                  <a:pt x="1008794" y="471895"/>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Curved Connector 31"/>
          <p:cNvCxnSpPr>
            <a:endCxn id="29" idx="1"/>
          </p:cNvCxnSpPr>
          <p:nvPr/>
        </p:nvCxnSpPr>
        <p:spPr>
          <a:xfrm rot="10800000">
            <a:off x="4165465" y="1444196"/>
            <a:ext cx="1398063" cy="1351796"/>
          </a:xfrm>
          <a:prstGeom prst="curvedConnector3">
            <a:avLst>
              <a:gd name="adj1" fmla="val 26395"/>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3837301" y="1404645"/>
            <a:ext cx="337645" cy="856415"/>
            <a:chOff x="3837301" y="1404645"/>
            <a:chExt cx="337645" cy="856415"/>
          </a:xfrm>
        </p:grpSpPr>
        <p:cxnSp>
          <p:nvCxnSpPr>
            <p:cNvPr id="33" name="Straight Arrow Connector 32"/>
            <p:cNvCxnSpPr/>
            <p:nvPr/>
          </p:nvCxnSpPr>
          <p:spPr>
            <a:xfrm>
              <a:off x="3837301" y="1404645"/>
              <a:ext cx="90419" cy="8564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939089" y="1444196"/>
              <a:ext cx="235857" cy="80108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6" name="Curved Connector 35"/>
          <p:cNvCxnSpPr/>
          <p:nvPr/>
        </p:nvCxnSpPr>
        <p:spPr>
          <a:xfrm rot="10800000" flipV="1">
            <a:off x="4526159" y="2924617"/>
            <a:ext cx="1056579" cy="299845"/>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We can sometimes </a:t>
            </a:r>
            <a:r>
              <a:rPr lang="en-GB" sz="1600" b="1" dirty="0">
                <a:solidFill>
                  <a:srgbClr val="FF0000"/>
                </a:solidFill>
              </a:rPr>
              <a:t>(</a:t>
            </a:r>
            <a:r>
              <a:rPr lang="en-GB" sz="2400" b="1" dirty="0">
                <a:solidFill>
                  <a:srgbClr val="FF0000"/>
                </a:solidFill>
                <a:latin typeface="Informal Roman" panose="030604020304060B0204" pitchFamily="66" charset="0"/>
              </a:rPr>
              <a:t>always?</a:t>
            </a:r>
            <a:r>
              <a:rPr lang="en-GB" sz="1600" b="1" dirty="0">
                <a:solidFill>
                  <a:srgbClr val="FF0000"/>
                </a:solidFill>
              </a:rPr>
              <a:t>) </a:t>
            </a:r>
            <a:r>
              <a:rPr lang="en-GB" sz="1600" dirty="0">
                <a:solidFill>
                  <a:schemeClr val="tx1"/>
                </a:solidFill>
              </a:rPr>
              <a:t>plot the source-reflector-receiver </a:t>
            </a:r>
            <a:r>
              <a:rPr lang="en-GB" sz="1600" dirty="0" err="1">
                <a:solidFill>
                  <a:schemeClr val="tx1"/>
                </a:solidFill>
              </a:rPr>
              <a:t>raypath</a:t>
            </a:r>
            <a:r>
              <a:rPr lang="en-GB" sz="1600" dirty="0">
                <a:solidFill>
                  <a:schemeClr val="tx1"/>
                </a:solidFill>
              </a:rPr>
              <a:t>.</a:t>
            </a:r>
          </a:p>
        </p:txBody>
      </p:sp>
    </p:spTree>
    <p:extLst>
      <p:ext uri="{BB962C8B-B14F-4D97-AF65-F5344CB8AC3E}">
        <p14:creationId xmlns:p14="http://schemas.microsoft.com/office/powerpoint/2010/main" val="3936719152"/>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118</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35.gif loaded on 28/11/2011 07:42:27 created on 03/05/2011 06:55:52 last modified on 24/04/2011 16:00:4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015716" y="-171400"/>
            <a:ext cx="3708000" cy="3276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444196"/>
              <a:ext cx="1109472"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1109472"/>
                <a:gd name="connsiteY0" fmla="*/ 816864 h 945436"/>
                <a:gd name="connsiteX1" fmla="*/ 237744 w 1109472"/>
                <a:gd name="connsiteY1" fmla="*/ 0 h 945436"/>
                <a:gd name="connsiteX2" fmla="*/ 1109472 w 1109472"/>
                <a:gd name="connsiteY2" fmla="*/ 627888 h 945436"/>
                <a:gd name="connsiteX3" fmla="*/ 510168 w 1109472"/>
                <a:gd name="connsiteY3" fmla="*/ 945436 h 945436"/>
                <a:gd name="connsiteX4" fmla="*/ 0 w 1109472"/>
                <a:gd name="connsiteY4" fmla="*/ 816864 h 945436"/>
                <a:gd name="connsiteX0" fmla="*/ 0 w 1109472"/>
                <a:gd name="connsiteY0" fmla="*/ 816864 h 945436"/>
                <a:gd name="connsiteX1" fmla="*/ 237744 w 1109472"/>
                <a:gd name="connsiteY1" fmla="*/ 0 h 945436"/>
                <a:gd name="connsiteX2" fmla="*/ 1109472 w 1109472"/>
                <a:gd name="connsiteY2" fmla="*/ 627888 h 945436"/>
                <a:gd name="connsiteX3" fmla="*/ 510168 w 1109472"/>
                <a:gd name="connsiteY3" fmla="*/ 945436 h 945436"/>
                <a:gd name="connsiteX4" fmla="*/ 0 w 1109472"/>
                <a:gd name="connsiteY4" fmla="*/ 816864 h 945436"/>
                <a:gd name="connsiteX0" fmla="*/ 0 w 1109472"/>
                <a:gd name="connsiteY0" fmla="*/ 816864 h 945436"/>
                <a:gd name="connsiteX1" fmla="*/ 237744 w 1109472"/>
                <a:gd name="connsiteY1" fmla="*/ 0 h 945436"/>
                <a:gd name="connsiteX2" fmla="*/ 1109472 w 1109472"/>
                <a:gd name="connsiteY2" fmla="*/ 627888 h 945436"/>
                <a:gd name="connsiteX3" fmla="*/ 510168 w 1109472"/>
                <a:gd name="connsiteY3" fmla="*/ 945436 h 945436"/>
                <a:gd name="connsiteX4" fmla="*/ 0 w 1109472"/>
                <a:gd name="connsiteY4" fmla="*/ 816864 h 94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472" h="945436">
                  <a:moveTo>
                    <a:pt x="0" y="816864"/>
                  </a:moveTo>
                  <a:lnTo>
                    <a:pt x="237744" y="0"/>
                  </a:lnTo>
                  <a:cubicBezTo>
                    <a:pt x="686816" y="99568"/>
                    <a:pt x="916432" y="321056"/>
                    <a:pt x="1109472" y="627888"/>
                  </a:cubicBez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Arc 6"/>
          <p:cNvSpPr/>
          <p:nvPr/>
        </p:nvSpPr>
        <p:spPr>
          <a:xfrm>
            <a:off x="3909303" y="1393890"/>
            <a:ext cx="1306863" cy="1638026"/>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292608" y="33631"/>
                </a:moveTo>
                <a:cubicBezTo>
                  <a:pt x="796621" y="170909"/>
                  <a:pt x="1008794" y="471895"/>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p:nvPr/>
        </p:nvCxnSpPr>
        <p:spPr>
          <a:xfrm flipH="1" flipV="1">
            <a:off x="4174946" y="774192"/>
            <a:ext cx="0" cy="670004"/>
          </a:xfrm>
          <a:prstGeom prst="line">
            <a:avLst/>
          </a:prstGeom>
          <a:ln w="28575">
            <a:solidFill>
              <a:srgbClr val="0093D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37301" y="1229812"/>
            <a:ext cx="877824" cy="184666"/>
          </a:xfrm>
          <a:prstGeom prst="rect">
            <a:avLst/>
          </a:prstGeom>
          <a:noFill/>
        </p:spPr>
        <p:txBody>
          <a:bodyPr wrap="square" rtlCol="0">
            <a:spAutoFit/>
          </a:bodyPr>
          <a:lstStyle/>
          <a:p>
            <a:r>
              <a:rPr lang="en-GB" sz="600" dirty="0"/>
              <a:t>t=0.8s-</a:t>
            </a:r>
          </a:p>
        </p:txBody>
      </p:sp>
      <p:sp>
        <p:nvSpPr>
          <p:cNvPr id="34" name="Rounded Rectangle 33"/>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03787919"/>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119</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38.gif loaded on 28/11/2011 07:42:27 created on 03/05/2011 06:55:53 last modified on 24/04/2011 16:00:4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1979712" y="-171400"/>
            <a:ext cx="3780000" cy="3312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444196"/>
              <a:ext cx="1146048"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467496 w 2310384"/>
                <a:gd name="connsiteY2" fmla="*/ 6652 h 951532"/>
                <a:gd name="connsiteX3" fmla="*/ 2310384 w 2310384"/>
                <a:gd name="connsiteY3" fmla="*/ 0 h 951532"/>
                <a:gd name="connsiteX4" fmla="*/ 510168 w 2310384"/>
                <a:gd name="connsiteY4" fmla="*/ 951532 h 951532"/>
                <a:gd name="connsiteX5" fmla="*/ 0 w 2310384"/>
                <a:gd name="connsiteY5" fmla="*/ 822960 h 951532"/>
                <a:gd name="connsiteX0" fmla="*/ 0 w 1146048"/>
                <a:gd name="connsiteY0" fmla="*/ 816864 h 945436"/>
                <a:gd name="connsiteX1" fmla="*/ 237744 w 1146048"/>
                <a:gd name="connsiteY1" fmla="*/ 0 h 945436"/>
                <a:gd name="connsiteX2" fmla="*/ 467496 w 1146048"/>
                <a:gd name="connsiteY2" fmla="*/ 556 h 945436"/>
                <a:gd name="connsiteX3" fmla="*/ 1146048 w 1146048"/>
                <a:gd name="connsiteY3" fmla="*/ 585216 h 945436"/>
                <a:gd name="connsiteX4" fmla="*/ 510168 w 1146048"/>
                <a:gd name="connsiteY4" fmla="*/ 945436 h 945436"/>
                <a:gd name="connsiteX5" fmla="*/ 0 w 1146048"/>
                <a:gd name="connsiteY5" fmla="*/ 816864 h 945436"/>
                <a:gd name="connsiteX0" fmla="*/ 0 w 1146048"/>
                <a:gd name="connsiteY0" fmla="*/ 816864 h 945436"/>
                <a:gd name="connsiteX1" fmla="*/ 237744 w 1146048"/>
                <a:gd name="connsiteY1" fmla="*/ 0 h 945436"/>
                <a:gd name="connsiteX2" fmla="*/ 467496 w 1146048"/>
                <a:gd name="connsiteY2" fmla="*/ 556 h 945436"/>
                <a:gd name="connsiteX3" fmla="*/ 1146048 w 1146048"/>
                <a:gd name="connsiteY3" fmla="*/ 585216 h 945436"/>
                <a:gd name="connsiteX4" fmla="*/ 510168 w 1146048"/>
                <a:gd name="connsiteY4" fmla="*/ 945436 h 945436"/>
                <a:gd name="connsiteX5" fmla="*/ 0 w 1146048"/>
                <a:gd name="connsiteY5" fmla="*/ 816864 h 945436"/>
                <a:gd name="connsiteX0" fmla="*/ 0 w 1146048"/>
                <a:gd name="connsiteY0" fmla="*/ 816864 h 945436"/>
                <a:gd name="connsiteX1" fmla="*/ 237744 w 1146048"/>
                <a:gd name="connsiteY1" fmla="*/ 0 h 945436"/>
                <a:gd name="connsiteX2" fmla="*/ 467496 w 1146048"/>
                <a:gd name="connsiteY2" fmla="*/ 556 h 945436"/>
                <a:gd name="connsiteX3" fmla="*/ 1146048 w 1146048"/>
                <a:gd name="connsiteY3" fmla="*/ 585216 h 945436"/>
                <a:gd name="connsiteX4" fmla="*/ 510168 w 1146048"/>
                <a:gd name="connsiteY4" fmla="*/ 945436 h 945436"/>
                <a:gd name="connsiteX5" fmla="*/ 0 w 1146048"/>
                <a:gd name="connsiteY5" fmla="*/ 816864 h 9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048" h="945436">
                  <a:moveTo>
                    <a:pt x="0" y="816864"/>
                  </a:moveTo>
                  <a:lnTo>
                    <a:pt x="237744" y="0"/>
                  </a:lnTo>
                  <a:lnTo>
                    <a:pt x="467496" y="556"/>
                  </a:lnTo>
                  <a:cubicBezTo>
                    <a:pt x="766832" y="158867"/>
                    <a:pt x="883288" y="207449"/>
                    <a:pt x="1146048" y="585216"/>
                  </a:cubicBez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Arc 6"/>
          <p:cNvSpPr/>
          <p:nvPr/>
        </p:nvSpPr>
        <p:spPr>
          <a:xfrm>
            <a:off x="3951975" y="1363410"/>
            <a:ext cx="1306863" cy="1638026"/>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445008" y="88495"/>
                </a:moveTo>
                <a:cubicBezTo>
                  <a:pt x="778333" y="231869"/>
                  <a:pt x="1008794" y="471895"/>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37301" y="1216062"/>
            <a:ext cx="877824" cy="184666"/>
          </a:xfrm>
          <a:prstGeom prst="rect">
            <a:avLst/>
          </a:prstGeom>
          <a:noFill/>
        </p:spPr>
        <p:txBody>
          <a:bodyPr wrap="square" rtlCol="0">
            <a:spAutoFit/>
          </a:bodyPr>
          <a:lstStyle/>
          <a:p>
            <a:r>
              <a:rPr lang="en-GB" sz="600" dirty="0"/>
              <a:t>t=0.8s-</a:t>
            </a:r>
          </a:p>
        </p:txBody>
      </p:sp>
      <p:sp>
        <p:nvSpPr>
          <p:cNvPr id="34" name="Freeform 33"/>
          <p:cNvSpPr/>
          <p:nvPr/>
        </p:nvSpPr>
        <p:spPr>
          <a:xfrm>
            <a:off x="3847726" y="1402451"/>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9000">
                  <a:schemeClr val="bg1">
                    <a:alpha val="0"/>
                  </a:schemeClr>
                </a:gs>
                <a:gs pos="37000">
                  <a:srgbClr val="C00000"/>
                </a:gs>
                <a:gs pos="27000">
                  <a:srgbClr val="C00000"/>
                </a:gs>
                <a:gs pos="43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flipH="1" flipV="1">
            <a:off x="4176096" y="823467"/>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976606175"/>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9"/>
          <p:cNvGrpSpPr/>
          <p:nvPr/>
        </p:nvGrpSpPr>
        <p:grpSpPr>
          <a:xfrm>
            <a:off x="28575" y="1407835"/>
            <a:ext cx="9638377" cy="5781673"/>
            <a:chOff x="28575" y="1407835"/>
            <a:chExt cx="9638377" cy="5781673"/>
          </a:xfrm>
        </p:grpSpPr>
        <p:sp>
          <p:nvSpPr>
            <p:cNvPr id="95" name="Arc 94"/>
            <p:cNvSpPr/>
            <p:nvPr/>
          </p:nvSpPr>
          <p:spPr>
            <a:xfrm>
              <a:off x="28575" y="1417360"/>
              <a:ext cx="5504527" cy="5762623"/>
            </a:xfrm>
            <a:prstGeom prst="arc">
              <a:avLst>
                <a:gd name="adj1" fmla="val 1395701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 48"/>
            <p:cNvGrpSpPr/>
            <p:nvPr/>
          </p:nvGrpSpPr>
          <p:grpSpPr>
            <a:xfrm>
              <a:off x="714375" y="1407835"/>
              <a:ext cx="8952577" cy="5781673"/>
              <a:chOff x="714375" y="1407835"/>
              <a:chExt cx="8952577" cy="5781673"/>
            </a:xfrm>
          </p:grpSpPr>
          <p:sp>
            <p:nvSpPr>
              <p:cNvPr id="102" name="Arc 101"/>
              <p:cNvSpPr/>
              <p:nvPr/>
            </p:nvSpPr>
            <p:spPr>
              <a:xfrm>
                <a:off x="1400175" y="140783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a:off x="2790825" y="1426885"/>
                <a:ext cx="5504527" cy="5762623"/>
              </a:xfrm>
              <a:prstGeom prst="arc">
                <a:avLst>
                  <a:gd name="adj1" fmla="val 9724254"/>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a:off x="4162425" y="1426885"/>
                <a:ext cx="5504527" cy="5762623"/>
              </a:xfrm>
              <a:prstGeom prst="arc">
                <a:avLst>
                  <a:gd name="adj1" fmla="val 9797492"/>
                  <a:gd name="adj2" fmla="val 1856345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a:off x="714375" y="1407835"/>
                <a:ext cx="5504527" cy="5762623"/>
              </a:xfrm>
              <a:prstGeom prst="arc">
                <a:avLst>
                  <a:gd name="adj1" fmla="val 1264640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p:cNvSpPr/>
              <p:nvPr/>
            </p:nvSpPr>
            <p:spPr>
              <a:xfrm>
                <a:off x="20859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p:cNvSpPr/>
              <p:nvPr/>
            </p:nvSpPr>
            <p:spPr>
              <a:xfrm>
                <a:off x="3448050" y="1417360"/>
                <a:ext cx="5504527" cy="5762623"/>
              </a:xfrm>
              <a:prstGeom prst="arc">
                <a:avLst>
                  <a:gd name="adj1" fmla="val 9784795"/>
                  <a:gd name="adj2" fmla="val 19973907"/>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47" name="Slide Number Placeholder 5"/>
          <p:cNvSpPr>
            <a:spLocks noGrp="1"/>
          </p:cNvSpPr>
          <p:nvPr>
            <p:ph type="sldNum" sz="quarter" idx="12"/>
          </p:nvPr>
        </p:nvSpPr>
        <p:spPr/>
        <p:txBody>
          <a:bodyPr/>
          <a:lstStyle/>
          <a:p>
            <a:fld id="{27DF0F58-1795-48F0-90F6-BA4250555803}" type="slidenum">
              <a:rPr lang="en-US" smtClean="0"/>
              <a:pPr/>
              <a:t>12</a:t>
            </a:fld>
            <a:endParaRPr lang="en-US" dirty="0"/>
          </a:p>
        </p:txBody>
      </p:sp>
      <p:sp>
        <p:nvSpPr>
          <p:cNvPr id="7" name="Title 6"/>
          <p:cNvSpPr>
            <a:spLocks noGrp="1"/>
          </p:cNvSpPr>
          <p:nvPr>
            <p:ph type="title"/>
          </p:nvPr>
        </p:nvSpPr>
        <p:spPr/>
        <p:txBody>
          <a:bodyPr/>
          <a:lstStyle/>
          <a:p>
            <a:r>
              <a:rPr lang="en-GB" dirty="0"/>
              <a:t>Superposition principle</a:t>
            </a:r>
          </a:p>
        </p:txBody>
      </p:sp>
      <p:grpSp>
        <p:nvGrpSpPr>
          <p:cNvPr id="8" name="Group 7"/>
          <p:cNvGrpSpPr/>
          <p:nvPr/>
        </p:nvGrpSpPr>
        <p:grpSpPr>
          <a:xfrm>
            <a:off x="307987" y="663028"/>
            <a:ext cx="8662486" cy="5484170"/>
            <a:chOff x="307987" y="1057178"/>
            <a:chExt cx="8662486" cy="5484170"/>
          </a:xfrm>
        </p:grpSpPr>
        <p:sp>
          <p:nvSpPr>
            <p:cNvPr id="294" name="Rectangle 293"/>
            <p:cNvSpPr/>
            <p:nvPr/>
          </p:nvSpPr>
          <p:spPr>
            <a:xfrm>
              <a:off x="1082650" y="1169582"/>
              <a:ext cx="7613980"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46"/>
            <p:cNvGrpSpPr/>
            <p:nvPr/>
          </p:nvGrpSpPr>
          <p:grpSpPr>
            <a:xfrm>
              <a:off x="1400026" y="2856298"/>
              <a:ext cx="6886112" cy="2900361"/>
              <a:chOff x="1400026" y="2856298"/>
              <a:chExt cx="6886112" cy="2900361"/>
            </a:xfrm>
          </p:grpSpPr>
          <p:sp>
            <p:nvSpPr>
              <p:cNvPr id="92" name="Arc 91"/>
              <p:cNvSpPr/>
              <p:nvPr/>
            </p:nvSpPr>
            <p:spPr>
              <a:xfrm>
                <a:off x="14000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p:cNvSpPr/>
              <p:nvPr/>
            </p:nvSpPr>
            <p:spPr>
              <a:xfrm>
                <a:off x="27716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p:cNvSpPr/>
              <p:nvPr/>
            </p:nvSpPr>
            <p:spPr>
              <a:xfrm>
                <a:off x="41622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c 22"/>
              <p:cNvSpPr/>
              <p:nvPr/>
            </p:nvSpPr>
            <p:spPr>
              <a:xfrm>
                <a:off x="55338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p:cNvSpPr/>
              <p:nvPr/>
            </p:nvSpPr>
            <p:spPr>
              <a:xfrm>
                <a:off x="20858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p:cNvSpPr/>
              <p:nvPr/>
            </p:nvSpPr>
            <p:spPr>
              <a:xfrm>
                <a:off x="34574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Arc 40"/>
              <p:cNvSpPr/>
              <p:nvPr/>
            </p:nvSpPr>
            <p:spPr>
              <a:xfrm>
                <a:off x="481950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 name="Group 47"/>
            <p:cNvGrpSpPr/>
            <p:nvPr/>
          </p:nvGrpSpPr>
          <p:grpSpPr>
            <a:xfrm>
              <a:off x="708230" y="2132071"/>
              <a:ext cx="8262243" cy="4341017"/>
              <a:chOff x="708230" y="2132071"/>
              <a:chExt cx="8262243" cy="4341017"/>
            </a:xfrm>
          </p:grpSpPr>
          <p:sp>
            <p:nvSpPr>
              <p:cNvPr id="93" name="Arc 92"/>
              <p:cNvSpPr/>
              <p:nvPr/>
            </p:nvSpPr>
            <p:spPr>
              <a:xfrm>
                <a:off x="708230" y="2141596"/>
                <a:ext cx="4128393" cy="4321967"/>
              </a:xfrm>
              <a:prstGeom prst="arc">
                <a:avLst>
                  <a:gd name="adj1" fmla="val 1295003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Arc 99"/>
              <p:cNvSpPr/>
              <p:nvPr/>
            </p:nvSpPr>
            <p:spPr>
              <a:xfrm>
                <a:off x="20798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a:off x="3470480" y="2151121"/>
                <a:ext cx="4128393" cy="4321967"/>
              </a:xfrm>
              <a:prstGeom prst="arc">
                <a:avLst>
                  <a:gd name="adj1" fmla="val 933820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p:nvPr/>
            </p:nvSpPr>
            <p:spPr>
              <a:xfrm>
                <a:off x="4842080" y="2151121"/>
                <a:ext cx="4128393" cy="4321967"/>
              </a:xfrm>
              <a:prstGeom prst="arc">
                <a:avLst>
                  <a:gd name="adj1" fmla="val 9458225"/>
                  <a:gd name="adj2" fmla="val 1969671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a:off x="13940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a:off x="27656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Arc 41"/>
              <p:cNvSpPr/>
              <p:nvPr/>
            </p:nvSpPr>
            <p:spPr>
              <a:xfrm>
                <a:off x="412770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 name="Group 45"/>
            <p:cNvGrpSpPr/>
            <p:nvPr/>
          </p:nvGrpSpPr>
          <p:grpSpPr>
            <a:xfrm>
              <a:off x="2079681" y="3555116"/>
              <a:ext cx="5509980" cy="1459708"/>
              <a:chOff x="2079681" y="3555116"/>
              <a:chExt cx="5509980" cy="1459708"/>
            </a:xfrm>
          </p:grpSpPr>
          <p:sp>
            <p:nvSpPr>
              <p:cNvPr id="94" name="Arc 93"/>
              <p:cNvSpPr/>
              <p:nvPr/>
            </p:nvSpPr>
            <p:spPr>
              <a:xfrm>
                <a:off x="20796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1" name="Arc 100"/>
              <p:cNvSpPr/>
              <p:nvPr/>
            </p:nvSpPr>
            <p:spPr>
              <a:xfrm>
                <a:off x="34512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9" name="Arc 18"/>
              <p:cNvSpPr/>
              <p:nvPr/>
            </p:nvSpPr>
            <p:spPr>
              <a:xfrm>
                <a:off x="48419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5" name="Arc 24"/>
              <p:cNvSpPr/>
              <p:nvPr/>
            </p:nvSpPr>
            <p:spPr>
              <a:xfrm>
                <a:off x="62135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Arc 30"/>
              <p:cNvSpPr/>
              <p:nvPr/>
            </p:nvSpPr>
            <p:spPr>
              <a:xfrm>
                <a:off x="27654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Arc 36"/>
              <p:cNvSpPr/>
              <p:nvPr/>
            </p:nvSpPr>
            <p:spPr>
              <a:xfrm>
                <a:off x="41370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3" name="Arc 42"/>
              <p:cNvSpPr/>
              <p:nvPr/>
            </p:nvSpPr>
            <p:spPr>
              <a:xfrm>
                <a:off x="54991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96" name="Oval 95"/>
            <p:cNvSpPr/>
            <p:nvPr/>
          </p:nvSpPr>
          <p:spPr>
            <a:xfrm>
              <a:off x="2687709" y="4142912"/>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03" name="Oval 102"/>
            <p:cNvSpPr/>
            <p:nvPr/>
          </p:nvSpPr>
          <p:spPr>
            <a:xfrm>
              <a:off x="4059309" y="4133387"/>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1" name="Oval 20"/>
            <p:cNvSpPr/>
            <p:nvPr/>
          </p:nvSpPr>
          <p:spPr>
            <a:xfrm>
              <a:off x="5449959" y="4152437"/>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7" name="Oval 26"/>
            <p:cNvSpPr/>
            <p:nvPr/>
          </p:nvSpPr>
          <p:spPr>
            <a:xfrm>
              <a:off x="6821559" y="4152437"/>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3" name="Oval 32"/>
            <p:cNvSpPr/>
            <p:nvPr/>
          </p:nvSpPr>
          <p:spPr>
            <a:xfrm>
              <a:off x="3373509" y="4133387"/>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9" name="Oval 38"/>
            <p:cNvSpPr/>
            <p:nvPr/>
          </p:nvSpPr>
          <p:spPr>
            <a:xfrm>
              <a:off x="4745109" y="4142912"/>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45" name="Oval 44"/>
            <p:cNvSpPr/>
            <p:nvPr/>
          </p:nvSpPr>
          <p:spPr>
            <a:xfrm>
              <a:off x="6107184" y="4142912"/>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46" name="Rectangle 45"/>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890954" y="5618018"/>
              <a:ext cx="7858191" cy="923330"/>
            </a:xfrm>
            <a:prstGeom prst="rect">
              <a:avLst/>
            </a:prstGeom>
            <a:noFill/>
            <a:ln>
              <a:noFill/>
            </a:ln>
          </p:spPr>
          <p:txBody>
            <a:bodyPr wrap="square" rtlCol="0">
              <a:spAutoFit/>
            </a:bodyPr>
            <a:lstStyle/>
            <a:p>
              <a:r>
                <a:rPr lang="en-GB" b="0" dirty="0"/>
                <a:t>The </a:t>
              </a:r>
              <a:r>
                <a:rPr lang="en-GB" b="0" dirty="0" err="1"/>
                <a:t>wavefronts</a:t>
              </a:r>
              <a:r>
                <a:rPr lang="en-GB" b="0" dirty="0"/>
                <a:t> emitted from these </a:t>
              </a:r>
              <a:r>
                <a:rPr lang="en-GB" b="0" strike="sngStrike" dirty="0" err="1">
                  <a:solidFill>
                    <a:srgbClr val="FFCCCC"/>
                  </a:solidFill>
                </a:rPr>
                <a:t>diffractors</a:t>
              </a:r>
              <a:r>
                <a:rPr lang="en-GB" b="0" strike="sngStrike" dirty="0">
                  <a:solidFill>
                    <a:srgbClr val="FFCCCC"/>
                  </a:solidFill>
                </a:rPr>
                <a:t> </a:t>
              </a:r>
              <a:r>
                <a:rPr lang="en-GB" b="0" strike="sngStrike" dirty="0">
                  <a:solidFill>
                    <a:schemeClr val="bg2">
                      <a:lumMod val="60000"/>
                      <a:lumOff val="40000"/>
                    </a:schemeClr>
                  </a:solidFill>
                </a:rPr>
                <a:t>or </a:t>
              </a:r>
              <a:r>
                <a:rPr lang="en-GB" b="0" dirty="0">
                  <a:solidFill>
                    <a:srgbClr val="FF0000"/>
                  </a:solidFill>
                </a:rPr>
                <a:t>point sources </a:t>
              </a:r>
              <a:r>
                <a:rPr lang="en-GB" b="0" dirty="0"/>
                <a:t>will superimpose on each other, constructively interfering in some places and destructively interfering in others. </a:t>
              </a:r>
            </a:p>
          </p:txBody>
        </p:sp>
        <p:sp>
          <p:nvSpPr>
            <p:cNvPr id="51" name="TextBox 50"/>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sp>
        <p:nvSpPr>
          <p:cNvPr id="52" name="Rectangle 51"/>
          <p:cNvSpPr/>
          <p:nvPr/>
        </p:nvSpPr>
        <p:spPr>
          <a:xfrm>
            <a:off x="891311" y="4895193"/>
            <a:ext cx="7584206" cy="38625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67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120</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41.gif loaded on 28/11/2011 07:42:27 created on 03/05/2011 06:55:53 last modified on 24/04/2011 16:00:4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1944128" y="-243408"/>
            <a:ext cx="3852000" cy="3384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425908"/>
              <a:ext cx="1199016" cy="963724"/>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1199016 w 2310384"/>
                <a:gd name="connsiteY3" fmla="*/ 579676 h 951532"/>
                <a:gd name="connsiteX4" fmla="*/ 510168 w 2310384"/>
                <a:gd name="connsiteY4" fmla="*/ 951532 h 951532"/>
                <a:gd name="connsiteX5" fmla="*/ 0 w 2310384"/>
                <a:gd name="connsiteY5" fmla="*/ 822960 h 951532"/>
                <a:gd name="connsiteX0" fmla="*/ 0 w 1199016"/>
                <a:gd name="connsiteY0" fmla="*/ 835152 h 963724"/>
                <a:gd name="connsiteX1" fmla="*/ 237744 w 1199016"/>
                <a:gd name="connsiteY1" fmla="*/ 18288 h 963724"/>
                <a:gd name="connsiteX2" fmla="*/ 573024 w 1199016"/>
                <a:gd name="connsiteY2" fmla="*/ 0 h 963724"/>
                <a:gd name="connsiteX3" fmla="*/ 1199016 w 1199016"/>
                <a:gd name="connsiteY3" fmla="*/ 591868 h 963724"/>
                <a:gd name="connsiteX4" fmla="*/ 510168 w 1199016"/>
                <a:gd name="connsiteY4" fmla="*/ 963724 h 963724"/>
                <a:gd name="connsiteX5" fmla="*/ 0 w 1199016"/>
                <a:gd name="connsiteY5" fmla="*/ 835152 h 963724"/>
                <a:gd name="connsiteX0" fmla="*/ 0 w 1199016"/>
                <a:gd name="connsiteY0" fmla="*/ 835152 h 963724"/>
                <a:gd name="connsiteX1" fmla="*/ 237744 w 1199016"/>
                <a:gd name="connsiteY1" fmla="*/ 18288 h 963724"/>
                <a:gd name="connsiteX2" fmla="*/ 573024 w 1199016"/>
                <a:gd name="connsiteY2" fmla="*/ 0 h 963724"/>
                <a:gd name="connsiteX3" fmla="*/ 1199016 w 1199016"/>
                <a:gd name="connsiteY3" fmla="*/ 591868 h 963724"/>
                <a:gd name="connsiteX4" fmla="*/ 510168 w 1199016"/>
                <a:gd name="connsiteY4" fmla="*/ 963724 h 963724"/>
                <a:gd name="connsiteX5" fmla="*/ 0 w 1199016"/>
                <a:gd name="connsiteY5" fmla="*/ 835152 h 963724"/>
                <a:gd name="connsiteX0" fmla="*/ 0 w 1199016"/>
                <a:gd name="connsiteY0" fmla="*/ 835152 h 963724"/>
                <a:gd name="connsiteX1" fmla="*/ 237744 w 1199016"/>
                <a:gd name="connsiteY1" fmla="*/ 18288 h 963724"/>
                <a:gd name="connsiteX2" fmla="*/ 573024 w 1199016"/>
                <a:gd name="connsiteY2" fmla="*/ 0 h 963724"/>
                <a:gd name="connsiteX3" fmla="*/ 1199016 w 1199016"/>
                <a:gd name="connsiteY3" fmla="*/ 591868 h 963724"/>
                <a:gd name="connsiteX4" fmla="*/ 510168 w 1199016"/>
                <a:gd name="connsiteY4" fmla="*/ 963724 h 963724"/>
                <a:gd name="connsiteX5" fmla="*/ 0 w 1199016"/>
                <a:gd name="connsiteY5" fmla="*/ 835152 h 96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016" h="963724">
                  <a:moveTo>
                    <a:pt x="0" y="835152"/>
                  </a:moveTo>
                  <a:lnTo>
                    <a:pt x="237744" y="18288"/>
                  </a:lnTo>
                  <a:lnTo>
                    <a:pt x="573024" y="0"/>
                  </a:lnTo>
                  <a:cubicBezTo>
                    <a:pt x="897512" y="185097"/>
                    <a:pt x="990352" y="309235"/>
                    <a:pt x="1199016" y="591868"/>
                  </a:cubicBezTo>
                  <a:lnTo>
                    <a:pt x="510168" y="963724"/>
                  </a:lnTo>
                  <a:lnTo>
                    <a:pt x="0" y="835152"/>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Arc 6"/>
          <p:cNvSpPr/>
          <p:nvPr/>
        </p:nvSpPr>
        <p:spPr>
          <a:xfrm>
            <a:off x="4073895" y="1363410"/>
            <a:ext cx="1235721" cy="1638026"/>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445008" y="88495"/>
                </a:moveTo>
                <a:cubicBezTo>
                  <a:pt x="778333" y="231869"/>
                  <a:pt x="1008794" y="471895"/>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37301" y="1326062"/>
            <a:ext cx="877824" cy="184666"/>
          </a:xfrm>
          <a:prstGeom prst="rect">
            <a:avLst/>
          </a:prstGeom>
          <a:noFill/>
        </p:spPr>
        <p:txBody>
          <a:bodyPr wrap="square" rtlCol="0">
            <a:spAutoFit/>
          </a:bodyPr>
          <a:lstStyle/>
          <a:p>
            <a:r>
              <a:rPr lang="en-GB" sz="600" dirty="0"/>
              <a:t>t=0.9s-</a:t>
            </a:r>
          </a:p>
        </p:txBody>
      </p:sp>
      <p:sp>
        <p:nvSpPr>
          <p:cNvPr id="34" name="TextBox 33"/>
          <p:cNvSpPr txBox="1"/>
          <p:nvPr/>
        </p:nvSpPr>
        <p:spPr>
          <a:xfrm>
            <a:off x="3837301" y="1202312"/>
            <a:ext cx="877824" cy="184666"/>
          </a:xfrm>
          <a:prstGeom prst="rect">
            <a:avLst/>
          </a:prstGeom>
          <a:noFill/>
        </p:spPr>
        <p:txBody>
          <a:bodyPr wrap="square" rtlCol="0">
            <a:spAutoFit/>
          </a:bodyPr>
          <a:lstStyle/>
          <a:p>
            <a:r>
              <a:rPr lang="en-GB" sz="600" dirty="0"/>
              <a:t>t=0.8s-</a:t>
            </a:r>
          </a:p>
        </p:txBody>
      </p:sp>
      <p:sp>
        <p:nvSpPr>
          <p:cNvPr id="37" name="Freeform 36"/>
          <p:cNvSpPr/>
          <p:nvPr/>
        </p:nvSpPr>
        <p:spPr>
          <a:xfrm>
            <a:off x="3854601" y="1388701"/>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9000">
                  <a:schemeClr val="bg1">
                    <a:alpha val="0"/>
                  </a:schemeClr>
                </a:gs>
                <a:gs pos="40000">
                  <a:srgbClr val="C00000"/>
                </a:gs>
                <a:gs pos="27000">
                  <a:srgbClr val="C00000"/>
                </a:gs>
                <a:gs pos="49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flipH="1" flipV="1">
            <a:off x="4182971" y="809717"/>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0800000">
            <a:off x="4527229" y="1452564"/>
            <a:ext cx="1036283" cy="1343426"/>
          </a:xfrm>
          <a:prstGeom prst="curvedConnector2">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20993360"/>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121</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44.gif loaded on 28/11/2011 07:42:27 created on 03/05/2011 06:55:53 last modified on 24/04/2011 16:00:4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7" name="Arc 6"/>
          <p:cNvSpPr/>
          <p:nvPr/>
        </p:nvSpPr>
        <p:spPr>
          <a:xfrm>
            <a:off x="1901456" y="-292176"/>
            <a:ext cx="3960000" cy="3492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492637" y="1303814"/>
            <a:ext cx="2780256" cy="1085818"/>
            <a:chOff x="3492637" y="1303814"/>
            <a:chExt cx="2780256" cy="1085818"/>
          </a:xfrm>
        </p:grpSpPr>
        <p:pic>
          <p:nvPicPr>
            <p:cNvPr id="21" name="Picture 20"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2" name="Isosceles Triangle 21"/>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3927720" y="1444196"/>
              <a:ext cx="1237488"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674760 w 2310384"/>
                <a:gd name="connsiteY2" fmla="*/ 6652 h 951532"/>
                <a:gd name="connsiteX3" fmla="*/ 2310384 w 2310384"/>
                <a:gd name="connsiteY3" fmla="*/ 0 h 951532"/>
                <a:gd name="connsiteX4" fmla="*/ 510168 w 2310384"/>
                <a:gd name="connsiteY4" fmla="*/ 951532 h 951532"/>
                <a:gd name="connsiteX5" fmla="*/ 0 w 2310384"/>
                <a:gd name="connsiteY5" fmla="*/ 822960 h 951532"/>
                <a:gd name="connsiteX0" fmla="*/ 0 w 1237488"/>
                <a:gd name="connsiteY0" fmla="*/ 816864 h 945436"/>
                <a:gd name="connsiteX1" fmla="*/ 237744 w 1237488"/>
                <a:gd name="connsiteY1" fmla="*/ 0 h 945436"/>
                <a:gd name="connsiteX2" fmla="*/ 674760 w 1237488"/>
                <a:gd name="connsiteY2" fmla="*/ 556 h 945436"/>
                <a:gd name="connsiteX3" fmla="*/ 1237488 w 1237488"/>
                <a:gd name="connsiteY3" fmla="*/ 554736 h 945436"/>
                <a:gd name="connsiteX4" fmla="*/ 510168 w 1237488"/>
                <a:gd name="connsiteY4" fmla="*/ 945436 h 945436"/>
                <a:gd name="connsiteX5" fmla="*/ 0 w 1237488"/>
                <a:gd name="connsiteY5" fmla="*/ 816864 h 945436"/>
                <a:gd name="connsiteX0" fmla="*/ 0 w 1237488"/>
                <a:gd name="connsiteY0" fmla="*/ 816864 h 945436"/>
                <a:gd name="connsiteX1" fmla="*/ 237744 w 1237488"/>
                <a:gd name="connsiteY1" fmla="*/ 0 h 945436"/>
                <a:gd name="connsiteX2" fmla="*/ 674760 w 1237488"/>
                <a:gd name="connsiteY2" fmla="*/ 556 h 945436"/>
                <a:gd name="connsiteX3" fmla="*/ 1237488 w 1237488"/>
                <a:gd name="connsiteY3" fmla="*/ 554736 h 945436"/>
                <a:gd name="connsiteX4" fmla="*/ 510168 w 1237488"/>
                <a:gd name="connsiteY4" fmla="*/ 945436 h 945436"/>
                <a:gd name="connsiteX5" fmla="*/ 0 w 1237488"/>
                <a:gd name="connsiteY5" fmla="*/ 816864 h 945436"/>
                <a:gd name="connsiteX0" fmla="*/ 0 w 1237488"/>
                <a:gd name="connsiteY0" fmla="*/ 816864 h 945436"/>
                <a:gd name="connsiteX1" fmla="*/ 237744 w 1237488"/>
                <a:gd name="connsiteY1" fmla="*/ 0 h 945436"/>
                <a:gd name="connsiteX2" fmla="*/ 674760 w 1237488"/>
                <a:gd name="connsiteY2" fmla="*/ 556 h 945436"/>
                <a:gd name="connsiteX3" fmla="*/ 1237488 w 1237488"/>
                <a:gd name="connsiteY3" fmla="*/ 554736 h 945436"/>
                <a:gd name="connsiteX4" fmla="*/ 510168 w 1237488"/>
                <a:gd name="connsiteY4" fmla="*/ 945436 h 945436"/>
                <a:gd name="connsiteX5" fmla="*/ 0 w 1237488"/>
                <a:gd name="connsiteY5" fmla="*/ 816864 h 9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488" h="945436">
                  <a:moveTo>
                    <a:pt x="0" y="816864"/>
                  </a:moveTo>
                  <a:lnTo>
                    <a:pt x="237744" y="0"/>
                  </a:lnTo>
                  <a:lnTo>
                    <a:pt x="674760" y="556"/>
                  </a:lnTo>
                  <a:cubicBezTo>
                    <a:pt x="917200" y="148707"/>
                    <a:pt x="1043816" y="278569"/>
                    <a:pt x="1237488" y="554736"/>
                  </a:cubicBez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Arc 6"/>
          <p:cNvSpPr/>
          <p:nvPr/>
        </p:nvSpPr>
        <p:spPr>
          <a:xfrm>
            <a:off x="4225249" y="1383642"/>
            <a:ext cx="1121990" cy="1617794"/>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394550 w 1306863"/>
              <a:gd name="connsiteY0" fmla="*/ 5805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394550 w 1306863"/>
              <a:gd name="connsiteY0" fmla="*/ 5805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394550 w 1306863"/>
              <a:gd name="connsiteY0" fmla="*/ 37172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394550" y="37172"/>
                </a:moveTo>
                <a:cubicBezTo>
                  <a:pt x="749197" y="184931"/>
                  <a:pt x="1008794" y="471895"/>
                  <a:pt x="1111791" y="665102"/>
                </a:cubicBezTo>
              </a:path>
            </a:pathLst>
          </a:custGeom>
          <a:noFill/>
          <a:ln w="22225" cmpd="sng">
            <a:gradFill>
              <a:gsLst>
                <a:gs pos="0">
                  <a:schemeClr val="bg1">
                    <a:alpha val="0"/>
                  </a:schemeClr>
                </a:gs>
                <a:gs pos="88000">
                  <a:srgbClr val="C00000"/>
                </a:gs>
                <a:gs pos="8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p:cNvSpPr/>
          <p:nvPr/>
        </p:nvSpPr>
        <p:spPr>
          <a:xfrm>
            <a:off x="3846576" y="1353176"/>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9000">
                  <a:schemeClr val="bg1">
                    <a:alpha val="0"/>
                  </a:schemeClr>
                </a:gs>
                <a:gs pos="46000">
                  <a:srgbClr val="C00000"/>
                </a:gs>
                <a:gs pos="35000">
                  <a:srgbClr val="C00000"/>
                </a:gs>
                <a:gs pos="55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837301" y="1312312"/>
            <a:ext cx="877824" cy="184666"/>
          </a:xfrm>
          <a:prstGeom prst="rect">
            <a:avLst/>
          </a:prstGeom>
          <a:noFill/>
        </p:spPr>
        <p:txBody>
          <a:bodyPr wrap="square" rtlCol="0">
            <a:spAutoFit/>
          </a:bodyPr>
          <a:lstStyle/>
          <a:p>
            <a:r>
              <a:rPr lang="en-GB" sz="600" dirty="0"/>
              <a:t>t=0.9s-</a:t>
            </a:r>
          </a:p>
        </p:txBody>
      </p:sp>
      <p:sp>
        <p:nvSpPr>
          <p:cNvPr id="36" name="TextBox 35"/>
          <p:cNvSpPr txBox="1"/>
          <p:nvPr/>
        </p:nvSpPr>
        <p:spPr>
          <a:xfrm>
            <a:off x="3837301" y="1188562"/>
            <a:ext cx="877824" cy="184666"/>
          </a:xfrm>
          <a:prstGeom prst="rect">
            <a:avLst/>
          </a:prstGeom>
          <a:noFill/>
        </p:spPr>
        <p:txBody>
          <a:bodyPr wrap="square" rtlCol="0">
            <a:spAutoFit/>
          </a:bodyPr>
          <a:lstStyle/>
          <a:p>
            <a:r>
              <a:rPr lang="en-GB" sz="600" dirty="0"/>
              <a:t>t=0.8s-</a:t>
            </a:r>
          </a:p>
        </p:txBody>
      </p:sp>
      <p:cxnSp>
        <p:nvCxnSpPr>
          <p:cNvPr id="38" name="Curved Connector 37"/>
          <p:cNvCxnSpPr/>
          <p:nvPr/>
        </p:nvCxnSpPr>
        <p:spPr>
          <a:xfrm rot="16200000" flipV="1">
            <a:off x="4268534" y="1501013"/>
            <a:ext cx="1386174" cy="1203784"/>
          </a:xfrm>
          <a:prstGeom prst="curvedConnector3">
            <a:avLst>
              <a:gd name="adj1" fmla="val 50000"/>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3517711040"/>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122</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47.gif loaded on 28/11/2011 07:42:27 created on 03/05/2011 06:55:54 last modified on 24/04/2011 16:00:46&#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1840496" y="-292176"/>
            <a:ext cx="4068000" cy="3528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492637" y="1303814"/>
            <a:ext cx="2780256" cy="1085818"/>
            <a:chOff x="3492637" y="1303814"/>
            <a:chExt cx="2780256" cy="1085818"/>
          </a:xfrm>
        </p:grpSpPr>
        <p:pic>
          <p:nvPicPr>
            <p:cNvPr id="9" name="Picture 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0" name="Isosceles Triangle 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3927720" y="1438656"/>
              <a:ext cx="1286256" cy="95097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723528 w 2310384"/>
                <a:gd name="connsiteY2" fmla="*/ 556 h 951532"/>
                <a:gd name="connsiteX3" fmla="*/ 2310384 w 2310384"/>
                <a:gd name="connsiteY3" fmla="*/ 0 h 951532"/>
                <a:gd name="connsiteX4" fmla="*/ 510168 w 2310384"/>
                <a:gd name="connsiteY4" fmla="*/ 951532 h 951532"/>
                <a:gd name="connsiteX5" fmla="*/ 0 w 2310384"/>
                <a:gd name="connsiteY5" fmla="*/ 822960 h 951532"/>
                <a:gd name="connsiteX0" fmla="*/ 0 w 1286256"/>
                <a:gd name="connsiteY0" fmla="*/ 822404 h 950976"/>
                <a:gd name="connsiteX1" fmla="*/ 237744 w 1286256"/>
                <a:gd name="connsiteY1" fmla="*/ 5540 h 950976"/>
                <a:gd name="connsiteX2" fmla="*/ 723528 w 1286256"/>
                <a:gd name="connsiteY2" fmla="*/ 0 h 950976"/>
                <a:gd name="connsiteX3" fmla="*/ 1286256 w 1286256"/>
                <a:gd name="connsiteY3" fmla="*/ 548084 h 950976"/>
                <a:gd name="connsiteX4" fmla="*/ 510168 w 1286256"/>
                <a:gd name="connsiteY4" fmla="*/ 950976 h 950976"/>
                <a:gd name="connsiteX5" fmla="*/ 0 w 1286256"/>
                <a:gd name="connsiteY5" fmla="*/ 822404 h 950976"/>
                <a:gd name="connsiteX0" fmla="*/ 0 w 1286256"/>
                <a:gd name="connsiteY0" fmla="*/ 822404 h 950976"/>
                <a:gd name="connsiteX1" fmla="*/ 237744 w 1286256"/>
                <a:gd name="connsiteY1" fmla="*/ 5540 h 950976"/>
                <a:gd name="connsiteX2" fmla="*/ 723528 w 1286256"/>
                <a:gd name="connsiteY2" fmla="*/ 0 h 950976"/>
                <a:gd name="connsiteX3" fmla="*/ 1286256 w 1286256"/>
                <a:gd name="connsiteY3" fmla="*/ 548084 h 950976"/>
                <a:gd name="connsiteX4" fmla="*/ 510168 w 1286256"/>
                <a:gd name="connsiteY4" fmla="*/ 950976 h 950976"/>
                <a:gd name="connsiteX5" fmla="*/ 0 w 1286256"/>
                <a:gd name="connsiteY5" fmla="*/ 822404 h 95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256" h="950976">
                  <a:moveTo>
                    <a:pt x="0" y="822404"/>
                  </a:moveTo>
                  <a:lnTo>
                    <a:pt x="237744" y="5540"/>
                  </a:lnTo>
                  <a:lnTo>
                    <a:pt x="723528" y="0"/>
                  </a:lnTo>
                  <a:cubicBezTo>
                    <a:pt x="911104" y="182695"/>
                    <a:pt x="927992" y="66685"/>
                    <a:pt x="1286256" y="548084"/>
                  </a:cubicBezTo>
                  <a:lnTo>
                    <a:pt x="510168" y="950976"/>
                  </a:lnTo>
                  <a:lnTo>
                    <a:pt x="0" y="82240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Arc 6"/>
          <p:cNvSpPr/>
          <p:nvPr/>
        </p:nvSpPr>
        <p:spPr>
          <a:xfrm>
            <a:off x="4225249" y="1365354"/>
            <a:ext cx="1158566" cy="1599506"/>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89532 w 1306863"/>
              <a:gd name="connsiteY0" fmla="*/ 62649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489532" y="62649"/>
                </a:moveTo>
                <a:cubicBezTo>
                  <a:pt x="816151" y="248695"/>
                  <a:pt x="1008794" y="471895"/>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3846576" y="1341763"/>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9000">
                  <a:schemeClr val="bg1">
                    <a:alpha val="0"/>
                  </a:schemeClr>
                </a:gs>
                <a:gs pos="53000">
                  <a:srgbClr val="C00000"/>
                </a:gs>
                <a:gs pos="30000">
                  <a:srgbClr val="C00000"/>
                </a:gs>
                <a:gs pos="55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37301" y="1284812"/>
            <a:ext cx="877824" cy="184666"/>
          </a:xfrm>
          <a:prstGeom prst="rect">
            <a:avLst/>
          </a:prstGeom>
          <a:noFill/>
        </p:spPr>
        <p:txBody>
          <a:bodyPr wrap="square" rtlCol="0">
            <a:spAutoFit/>
          </a:bodyPr>
          <a:lstStyle/>
          <a:p>
            <a:r>
              <a:rPr lang="en-GB" sz="600" dirty="0"/>
              <a:t>t=0.9s-</a:t>
            </a:r>
          </a:p>
        </p:txBody>
      </p:sp>
      <p:sp>
        <p:nvSpPr>
          <p:cNvPr id="25" name="TextBox 24"/>
          <p:cNvSpPr txBox="1"/>
          <p:nvPr/>
        </p:nvSpPr>
        <p:spPr>
          <a:xfrm>
            <a:off x="3837301" y="1161062"/>
            <a:ext cx="877824" cy="184666"/>
          </a:xfrm>
          <a:prstGeom prst="rect">
            <a:avLst/>
          </a:prstGeom>
          <a:noFill/>
        </p:spPr>
        <p:txBody>
          <a:bodyPr wrap="square" rtlCol="0">
            <a:spAutoFit/>
          </a:bodyPr>
          <a:lstStyle/>
          <a:p>
            <a:r>
              <a:rPr lang="en-GB" sz="600" dirty="0"/>
              <a:t>t=0.8s-</a:t>
            </a:r>
          </a:p>
        </p:txBody>
      </p:sp>
      <p:grpSp>
        <p:nvGrpSpPr>
          <p:cNvPr id="26" name="Group 25"/>
          <p:cNvGrpSpPr/>
          <p:nvPr/>
        </p:nvGrpSpPr>
        <p:grpSpPr>
          <a:xfrm>
            <a:off x="3837301" y="1404645"/>
            <a:ext cx="802883" cy="856415"/>
            <a:chOff x="3837301" y="1404645"/>
            <a:chExt cx="337645" cy="856415"/>
          </a:xfrm>
        </p:grpSpPr>
        <p:cxnSp>
          <p:nvCxnSpPr>
            <p:cNvPr id="27" name="Straight Arrow Connector 26"/>
            <p:cNvCxnSpPr/>
            <p:nvPr/>
          </p:nvCxnSpPr>
          <p:spPr>
            <a:xfrm>
              <a:off x="3837301" y="1404645"/>
              <a:ext cx="90419" cy="8564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939089" y="1444196"/>
              <a:ext cx="235857" cy="80108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0" name="Curved Connector 29"/>
          <p:cNvCxnSpPr/>
          <p:nvPr/>
        </p:nvCxnSpPr>
        <p:spPr>
          <a:xfrm rot="16200000" flipV="1">
            <a:off x="4268534" y="1501013"/>
            <a:ext cx="1386174" cy="1203784"/>
          </a:xfrm>
          <a:prstGeom prst="curvedConnector3">
            <a:avLst>
              <a:gd name="adj1" fmla="val 50000"/>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54925536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123</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50.gif loaded on 28/11/2011 07:42:27 created on 03/05/2011 06:55:56 last modified on 24/04/2011 16:00:46&#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1791728" y="-334848"/>
            <a:ext cx="4176000" cy="3600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492637" y="1303814"/>
            <a:ext cx="2780256" cy="1085818"/>
            <a:chOff x="3492637" y="1303814"/>
            <a:chExt cx="2780256" cy="1085818"/>
          </a:xfrm>
        </p:grpSpPr>
        <p:pic>
          <p:nvPicPr>
            <p:cNvPr id="9" name="Picture 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0" name="Isosceles Triangle 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3927720" y="1438100"/>
              <a:ext cx="1327032" cy="95153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1327032 w 2310384"/>
                <a:gd name="connsiteY3" fmla="*/ 518716 h 951532"/>
                <a:gd name="connsiteX4" fmla="*/ 510168 w 2310384"/>
                <a:gd name="connsiteY4" fmla="*/ 951532 h 951532"/>
                <a:gd name="connsiteX5" fmla="*/ 0 w 2310384"/>
                <a:gd name="connsiteY5" fmla="*/ 822960 h 951532"/>
                <a:gd name="connsiteX0" fmla="*/ 0 w 1327032"/>
                <a:gd name="connsiteY0" fmla="*/ 822960 h 951532"/>
                <a:gd name="connsiteX1" fmla="*/ 237744 w 1327032"/>
                <a:gd name="connsiteY1" fmla="*/ 6096 h 951532"/>
                <a:gd name="connsiteX2" fmla="*/ 829056 w 1327032"/>
                <a:gd name="connsiteY2" fmla="*/ 0 h 951532"/>
                <a:gd name="connsiteX3" fmla="*/ 1327032 w 1327032"/>
                <a:gd name="connsiteY3" fmla="*/ 518716 h 951532"/>
                <a:gd name="connsiteX4" fmla="*/ 510168 w 1327032"/>
                <a:gd name="connsiteY4" fmla="*/ 951532 h 951532"/>
                <a:gd name="connsiteX5" fmla="*/ 0 w 1327032"/>
                <a:gd name="connsiteY5" fmla="*/ 822960 h 951532"/>
                <a:gd name="connsiteX0" fmla="*/ 0 w 1327032"/>
                <a:gd name="connsiteY0" fmla="*/ 822960 h 951532"/>
                <a:gd name="connsiteX1" fmla="*/ 237744 w 1327032"/>
                <a:gd name="connsiteY1" fmla="*/ 6096 h 951532"/>
                <a:gd name="connsiteX2" fmla="*/ 829056 w 1327032"/>
                <a:gd name="connsiteY2" fmla="*/ 0 h 951532"/>
                <a:gd name="connsiteX3" fmla="*/ 1327032 w 1327032"/>
                <a:gd name="connsiteY3" fmla="*/ 518716 h 951532"/>
                <a:gd name="connsiteX4" fmla="*/ 510168 w 1327032"/>
                <a:gd name="connsiteY4" fmla="*/ 951532 h 951532"/>
                <a:gd name="connsiteX5" fmla="*/ 0 w 1327032"/>
                <a:gd name="connsiteY5" fmla="*/ 822960 h 95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7032" h="951532">
                  <a:moveTo>
                    <a:pt x="0" y="822960"/>
                  </a:moveTo>
                  <a:lnTo>
                    <a:pt x="237744" y="6096"/>
                  </a:lnTo>
                  <a:lnTo>
                    <a:pt x="829056" y="0"/>
                  </a:lnTo>
                  <a:cubicBezTo>
                    <a:pt x="1086488" y="179001"/>
                    <a:pt x="1161040" y="345811"/>
                    <a:pt x="1327032" y="518716"/>
                  </a:cubicBezTo>
                  <a:lnTo>
                    <a:pt x="510168" y="951532"/>
                  </a:lnTo>
                  <a:lnTo>
                    <a:pt x="0" y="82296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Arc 6"/>
          <p:cNvSpPr/>
          <p:nvPr/>
        </p:nvSpPr>
        <p:spPr>
          <a:xfrm>
            <a:off x="4340352" y="1357466"/>
            <a:ext cx="1074338" cy="1562518"/>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44730 w 1306863"/>
              <a:gd name="connsiteY0" fmla="*/ 8654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44730 w 1306863"/>
              <a:gd name="connsiteY0" fmla="*/ 86541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544730" y="86541"/>
                </a:moveTo>
                <a:cubicBezTo>
                  <a:pt x="846258" y="315833"/>
                  <a:pt x="1008794" y="471895"/>
                  <a:pt x="1111791" y="665102"/>
                </a:cubicBezTo>
              </a:path>
            </a:pathLst>
          </a:custGeom>
          <a:noFill/>
          <a:ln w="22225" cmpd="sng">
            <a:gradFill>
              <a:gsLst>
                <a:gs pos="12000">
                  <a:schemeClr val="bg1">
                    <a:alpha val="0"/>
                  </a:schemeClr>
                </a:gs>
                <a:gs pos="88000">
                  <a:srgbClr val="C00000"/>
                </a:gs>
                <a:gs pos="22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3846576" y="1316600"/>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8000">
                  <a:schemeClr val="bg1">
                    <a:alpha val="0"/>
                  </a:schemeClr>
                </a:gs>
                <a:gs pos="57000">
                  <a:srgbClr val="C00000"/>
                </a:gs>
                <a:gs pos="27000">
                  <a:srgbClr val="C00000"/>
                </a:gs>
                <a:gs pos="64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37301" y="1250437"/>
            <a:ext cx="877824" cy="184666"/>
          </a:xfrm>
          <a:prstGeom prst="rect">
            <a:avLst/>
          </a:prstGeom>
          <a:noFill/>
        </p:spPr>
        <p:txBody>
          <a:bodyPr wrap="square" rtlCol="0">
            <a:spAutoFit/>
          </a:bodyPr>
          <a:lstStyle/>
          <a:p>
            <a:r>
              <a:rPr lang="en-GB" sz="600" dirty="0"/>
              <a:t>t=0.9s-</a:t>
            </a:r>
          </a:p>
        </p:txBody>
      </p:sp>
      <p:sp>
        <p:nvSpPr>
          <p:cNvPr id="25" name="TextBox 24"/>
          <p:cNvSpPr txBox="1"/>
          <p:nvPr/>
        </p:nvSpPr>
        <p:spPr>
          <a:xfrm>
            <a:off x="3837301" y="1126687"/>
            <a:ext cx="877824" cy="184666"/>
          </a:xfrm>
          <a:prstGeom prst="rect">
            <a:avLst/>
          </a:prstGeom>
          <a:noFill/>
        </p:spPr>
        <p:txBody>
          <a:bodyPr wrap="square" rtlCol="0">
            <a:spAutoFit/>
          </a:bodyPr>
          <a:lstStyle/>
          <a:p>
            <a:r>
              <a:rPr lang="en-GB" sz="600" dirty="0"/>
              <a:t>t=0.8s-</a:t>
            </a:r>
          </a:p>
        </p:txBody>
      </p:sp>
      <p:sp>
        <p:nvSpPr>
          <p:cNvPr id="26" name="Rounded Rectangle 25"/>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268896176"/>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124</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54.gif loaded on 28/11/2011 07:42:27 created on 03/05/2011 06:55:56 last modified on 24/04/2011 16:00:46&#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1749056" y="-395808"/>
            <a:ext cx="4248000" cy="3708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492637" y="1303814"/>
            <a:ext cx="2780256" cy="1085818"/>
            <a:chOff x="3492637" y="1303814"/>
            <a:chExt cx="2780256" cy="1085818"/>
          </a:xfrm>
        </p:grpSpPr>
        <p:pic>
          <p:nvPicPr>
            <p:cNvPr id="9" name="Picture 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0" name="Isosceles Triangle 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3927720" y="1444196"/>
              <a:ext cx="1363608"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1363608 w 2310384"/>
                <a:gd name="connsiteY3" fmla="*/ 494332 h 951532"/>
                <a:gd name="connsiteX4" fmla="*/ 510168 w 2310384"/>
                <a:gd name="connsiteY4" fmla="*/ 951532 h 951532"/>
                <a:gd name="connsiteX5" fmla="*/ 0 w 2310384"/>
                <a:gd name="connsiteY5" fmla="*/ 822960 h 951532"/>
                <a:gd name="connsiteX0" fmla="*/ 0 w 1363608"/>
                <a:gd name="connsiteY0" fmla="*/ 816864 h 945436"/>
                <a:gd name="connsiteX1" fmla="*/ 237744 w 1363608"/>
                <a:gd name="connsiteY1" fmla="*/ 0 h 945436"/>
                <a:gd name="connsiteX2" fmla="*/ 938784 w 1363608"/>
                <a:gd name="connsiteY2" fmla="*/ 12192 h 945436"/>
                <a:gd name="connsiteX3" fmla="*/ 1363608 w 1363608"/>
                <a:gd name="connsiteY3" fmla="*/ 488236 h 945436"/>
                <a:gd name="connsiteX4" fmla="*/ 510168 w 1363608"/>
                <a:gd name="connsiteY4" fmla="*/ 945436 h 945436"/>
                <a:gd name="connsiteX5" fmla="*/ 0 w 1363608"/>
                <a:gd name="connsiteY5" fmla="*/ 816864 h 945436"/>
                <a:gd name="connsiteX0" fmla="*/ 0 w 1363608"/>
                <a:gd name="connsiteY0" fmla="*/ 816864 h 945436"/>
                <a:gd name="connsiteX1" fmla="*/ 237744 w 1363608"/>
                <a:gd name="connsiteY1" fmla="*/ 0 h 945436"/>
                <a:gd name="connsiteX2" fmla="*/ 938784 w 1363608"/>
                <a:gd name="connsiteY2" fmla="*/ 12192 h 945436"/>
                <a:gd name="connsiteX3" fmla="*/ 1363608 w 1363608"/>
                <a:gd name="connsiteY3" fmla="*/ 488236 h 945436"/>
                <a:gd name="connsiteX4" fmla="*/ 510168 w 1363608"/>
                <a:gd name="connsiteY4" fmla="*/ 945436 h 945436"/>
                <a:gd name="connsiteX5" fmla="*/ 0 w 1363608"/>
                <a:gd name="connsiteY5" fmla="*/ 816864 h 9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608" h="945436">
                  <a:moveTo>
                    <a:pt x="0" y="816864"/>
                  </a:moveTo>
                  <a:lnTo>
                    <a:pt x="237744" y="0"/>
                  </a:lnTo>
                  <a:lnTo>
                    <a:pt x="938784" y="12192"/>
                  </a:lnTo>
                  <a:cubicBezTo>
                    <a:pt x="1135256" y="164777"/>
                    <a:pt x="1222000" y="329555"/>
                    <a:pt x="1363608" y="488236"/>
                  </a:cubicBez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Arc 6"/>
          <p:cNvSpPr/>
          <p:nvPr/>
        </p:nvSpPr>
        <p:spPr>
          <a:xfrm>
            <a:off x="4281159" y="1284162"/>
            <a:ext cx="1188000" cy="1638026"/>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44118 w 1306863"/>
              <a:gd name="connsiteY0" fmla="*/ 15055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44118 w 1306863"/>
              <a:gd name="connsiteY0" fmla="*/ 150555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644118" y="150555"/>
                </a:moveTo>
                <a:cubicBezTo>
                  <a:pt x="834903" y="325967"/>
                  <a:pt x="981970" y="459703"/>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3846576" y="1300649"/>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8000">
                  <a:schemeClr val="bg1">
                    <a:alpha val="0"/>
                  </a:schemeClr>
                </a:gs>
                <a:gs pos="55000">
                  <a:srgbClr val="C00000"/>
                </a:gs>
                <a:gs pos="29000">
                  <a:srgbClr val="C00000"/>
                </a:gs>
                <a:gs pos="7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37301" y="1236687"/>
            <a:ext cx="877824" cy="184666"/>
          </a:xfrm>
          <a:prstGeom prst="rect">
            <a:avLst/>
          </a:prstGeom>
          <a:noFill/>
        </p:spPr>
        <p:txBody>
          <a:bodyPr wrap="square" rtlCol="0">
            <a:spAutoFit/>
          </a:bodyPr>
          <a:lstStyle/>
          <a:p>
            <a:r>
              <a:rPr lang="en-GB" sz="600" dirty="0"/>
              <a:t>t=0.9s-</a:t>
            </a:r>
          </a:p>
        </p:txBody>
      </p:sp>
      <p:sp>
        <p:nvSpPr>
          <p:cNvPr id="25" name="TextBox 24"/>
          <p:cNvSpPr txBox="1"/>
          <p:nvPr/>
        </p:nvSpPr>
        <p:spPr>
          <a:xfrm>
            <a:off x="3837301" y="1112937"/>
            <a:ext cx="877824" cy="184666"/>
          </a:xfrm>
          <a:prstGeom prst="rect">
            <a:avLst/>
          </a:prstGeom>
          <a:noFill/>
        </p:spPr>
        <p:txBody>
          <a:bodyPr wrap="square" rtlCol="0">
            <a:spAutoFit/>
          </a:bodyPr>
          <a:lstStyle/>
          <a:p>
            <a:r>
              <a:rPr lang="en-GB" sz="600" dirty="0"/>
              <a:t>t=0.8s-</a:t>
            </a:r>
          </a:p>
        </p:txBody>
      </p:sp>
      <p:sp>
        <p:nvSpPr>
          <p:cNvPr id="26" name="Rounded Rectangle 25"/>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2903920786"/>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125</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57.gif loaded on 28/11/2011 07:42:27 created on 03/05/2011 06:55:57 last modified on 24/04/2011 16:00:4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1712480" y="-420192"/>
            <a:ext cx="4356000" cy="3780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492637" y="1303814"/>
            <a:ext cx="2780256" cy="1085818"/>
            <a:chOff x="3492637" y="1303814"/>
            <a:chExt cx="2780256" cy="1085818"/>
          </a:xfrm>
        </p:grpSpPr>
        <p:pic>
          <p:nvPicPr>
            <p:cNvPr id="9" name="Picture 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0" name="Isosceles Triangle 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3927720" y="1444196"/>
              <a:ext cx="1412376"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1412376 w 2310384"/>
                <a:gd name="connsiteY3" fmla="*/ 476044 h 951532"/>
                <a:gd name="connsiteX4" fmla="*/ 510168 w 2310384"/>
                <a:gd name="connsiteY4" fmla="*/ 951532 h 951532"/>
                <a:gd name="connsiteX5" fmla="*/ 0 w 2310384"/>
                <a:gd name="connsiteY5" fmla="*/ 822960 h 951532"/>
                <a:gd name="connsiteX0" fmla="*/ 0 w 1412376"/>
                <a:gd name="connsiteY0" fmla="*/ 816864 h 945436"/>
                <a:gd name="connsiteX1" fmla="*/ 237744 w 1412376"/>
                <a:gd name="connsiteY1" fmla="*/ 0 h 945436"/>
                <a:gd name="connsiteX2" fmla="*/ 987552 w 1412376"/>
                <a:gd name="connsiteY2" fmla="*/ 0 h 945436"/>
                <a:gd name="connsiteX3" fmla="*/ 1412376 w 1412376"/>
                <a:gd name="connsiteY3" fmla="*/ 469948 h 945436"/>
                <a:gd name="connsiteX4" fmla="*/ 510168 w 1412376"/>
                <a:gd name="connsiteY4" fmla="*/ 945436 h 945436"/>
                <a:gd name="connsiteX5" fmla="*/ 0 w 1412376"/>
                <a:gd name="connsiteY5" fmla="*/ 816864 h 945436"/>
                <a:gd name="connsiteX0" fmla="*/ 0 w 1412376"/>
                <a:gd name="connsiteY0" fmla="*/ 816864 h 945436"/>
                <a:gd name="connsiteX1" fmla="*/ 237744 w 1412376"/>
                <a:gd name="connsiteY1" fmla="*/ 0 h 945436"/>
                <a:gd name="connsiteX2" fmla="*/ 987552 w 1412376"/>
                <a:gd name="connsiteY2" fmla="*/ 0 h 945436"/>
                <a:gd name="connsiteX3" fmla="*/ 1412376 w 1412376"/>
                <a:gd name="connsiteY3" fmla="*/ 469948 h 945436"/>
                <a:gd name="connsiteX4" fmla="*/ 510168 w 1412376"/>
                <a:gd name="connsiteY4" fmla="*/ 945436 h 945436"/>
                <a:gd name="connsiteX5" fmla="*/ 0 w 1412376"/>
                <a:gd name="connsiteY5" fmla="*/ 816864 h 9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2376" h="945436">
                  <a:moveTo>
                    <a:pt x="0" y="816864"/>
                  </a:moveTo>
                  <a:lnTo>
                    <a:pt x="237744" y="0"/>
                  </a:lnTo>
                  <a:lnTo>
                    <a:pt x="987552" y="0"/>
                  </a:lnTo>
                  <a:cubicBezTo>
                    <a:pt x="1190120" y="156649"/>
                    <a:pt x="1270768" y="313299"/>
                    <a:pt x="1412376" y="469948"/>
                  </a:cubicBez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Arc 6"/>
          <p:cNvSpPr/>
          <p:nvPr/>
        </p:nvSpPr>
        <p:spPr>
          <a:xfrm>
            <a:off x="4378695" y="1296354"/>
            <a:ext cx="1137347" cy="1638026"/>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6725 w 1306863"/>
              <a:gd name="connsiteY0" fmla="*/ 14711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636725" y="147118"/>
                </a:moveTo>
                <a:cubicBezTo>
                  <a:pt x="842637" y="308780"/>
                  <a:pt x="981970" y="459703"/>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3846576" y="1287678"/>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8000">
                  <a:schemeClr val="bg1">
                    <a:alpha val="0"/>
                  </a:schemeClr>
                </a:gs>
                <a:gs pos="68000">
                  <a:srgbClr val="C00000"/>
                </a:gs>
                <a:gs pos="27000">
                  <a:srgbClr val="C00000"/>
                </a:gs>
                <a:gs pos="74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42247" y="1342013"/>
            <a:ext cx="877824" cy="184666"/>
          </a:xfrm>
          <a:prstGeom prst="rect">
            <a:avLst/>
          </a:prstGeom>
          <a:noFill/>
        </p:spPr>
        <p:txBody>
          <a:bodyPr wrap="square" rtlCol="0">
            <a:spAutoFit/>
          </a:bodyPr>
          <a:lstStyle/>
          <a:p>
            <a:r>
              <a:rPr lang="en-GB" sz="600" dirty="0"/>
              <a:t>t=1.0s-</a:t>
            </a:r>
          </a:p>
        </p:txBody>
      </p:sp>
      <p:sp>
        <p:nvSpPr>
          <p:cNvPr id="26" name="TextBox 25"/>
          <p:cNvSpPr txBox="1"/>
          <p:nvPr/>
        </p:nvSpPr>
        <p:spPr>
          <a:xfrm>
            <a:off x="3837301" y="1222937"/>
            <a:ext cx="877824" cy="184666"/>
          </a:xfrm>
          <a:prstGeom prst="rect">
            <a:avLst/>
          </a:prstGeom>
          <a:noFill/>
        </p:spPr>
        <p:txBody>
          <a:bodyPr wrap="square" rtlCol="0">
            <a:spAutoFit/>
          </a:bodyPr>
          <a:lstStyle/>
          <a:p>
            <a:r>
              <a:rPr lang="en-GB" sz="600" dirty="0"/>
              <a:t>t=0.9s-</a:t>
            </a:r>
          </a:p>
        </p:txBody>
      </p:sp>
      <p:sp>
        <p:nvSpPr>
          <p:cNvPr id="27" name="TextBox 26"/>
          <p:cNvSpPr txBox="1"/>
          <p:nvPr/>
        </p:nvSpPr>
        <p:spPr>
          <a:xfrm>
            <a:off x="3837301" y="1099187"/>
            <a:ext cx="877824" cy="184666"/>
          </a:xfrm>
          <a:prstGeom prst="rect">
            <a:avLst/>
          </a:prstGeom>
          <a:noFill/>
        </p:spPr>
        <p:txBody>
          <a:bodyPr wrap="square" rtlCol="0">
            <a:spAutoFit/>
          </a:bodyPr>
          <a:lstStyle/>
          <a:p>
            <a:r>
              <a:rPr lang="en-GB" sz="600" dirty="0"/>
              <a:t>t=0.8s-</a:t>
            </a:r>
          </a:p>
        </p:txBody>
      </p:sp>
      <p:sp>
        <p:nvSpPr>
          <p:cNvPr id="28" name="Rounded Rectangle 27"/>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3448939640"/>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126</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60.gif loaded on 28/11/2011 07:42:28 created on 03/05/2011 06:55:58 last modified on 24/04/2011 16:00:4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1645424" y="-444576"/>
            <a:ext cx="4464000" cy="3852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492637" y="1303814"/>
            <a:ext cx="2780256" cy="1085818"/>
            <a:chOff x="3492637" y="1303814"/>
            <a:chExt cx="2780256" cy="1085818"/>
          </a:xfrm>
        </p:grpSpPr>
        <p:pic>
          <p:nvPicPr>
            <p:cNvPr id="9" name="Picture 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0" name="Isosceles Triangle 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3927720" y="1438656"/>
              <a:ext cx="1444752" cy="95097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1064904 w 2310384"/>
                <a:gd name="connsiteY2" fmla="*/ 556 h 951532"/>
                <a:gd name="connsiteX3" fmla="*/ 2310384 w 2310384"/>
                <a:gd name="connsiteY3" fmla="*/ 0 h 951532"/>
                <a:gd name="connsiteX4" fmla="*/ 510168 w 2310384"/>
                <a:gd name="connsiteY4" fmla="*/ 951532 h 951532"/>
                <a:gd name="connsiteX5" fmla="*/ 0 w 2310384"/>
                <a:gd name="connsiteY5" fmla="*/ 822960 h 951532"/>
                <a:gd name="connsiteX0" fmla="*/ 0 w 1444752"/>
                <a:gd name="connsiteY0" fmla="*/ 822404 h 950976"/>
                <a:gd name="connsiteX1" fmla="*/ 237744 w 1444752"/>
                <a:gd name="connsiteY1" fmla="*/ 5540 h 950976"/>
                <a:gd name="connsiteX2" fmla="*/ 1064904 w 1444752"/>
                <a:gd name="connsiteY2" fmla="*/ 0 h 950976"/>
                <a:gd name="connsiteX3" fmla="*/ 1444752 w 1444752"/>
                <a:gd name="connsiteY3" fmla="*/ 462740 h 950976"/>
                <a:gd name="connsiteX4" fmla="*/ 510168 w 1444752"/>
                <a:gd name="connsiteY4" fmla="*/ 950976 h 950976"/>
                <a:gd name="connsiteX5" fmla="*/ 0 w 1444752"/>
                <a:gd name="connsiteY5" fmla="*/ 822404 h 950976"/>
                <a:gd name="connsiteX0" fmla="*/ 0 w 1444752"/>
                <a:gd name="connsiteY0" fmla="*/ 822404 h 950976"/>
                <a:gd name="connsiteX1" fmla="*/ 237744 w 1444752"/>
                <a:gd name="connsiteY1" fmla="*/ 5540 h 950976"/>
                <a:gd name="connsiteX2" fmla="*/ 1064904 w 1444752"/>
                <a:gd name="connsiteY2" fmla="*/ 0 h 950976"/>
                <a:gd name="connsiteX3" fmla="*/ 1444752 w 1444752"/>
                <a:gd name="connsiteY3" fmla="*/ 462740 h 950976"/>
                <a:gd name="connsiteX4" fmla="*/ 510168 w 1444752"/>
                <a:gd name="connsiteY4" fmla="*/ 950976 h 950976"/>
                <a:gd name="connsiteX5" fmla="*/ 0 w 1444752"/>
                <a:gd name="connsiteY5" fmla="*/ 822404 h 95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752" h="950976">
                  <a:moveTo>
                    <a:pt x="0" y="822404"/>
                  </a:moveTo>
                  <a:lnTo>
                    <a:pt x="237744" y="5540"/>
                  </a:lnTo>
                  <a:lnTo>
                    <a:pt x="1064904" y="0"/>
                  </a:lnTo>
                  <a:cubicBezTo>
                    <a:pt x="1191520" y="154247"/>
                    <a:pt x="1318136" y="229245"/>
                    <a:pt x="1444752" y="462740"/>
                  </a:cubicBezTo>
                  <a:lnTo>
                    <a:pt x="510168" y="950976"/>
                  </a:lnTo>
                  <a:lnTo>
                    <a:pt x="0" y="82240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Arc 6"/>
          <p:cNvSpPr/>
          <p:nvPr/>
        </p:nvSpPr>
        <p:spPr>
          <a:xfrm>
            <a:off x="4360407" y="1279430"/>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87631 w 1306863"/>
              <a:gd name="connsiteY0" fmla="*/ 150072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687631" y="150072"/>
                </a:moveTo>
                <a:cubicBezTo>
                  <a:pt x="893543" y="311734"/>
                  <a:pt x="981970" y="459703"/>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3846576" y="1255640"/>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8000">
                  <a:schemeClr val="bg1">
                    <a:alpha val="0"/>
                  </a:schemeClr>
                </a:gs>
                <a:gs pos="68000">
                  <a:srgbClr val="C00000"/>
                </a:gs>
                <a:gs pos="24000">
                  <a:srgbClr val="C00000"/>
                </a:gs>
                <a:gs pos="74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3842247" y="1317629"/>
            <a:ext cx="877824" cy="184666"/>
          </a:xfrm>
          <a:prstGeom prst="rect">
            <a:avLst/>
          </a:prstGeom>
          <a:noFill/>
        </p:spPr>
        <p:txBody>
          <a:bodyPr wrap="square" rtlCol="0">
            <a:spAutoFit/>
          </a:bodyPr>
          <a:lstStyle/>
          <a:p>
            <a:r>
              <a:rPr lang="en-GB" sz="600" dirty="0"/>
              <a:t>t=1.0s-</a:t>
            </a:r>
          </a:p>
        </p:txBody>
      </p:sp>
      <p:cxnSp>
        <p:nvCxnSpPr>
          <p:cNvPr id="24" name="Straight Connector 23"/>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37301" y="1209187"/>
            <a:ext cx="877824" cy="184666"/>
          </a:xfrm>
          <a:prstGeom prst="rect">
            <a:avLst/>
          </a:prstGeom>
          <a:noFill/>
        </p:spPr>
        <p:txBody>
          <a:bodyPr wrap="square" rtlCol="0">
            <a:spAutoFit/>
          </a:bodyPr>
          <a:lstStyle/>
          <a:p>
            <a:r>
              <a:rPr lang="en-GB" sz="600" dirty="0"/>
              <a:t>t=0.9s-</a:t>
            </a:r>
          </a:p>
        </p:txBody>
      </p:sp>
      <p:sp>
        <p:nvSpPr>
          <p:cNvPr id="27" name="TextBox 26"/>
          <p:cNvSpPr txBox="1"/>
          <p:nvPr/>
        </p:nvSpPr>
        <p:spPr>
          <a:xfrm>
            <a:off x="3837301" y="1085437"/>
            <a:ext cx="877824" cy="184666"/>
          </a:xfrm>
          <a:prstGeom prst="rect">
            <a:avLst/>
          </a:prstGeom>
          <a:noFill/>
        </p:spPr>
        <p:txBody>
          <a:bodyPr wrap="square" rtlCol="0">
            <a:spAutoFit/>
          </a:bodyPr>
          <a:lstStyle/>
          <a:p>
            <a:r>
              <a:rPr lang="en-GB" sz="600" dirty="0"/>
              <a:t>t=0.8s-</a:t>
            </a:r>
          </a:p>
        </p:txBody>
      </p:sp>
      <p:sp>
        <p:nvSpPr>
          <p:cNvPr id="28" name="Rounded Rectangle 27"/>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3909045978"/>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127</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63.gif loaded on 28/11/2011 07:42:28 created on 03/05/2011 06:55:58 last modified on 24/04/2011 16:00:4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1621040" y="-523824"/>
            <a:ext cx="4536000" cy="3960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492637" y="1303814"/>
            <a:ext cx="2780256" cy="1085817"/>
            <a:chOff x="3492637" y="1303814"/>
            <a:chExt cx="2780256" cy="1085817"/>
          </a:xfrm>
        </p:grpSpPr>
        <p:pic>
          <p:nvPicPr>
            <p:cNvPr id="9" name="Picture 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0" name="Isosceles Triangle 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3927720" y="1444195"/>
              <a:ext cx="1463040"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1463040"/>
                <a:gd name="connsiteY0" fmla="*/ 816864 h 945436"/>
                <a:gd name="connsiteX1" fmla="*/ 237744 w 1463040"/>
                <a:gd name="connsiteY1" fmla="*/ 0 h 945436"/>
                <a:gd name="connsiteX2" fmla="*/ 1463040 w 1463040"/>
                <a:gd name="connsiteY2" fmla="*/ 438912 h 945436"/>
                <a:gd name="connsiteX3" fmla="*/ 510168 w 1463040"/>
                <a:gd name="connsiteY3" fmla="*/ 945436 h 945436"/>
                <a:gd name="connsiteX4" fmla="*/ 0 w 1463040"/>
                <a:gd name="connsiteY4" fmla="*/ 816864 h 945436"/>
                <a:gd name="connsiteX0" fmla="*/ 0 w 1463040"/>
                <a:gd name="connsiteY0" fmla="*/ 838129 h 966701"/>
                <a:gd name="connsiteX1" fmla="*/ 237744 w 1463040"/>
                <a:gd name="connsiteY1" fmla="*/ 21265 h 966701"/>
                <a:gd name="connsiteX2" fmla="*/ 1131960 w 1463040"/>
                <a:gd name="connsiteY2" fmla="*/ 21821 h 966701"/>
                <a:gd name="connsiteX3" fmla="*/ 1463040 w 1463040"/>
                <a:gd name="connsiteY3" fmla="*/ 460177 h 966701"/>
                <a:gd name="connsiteX4" fmla="*/ 510168 w 1463040"/>
                <a:gd name="connsiteY4" fmla="*/ 966701 h 966701"/>
                <a:gd name="connsiteX5" fmla="*/ 0 w 1463040"/>
                <a:gd name="connsiteY5" fmla="*/ 838129 h 966701"/>
                <a:gd name="connsiteX0" fmla="*/ 0 w 1463040"/>
                <a:gd name="connsiteY0" fmla="*/ 852296 h 980868"/>
                <a:gd name="connsiteX1" fmla="*/ 237744 w 1463040"/>
                <a:gd name="connsiteY1" fmla="*/ 35432 h 980868"/>
                <a:gd name="connsiteX2" fmla="*/ 1131960 w 1463040"/>
                <a:gd name="connsiteY2" fmla="*/ 35988 h 980868"/>
                <a:gd name="connsiteX3" fmla="*/ 1463040 w 1463040"/>
                <a:gd name="connsiteY3" fmla="*/ 474344 h 980868"/>
                <a:gd name="connsiteX4" fmla="*/ 510168 w 1463040"/>
                <a:gd name="connsiteY4" fmla="*/ 980868 h 980868"/>
                <a:gd name="connsiteX5" fmla="*/ 0 w 1463040"/>
                <a:gd name="connsiteY5" fmla="*/ 852296 h 980868"/>
                <a:gd name="connsiteX0" fmla="*/ 0 w 1463040"/>
                <a:gd name="connsiteY0" fmla="*/ 816864 h 945436"/>
                <a:gd name="connsiteX1" fmla="*/ 237744 w 1463040"/>
                <a:gd name="connsiteY1" fmla="*/ 0 h 945436"/>
                <a:gd name="connsiteX2" fmla="*/ 1131960 w 1463040"/>
                <a:gd name="connsiteY2" fmla="*/ 556 h 945436"/>
                <a:gd name="connsiteX3" fmla="*/ 1463040 w 1463040"/>
                <a:gd name="connsiteY3" fmla="*/ 438912 h 945436"/>
                <a:gd name="connsiteX4" fmla="*/ 510168 w 1463040"/>
                <a:gd name="connsiteY4" fmla="*/ 945436 h 945436"/>
                <a:gd name="connsiteX5" fmla="*/ 0 w 1463040"/>
                <a:gd name="connsiteY5" fmla="*/ 816864 h 945436"/>
                <a:gd name="connsiteX0" fmla="*/ 0 w 1463040"/>
                <a:gd name="connsiteY0" fmla="*/ 816864 h 945436"/>
                <a:gd name="connsiteX1" fmla="*/ 237744 w 1463040"/>
                <a:gd name="connsiteY1" fmla="*/ 0 h 945436"/>
                <a:gd name="connsiteX2" fmla="*/ 1131960 w 1463040"/>
                <a:gd name="connsiteY2" fmla="*/ 556 h 945436"/>
                <a:gd name="connsiteX3" fmla="*/ 1351416 w 1463040"/>
                <a:gd name="connsiteY3" fmla="*/ 226109 h 945436"/>
                <a:gd name="connsiteX4" fmla="*/ 1463040 w 1463040"/>
                <a:gd name="connsiteY4" fmla="*/ 438912 h 945436"/>
                <a:gd name="connsiteX5" fmla="*/ 510168 w 1463040"/>
                <a:gd name="connsiteY5" fmla="*/ 945436 h 945436"/>
                <a:gd name="connsiteX6" fmla="*/ 0 w 1463040"/>
                <a:gd name="connsiteY6" fmla="*/ 816864 h 9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040" h="945436">
                  <a:moveTo>
                    <a:pt x="0" y="816864"/>
                  </a:moveTo>
                  <a:lnTo>
                    <a:pt x="237744" y="0"/>
                  </a:lnTo>
                  <a:lnTo>
                    <a:pt x="1131960" y="556"/>
                  </a:lnTo>
                  <a:cubicBezTo>
                    <a:pt x="1213240" y="100124"/>
                    <a:pt x="1270136" y="126541"/>
                    <a:pt x="1351416" y="226109"/>
                  </a:cubicBezTo>
                  <a:lnTo>
                    <a:pt x="1463040" y="438912"/>
                  </a:ln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Arc 6"/>
          <p:cNvSpPr/>
          <p:nvPr/>
        </p:nvSpPr>
        <p:spPr>
          <a:xfrm>
            <a:off x="4390887" y="1248950"/>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06539" y="193289"/>
                </a:moveTo>
                <a:cubicBezTo>
                  <a:pt x="912451" y="354951"/>
                  <a:pt x="981970" y="459703"/>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3846576" y="1246564"/>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20000">
                  <a:schemeClr val="bg1">
                    <a:alpha val="0"/>
                  </a:schemeClr>
                </a:gs>
                <a:gs pos="68000">
                  <a:srgbClr val="C00000"/>
                </a:gs>
                <a:gs pos="24000">
                  <a:srgbClr val="C00000"/>
                </a:gs>
                <a:gs pos="74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36151" y="1281053"/>
            <a:ext cx="877824" cy="184666"/>
          </a:xfrm>
          <a:prstGeom prst="rect">
            <a:avLst/>
          </a:prstGeom>
          <a:noFill/>
        </p:spPr>
        <p:txBody>
          <a:bodyPr wrap="square" rtlCol="0">
            <a:spAutoFit/>
          </a:bodyPr>
          <a:lstStyle/>
          <a:p>
            <a:r>
              <a:rPr lang="en-GB" sz="600" dirty="0"/>
              <a:t>t=1.0s-</a:t>
            </a:r>
          </a:p>
        </p:txBody>
      </p:sp>
      <p:sp>
        <p:nvSpPr>
          <p:cNvPr id="25" name="TextBox 24"/>
          <p:cNvSpPr txBox="1"/>
          <p:nvPr/>
        </p:nvSpPr>
        <p:spPr>
          <a:xfrm>
            <a:off x="3837301" y="1174812"/>
            <a:ext cx="877824" cy="184666"/>
          </a:xfrm>
          <a:prstGeom prst="rect">
            <a:avLst/>
          </a:prstGeom>
          <a:noFill/>
        </p:spPr>
        <p:txBody>
          <a:bodyPr wrap="square" rtlCol="0">
            <a:spAutoFit/>
          </a:bodyPr>
          <a:lstStyle/>
          <a:p>
            <a:r>
              <a:rPr lang="en-GB" sz="600" dirty="0"/>
              <a:t>t=0.9s-</a:t>
            </a:r>
          </a:p>
        </p:txBody>
      </p:sp>
      <p:sp>
        <p:nvSpPr>
          <p:cNvPr id="26" name="TextBox 25"/>
          <p:cNvSpPr txBox="1"/>
          <p:nvPr/>
        </p:nvSpPr>
        <p:spPr>
          <a:xfrm>
            <a:off x="3837301" y="1051062"/>
            <a:ext cx="877824" cy="184666"/>
          </a:xfrm>
          <a:prstGeom prst="rect">
            <a:avLst/>
          </a:prstGeom>
          <a:noFill/>
        </p:spPr>
        <p:txBody>
          <a:bodyPr wrap="square" rtlCol="0">
            <a:spAutoFit/>
          </a:bodyPr>
          <a:lstStyle/>
          <a:p>
            <a:r>
              <a:rPr lang="en-GB" sz="600" dirty="0"/>
              <a:t>t=0.8s-</a:t>
            </a:r>
          </a:p>
        </p:txBody>
      </p:sp>
      <p:grpSp>
        <p:nvGrpSpPr>
          <p:cNvPr id="27" name="Group 26"/>
          <p:cNvGrpSpPr/>
          <p:nvPr/>
        </p:nvGrpSpPr>
        <p:grpSpPr>
          <a:xfrm>
            <a:off x="3837301" y="1404645"/>
            <a:ext cx="1197352" cy="856415"/>
            <a:chOff x="3837301" y="1404645"/>
            <a:chExt cx="337645" cy="856415"/>
          </a:xfrm>
        </p:grpSpPr>
        <p:cxnSp>
          <p:nvCxnSpPr>
            <p:cNvPr id="28" name="Straight Arrow Connector 27"/>
            <p:cNvCxnSpPr/>
            <p:nvPr/>
          </p:nvCxnSpPr>
          <p:spPr>
            <a:xfrm>
              <a:off x="3837301" y="1404645"/>
              <a:ext cx="90419" cy="8564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939089" y="1444196"/>
              <a:ext cx="235857" cy="80108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0" name="Rounded Rectangle 2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3908229802"/>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128</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67.gif loaded on 28/11/2011 07:42:28 created on 03/05/2011 06:55:59 last modified on 24/04/2011 16:00:5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1566176" y="-536016"/>
            <a:ext cx="4608000" cy="4032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492637" y="1303814"/>
            <a:ext cx="2780256" cy="1085818"/>
            <a:chOff x="3492637" y="1303814"/>
            <a:chExt cx="2780256" cy="1085818"/>
          </a:xfrm>
        </p:grpSpPr>
        <p:pic>
          <p:nvPicPr>
            <p:cNvPr id="9" name="Picture 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0" name="Isosceles Triangle 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3927720" y="1444196"/>
              <a:ext cx="1516008"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1516008 w 2310384"/>
                <a:gd name="connsiteY3" fmla="*/ 408988 h 951532"/>
                <a:gd name="connsiteX4" fmla="*/ 510168 w 2310384"/>
                <a:gd name="connsiteY4" fmla="*/ 951532 h 951532"/>
                <a:gd name="connsiteX5" fmla="*/ 0 w 2310384"/>
                <a:gd name="connsiteY5" fmla="*/ 822960 h 951532"/>
                <a:gd name="connsiteX0" fmla="*/ 0 w 1516008"/>
                <a:gd name="connsiteY0" fmla="*/ 816864 h 945436"/>
                <a:gd name="connsiteX1" fmla="*/ 237744 w 1516008"/>
                <a:gd name="connsiteY1" fmla="*/ 0 h 945436"/>
                <a:gd name="connsiteX2" fmla="*/ 1200912 w 1516008"/>
                <a:gd name="connsiteY2" fmla="*/ 6096 h 945436"/>
                <a:gd name="connsiteX3" fmla="*/ 1516008 w 1516008"/>
                <a:gd name="connsiteY3" fmla="*/ 402892 h 945436"/>
                <a:gd name="connsiteX4" fmla="*/ 510168 w 1516008"/>
                <a:gd name="connsiteY4" fmla="*/ 945436 h 945436"/>
                <a:gd name="connsiteX5" fmla="*/ 0 w 1516008"/>
                <a:gd name="connsiteY5" fmla="*/ 816864 h 945436"/>
                <a:gd name="connsiteX0" fmla="*/ 0 w 1516008"/>
                <a:gd name="connsiteY0" fmla="*/ 816864 h 945436"/>
                <a:gd name="connsiteX1" fmla="*/ 237744 w 1516008"/>
                <a:gd name="connsiteY1" fmla="*/ 0 h 945436"/>
                <a:gd name="connsiteX2" fmla="*/ 1200912 w 1516008"/>
                <a:gd name="connsiteY2" fmla="*/ 6096 h 945436"/>
                <a:gd name="connsiteX3" fmla="*/ 1516008 w 1516008"/>
                <a:gd name="connsiteY3" fmla="*/ 402892 h 945436"/>
                <a:gd name="connsiteX4" fmla="*/ 510168 w 1516008"/>
                <a:gd name="connsiteY4" fmla="*/ 945436 h 945436"/>
                <a:gd name="connsiteX5" fmla="*/ 0 w 1516008"/>
                <a:gd name="connsiteY5" fmla="*/ 816864 h 9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008" h="945436">
                  <a:moveTo>
                    <a:pt x="0" y="816864"/>
                  </a:moveTo>
                  <a:lnTo>
                    <a:pt x="237744" y="0"/>
                  </a:lnTo>
                  <a:lnTo>
                    <a:pt x="1200912" y="6096"/>
                  </a:lnTo>
                  <a:cubicBezTo>
                    <a:pt x="1305944" y="138361"/>
                    <a:pt x="1417072" y="209667"/>
                    <a:pt x="1516008" y="402892"/>
                  </a:cubicBez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Arc 6"/>
          <p:cNvSpPr/>
          <p:nvPr/>
        </p:nvSpPr>
        <p:spPr>
          <a:xfrm>
            <a:off x="4439655" y="1230662"/>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3846576" y="1233593"/>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8000">
                  <a:schemeClr val="bg1">
                    <a:alpha val="0"/>
                  </a:schemeClr>
                </a:gs>
                <a:gs pos="74000">
                  <a:srgbClr val="C00000"/>
                </a:gs>
                <a:gs pos="27000">
                  <a:srgbClr val="C00000"/>
                </a:gs>
                <a:gs pos="87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36151" y="1268861"/>
            <a:ext cx="877824" cy="184666"/>
          </a:xfrm>
          <a:prstGeom prst="rect">
            <a:avLst/>
          </a:prstGeom>
          <a:noFill/>
        </p:spPr>
        <p:txBody>
          <a:bodyPr wrap="square" rtlCol="0">
            <a:spAutoFit/>
          </a:bodyPr>
          <a:lstStyle/>
          <a:p>
            <a:r>
              <a:rPr lang="en-GB" sz="600" dirty="0"/>
              <a:t>t=1.0s-</a:t>
            </a:r>
          </a:p>
        </p:txBody>
      </p:sp>
      <p:sp>
        <p:nvSpPr>
          <p:cNvPr id="25" name="TextBox 24"/>
          <p:cNvSpPr txBox="1"/>
          <p:nvPr/>
        </p:nvSpPr>
        <p:spPr>
          <a:xfrm>
            <a:off x="3837301" y="1161062"/>
            <a:ext cx="877824" cy="184666"/>
          </a:xfrm>
          <a:prstGeom prst="rect">
            <a:avLst/>
          </a:prstGeom>
          <a:noFill/>
        </p:spPr>
        <p:txBody>
          <a:bodyPr wrap="square" rtlCol="0">
            <a:spAutoFit/>
          </a:bodyPr>
          <a:lstStyle/>
          <a:p>
            <a:r>
              <a:rPr lang="en-GB" sz="600" dirty="0"/>
              <a:t>t=0.9s-</a:t>
            </a:r>
          </a:p>
        </p:txBody>
      </p:sp>
      <p:sp>
        <p:nvSpPr>
          <p:cNvPr id="26" name="TextBox 25"/>
          <p:cNvSpPr txBox="1"/>
          <p:nvPr/>
        </p:nvSpPr>
        <p:spPr>
          <a:xfrm>
            <a:off x="3837301" y="1037312"/>
            <a:ext cx="877824" cy="184666"/>
          </a:xfrm>
          <a:prstGeom prst="rect">
            <a:avLst/>
          </a:prstGeom>
          <a:noFill/>
        </p:spPr>
        <p:txBody>
          <a:bodyPr wrap="square" rtlCol="0">
            <a:spAutoFit/>
          </a:bodyPr>
          <a:lstStyle/>
          <a:p>
            <a:r>
              <a:rPr lang="en-GB" sz="600" dirty="0"/>
              <a:t>t=0.8s-</a:t>
            </a:r>
          </a:p>
        </p:txBody>
      </p:sp>
      <p:sp>
        <p:nvSpPr>
          <p:cNvPr id="27" name="Rounded Rectangle 26"/>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03425733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129</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70.gif loaded on 28/11/2011 07:42:28 created on 03/05/2011 06:56:00 last modified on 24/04/2011 16:00:5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7" name="Arc 6"/>
          <p:cNvSpPr/>
          <p:nvPr/>
        </p:nvSpPr>
        <p:spPr>
          <a:xfrm>
            <a:off x="1517408" y="-627456"/>
            <a:ext cx="4716000" cy="4176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3492637" y="1303814"/>
            <a:ext cx="2780256" cy="1085818"/>
            <a:chOff x="3492637" y="1303814"/>
            <a:chExt cx="2780256" cy="1085818"/>
          </a:xfrm>
        </p:grpSpPr>
        <p:pic>
          <p:nvPicPr>
            <p:cNvPr id="10" name="Picture 9"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1" name="Isosceles Triangle 10"/>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xplosion 1 15"/>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3927720" y="1432004"/>
              <a:ext cx="1546488" cy="957628"/>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1546488 w 2310384"/>
                <a:gd name="connsiteY3" fmla="*/ 402892 h 951532"/>
                <a:gd name="connsiteX4" fmla="*/ 510168 w 2310384"/>
                <a:gd name="connsiteY4" fmla="*/ 951532 h 951532"/>
                <a:gd name="connsiteX5" fmla="*/ 0 w 2310384"/>
                <a:gd name="connsiteY5" fmla="*/ 822960 h 951532"/>
                <a:gd name="connsiteX0" fmla="*/ 0 w 1546488"/>
                <a:gd name="connsiteY0" fmla="*/ 829056 h 957628"/>
                <a:gd name="connsiteX1" fmla="*/ 237744 w 1546488"/>
                <a:gd name="connsiteY1" fmla="*/ 12192 h 957628"/>
                <a:gd name="connsiteX2" fmla="*/ 1249680 w 1546488"/>
                <a:gd name="connsiteY2" fmla="*/ 0 h 957628"/>
                <a:gd name="connsiteX3" fmla="*/ 1546488 w 1546488"/>
                <a:gd name="connsiteY3" fmla="*/ 408988 h 957628"/>
                <a:gd name="connsiteX4" fmla="*/ 510168 w 1546488"/>
                <a:gd name="connsiteY4" fmla="*/ 957628 h 957628"/>
                <a:gd name="connsiteX5" fmla="*/ 0 w 1546488"/>
                <a:gd name="connsiteY5" fmla="*/ 829056 h 95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6488" h="957628">
                  <a:moveTo>
                    <a:pt x="0" y="829056"/>
                  </a:moveTo>
                  <a:lnTo>
                    <a:pt x="237744" y="12192"/>
                  </a:lnTo>
                  <a:lnTo>
                    <a:pt x="1249680" y="0"/>
                  </a:lnTo>
                  <a:lnTo>
                    <a:pt x="1546488" y="408988"/>
                  </a:lnTo>
                  <a:lnTo>
                    <a:pt x="510168" y="957628"/>
                  </a:lnTo>
                  <a:lnTo>
                    <a:pt x="0" y="829056"/>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Arc 6"/>
          <p:cNvSpPr/>
          <p:nvPr/>
        </p:nvSpPr>
        <p:spPr>
          <a:xfrm>
            <a:off x="4457943" y="1194086"/>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3846576" y="1216084"/>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8000">
                  <a:schemeClr val="bg1">
                    <a:alpha val="0"/>
                  </a:schemeClr>
                </a:gs>
                <a:gs pos="80000">
                  <a:srgbClr val="C00000"/>
                </a:gs>
                <a:gs pos="27000">
                  <a:srgbClr val="C00000"/>
                </a:gs>
                <a:gs pos="87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36151" y="1250573"/>
            <a:ext cx="877824" cy="184666"/>
          </a:xfrm>
          <a:prstGeom prst="rect">
            <a:avLst/>
          </a:prstGeom>
          <a:noFill/>
        </p:spPr>
        <p:txBody>
          <a:bodyPr wrap="square" rtlCol="0">
            <a:spAutoFit/>
          </a:bodyPr>
          <a:lstStyle>
            <a:defPPr>
              <a:defRPr lang="en-US"/>
            </a:defPPr>
            <a:lvl1pPr>
              <a:defRPr sz="600"/>
            </a:lvl1pPr>
          </a:lstStyle>
          <a:p>
            <a:r>
              <a:rPr lang="en-GB" dirty="0"/>
              <a:t>t=1.0s-</a:t>
            </a:r>
          </a:p>
        </p:txBody>
      </p:sp>
      <p:sp>
        <p:nvSpPr>
          <p:cNvPr id="26" name="TextBox 25"/>
          <p:cNvSpPr txBox="1"/>
          <p:nvPr/>
        </p:nvSpPr>
        <p:spPr>
          <a:xfrm>
            <a:off x="3837301" y="1112937"/>
            <a:ext cx="877824" cy="184666"/>
          </a:xfrm>
          <a:prstGeom prst="rect">
            <a:avLst/>
          </a:prstGeom>
          <a:noFill/>
        </p:spPr>
        <p:txBody>
          <a:bodyPr wrap="square" rtlCol="0">
            <a:spAutoFit/>
          </a:bodyPr>
          <a:lstStyle/>
          <a:p>
            <a:r>
              <a:rPr lang="en-GB" sz="600" dirty="0"/>
              <a:t>t=0.9s-</a:t>
            </a:r>
          </a:p>
        </p:txBody>
      </p:sp>
      <p:sp>
        <p:nvSpPr>
          <p:cNvPr id="28" name="TextBox 27"/>
          <p:cNvSpPr txBox="1"/>
          <p:nvPr/>
        </p:nvSpPr>
        <p:spPr>
          <a:xfrm>
            <a:off x="3837301" y="989187"/>
            <a:ext cx="877824" cy="184666"/>
          </a:xfrm>
          <a:prstGeom prst="rect">
            <a:avLst/>
          </a:prstGeom>
          <a:noFill/>
        </p:spPr>
        <p:txBody>
          <a:bodyPr wrap="square" rtlCol="0">
            <a:spAutoFit/>
          </a:bodyPr>
          <a:lstStyle/>
          <a:p>
            <a:r>
              <a:rPr lang="en-GB" sz="600" dirty="0"/>
              <a:t>t=0.8s-</a:t>
            </a:r>
          </a:p>
        </p:txBody>
      </p:sp>
      <p:sp>
        <p:nvSpPr>
          <p:cNvPr id="27" name="Rounded Rectangle 26"/>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66043604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400129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Arc 101"/>
          <p:cNvSpPr/>
          <p:nvPr/>
        </p:nvSpPr>
        <p:spPr>
          <a:xfrm>
            <a:off x="1400175" y="140783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a:off x="2790825" y="1426885"/>
            <a:ext cx="5504527" cy="5762623"/>
          </a:xfrm>
          <a:prstGeom prst="arc">
            <a:avLst>
              <a:gd name="adj1" fmla="val 9724254"/>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a:off x="4162425" y="1426885"/>
            <a:ext cx="5504527" cy="5762623"/>
          </a:xfrm>
          <a:prstGeom prst="arc">
            <a:avLst>
              <a:gd name="adj1" fmla="val 9797492"/>
              <a:gd name="adj2" fmla="val 1856345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a:off x="714375" y="1407835"/>
            <a:ext cx="5504527" cy="5762623"/>
          </a:xfrm>
          <a:prstGeom prst="arc">
            <a:avLst>
              <a:gd name="adj1" fmla="val 1263630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p:cNvSpPr/>
          <p:nvPr/>
        </p:nvSpPr>
        <p:spPr>
          <a:xfrm>
            <a:off x="20859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p:cNvSpPr/>
          <p:nvPr/>
        </p:nvSpPr>
        <p:spPr>
          <a:xfrm>
            <a:off x="3448050" y="1417360"/>
            <a:ext cx="5504527" cy="5762623"/>
          </a:xfrm>
          <a:prstGeom prst="arc">
            <a:avLst>
              <a:gd name="adj1" fmla="val 9784795"/>
              <a:gd name="adj2" fmla="val 1995542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Arc 49"/>
          <p:cNvSpPr/>
          <p:nvPr/>
        </p:nvSpPr>
        <p:spPr>
          <a:xfrm>
            <a:off x="1057275" y="1407835"/>
            <a:ext cx="5504527" cy="5762623"/>
          </a:xfrm>
          <a:prstGeom prst="arc">
            <a:avLst>
              <a:gd name="adj1" fmla="val 958799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Arc 55"/>
          <p:cNvSpPr/>
          <p:nvPr/>
        </p:nvSpPr>
        <p:spPr>
          <a:xfrm>
            <a:off x="352425" y="1417360"/>
            <a:ext cx="5504527" cy="5762623"/>
          </a:xfrm>
          <a:prstGeom prst="arc">
            <a:avLst>
              <a:gd name="adj1" fmla="val 1345216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p:cNvSpPr/>
          <p:nvPr/>
        </p:nvSpPr>
        <p:spPr>
          <a:xfrm>
            <a:off x="17430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Arc 67"/>
          <p:cNvSpPr/>
          <p:nvPr/>
        </p:nvSpPr>
        <p:spPr>
          <a:xfrm>
            <a:off x="2438400" y="142688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 name="Arc 73"/>
          <p:cNvSpPr/>
          <p:nvPr/>
        </p:nvSpPr>
        <p:spPr>
          <a:xfrm>
            <a:off x="31146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p:cNvSpPr/>
          <p:nvPr/>
        </p:nvSpPr>
        <p:spPr>
          <a:xfrm>
            <a:off x="3810000" y="1426885"/>
            <a:ext cx="5504527" cy="5762623"/>
          </a:xfrm>
          <a:prstGeom prst="arc">
            <a:avLst>
              <a:gd name="adj1" fmla="val 9784795"/>
              <a:gd name="adj2" fmla="val 1911086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Slide Number Placeholder 5"/>
          <p:cNvSpPr>
            <a:spLocks noGrp="1"/>
          </p:cNvSpPr>
          <p:nvPr>
            <p:ph type="sldNum" sz="quarter" idx="12"/>
          </p:nvPr>
        </p:nvSpPr>
        <p:spPr/>
        <p:txBody>
          <a:bodyPr/>
          <a:lstStyle/>
          <a:p>
            <a:fld id="{27DF0F58-1795-48F0-90F6-BA4250555803}" type="slidenum">
              <a:rPr lang="en-US" smtClean="0"/>
              <a:pPr/>
              <a:t>13</a:t>
            </a:fld>
            <a:endParaRPr lang="en-US" dirty="0"/>
          </a:p>
        </p:txBody>
      </p:sp>
      <p:sp>
        <p:nvSpPr>
          <p:cNvPr id="2" name="Title 1"/>
          <p:cNvSpPr>
            <a:spLocks noGrp="1"/>
          </p:cNvSpPr>
          <p:nvPr>
            <p:ph type="title"/>
          </p:nvPr>
        </p:nvSpPr>
        <p:spPr/>
        <p:txBody>
          <a:bodyPr/>
          <a:lstStyle/>
          <a:p>
            <a:r>
              <a:rPr lang="en-GB" dirty="0"/>
              <a:t>Superposition principle</a:t>
            </a:r>
          </a:p>
        </p:txBody>
      </p:sp>
      <p:grpSp>
        <p:nvGrpSpPr>
          <p:cNvPr id="3" name="Group 2"/>
          <p:cNvGrpSpPr/>
          <p:nvPr/>
        </p:nvGrpSpPr>
        <p:grpSpPr>
          <a:xfrm>
            <a:off x="307987" y="663028"/>
            <a:ext cx="8662486" cy="5415910"/>
            <a:chOff x="307987" y="1057178"/>
            <a:chExt cx="8662486" cy="5415910"/>
          </a:xfrm>
        </p:grpSpPr>
        <p:sp>
          <p:nvSpPr>
            <p:cNvPr id="82" name="Rectangle 81"/>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2" name="Arc 91"/>
            <p:cNvSpPr/>
            <p:nvPr/>
          </p:nvSpPr>
          <p:spPr>
            <a:xfrm>
              <a:off x="14000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Arc 92"/>
            <p:cNvSpPr/>
            <p:nvPr/>
          </p:nvSpPr>
          <p:spPr>
            <a:xfrm>
              <a:off x="708230" y="2141596"/>
              <a:ext cx="4128393" cy="4321967"/>
            </a:xfrm>
            <a:prstGeom prst="arc">
              <a:avLst>
                <a:gd name="adj1" fmla="val 13036192"/>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4" name="Arc 93"/>
            <p:cNvSpPr/>
            <p:nvPr/>
          </p:nvSpPr>
          <p:spPr>
            <a:xfrm>
              <a:off x="20796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9" name="Arc 98"/>
            <p:cNvSpPr/>
            <p:nvPr/>
          </p:nvSpPr>
          <p:spPr>
            <a:xfrm>
              <a:off x="27716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Arc 99"/>
            <p:cNvSpPr/>
            <p:nvPr/>
          </p:nvSpPr>
          <p:spPr>
            <a:xfrm>
              <a:off x="20798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Arc 100"/>
            <p:cNvSpPr/>
            <p:nvPr/>
          </p:nvSpPr>
          <p:spPr>
            <a:xfrm>
              <a:off x="34512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7" name="Arc 16"/>
            <p:cNvSpPr/>
            <p:nvPr/>
          </p:nvSpPr>
          <p:spPr>
            <a:xfrm>
              <a:off x="41622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a:off x="3470480" y="2151121"/>
              <a:ext cx="4128393" cy="4321967"/>
            </a:xfrm>
            <a:prstGeom prst="arc">
              <a:avLst>
                <a:gd name="adj1" fmla="val 933820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p:nvPr/>
          </p:nvSpPr>
          <p:spPr>
            <a:xfrm>
              <a:off x="48419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 name="Arc 22"/>
            <p:cNvSpPr/>
            <p:nvPr/>
          </p:nvSpPr>
          <p:spPr>
            <a:xfrm>
              <a:off x="55338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p:nvPr/>
          </p:nvSpPr>
          <p:spPr>
            <a:xfrm>
              <a:off x="4842080" y="2151121"/>
              <a:ext cx="4128393" cy="4321967"/>
            </a:xfrm>
            <a:prstGeom prst="arc">
              <a:avLst>
                <a:gd name="adj1" fmla="val 9458225"/>
                <a:gd name="adj2" fmla="val 1969671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p:cNvSpPr/>
            <p:nvPr/>
          </p:nvSpPr>
          <p:spPr>
            <a:xfrm>
              <a:off x="62135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Arc 28"/>
            <p:cNvSpPr/>
            <p:nvPr/>
          </p:nvSpPr>
          <p:spPr>
            <a:xfrm>
              <a:off x="20858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a:off x="13940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a:off x="27654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Arc 34"/>
            <p:cNvSpPr/>
            <p:nvPr/>
          </p:nvSpPr>
          <p:spPr>
            <a:xfrm>
              <a:off x="34574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a:off x="27656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Arc 36"/>
            <p:cNvSpPr/>
            <p:nvPr/>
          </p:nvSpPr>
          <p:spPr>
            <a:xfrm>
              <a:off x="41370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1" name="Arc 40"/>
            <p:cNvSpPr/>
            <p:nvPr/>
          </p:nvSpPr>
          <p:spPr>
            <a:xfrm>
              <a:off x="481950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Arc 41"/>
            <p:cNvSpPr/>
            <p:nvPr/>
          </p:nvSpPr>
          <p:spPr>
            <a:xfrm>
              <a:off x="412770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Arc 42"/>
            <p:cNvSpPr/>
            <p:nvPr/>
          </p:nvSpPr>
          <p:spPr>
            <a:xfrm>
              <a:off x="54991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Arc 46"/>
            <p:cNvSpPr/>
            <p:nvPr/>
          </p:nvSpPr>
          <p:spPr>
            <a:xfrm>
              <a:off x="24287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Arc 47"/>
            <p:cNvSpPr/>
            <p:nvPr/>
          </p:nvSpPr>
          <p:spPr>
            <a:xfrm>
              <a:off x="17369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Arc 48"/>
            <p:cNvSpPr/>
            <p:nvPr/>
          </p:nvSpPr>
          <p:spPr>
            <a:xfrm>
              <a:off x="31083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3" name="Arc 52"/>
            <p:cNvSpPr/>
            <p:nvPr/>
          </p:nvSpPr>
          <p:spPr>
            <a:xfrm>
              <a:off x="172387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Arc 53"/>
            <p:cNvSpPr/>
            <p:nvPr/>
          </p:nvSpPr>
          <p:spPr>
            <a:xfrm>
              <a:off x="1032080" y="2141596"/>
              <a:ext cx="4128393" cy="4321967"/>
            </a:xfrm>
            <a:prstGeom prst="arc">
              <a:avLst>
                <a:gd name="adj1" fmla="val 9227475"/>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Arc 54"/>
            <p:cNvSpPr/>
            <p:nvPr/>
          </p:nvSpPr>
          <p:spPr>
            <a:xfrm>
              <a:off x="24035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Arc 58"/>
            <p:cNvSpPr/>
            <p:nvPr/>
          </p:nvSpPr>
          <p:spPr>
            <a:xfrm>
              <a:off x="31145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Arc 59"/>
            <p:cNvSpPr/>
            <p:nvPr/>
          </p:nvSpPr>
          <p:spPr>
            <a:xfrm>
              <a:off x="24227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Arc 60"/>
            <p:cNvSpPr/>
            <p:nvPr/>
          </p:nvSpPr>
          <p:spPr>
            <a:xfrm>
              <a:off x="37941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5" name="Arc 64"/>
            <p:cNvSpPr/>
            <p:nvPr/>
          </p:nvSpPr>
          <p:spPr>
            <a:xfrm>
              <a:off x="38098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c 65"/>
            <p:cNvSpPr/>
            <p:nvPr/>
          </p:nvSpPr>
          <p:spPr>
            <a:xfrm>
              <a:off x="31180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Arc 66"/>
            <p:cNvSpPr/>
            <p:nvPr/>
          </p:nvSpPr>
          <p:spPr>
            <a:xfrm>
              <a:off x="44895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1" name="Arc 70"/>
            <p:cNvSpPr/>
            <p:nvPr/>
          </p:nvSpPr>
          <p:spPr>
            <a:xfrm>
              <a:off x="44861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p:cNvSpPr/>
            <p:nvPr/>
          </p:nvSpPr>
          <p:spPr>
            <a:xfrm>
              <a:off x="37943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Arc 72"/>
            <p:cNvSpPr/>
            <p:nvPr/>
          </p:nvSpPr>
          <p:spPr>
            <a:xfrm>
              <a:off x="51657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7" name="Arc 76"/>
            <p:cNvSpPr/>
            <p:nvPr/>
          </p:nvSpPr>
          <p:spPr>
            <a:xfrm>
              <a:off x="51814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p:cNvSpPr/>
            <p:nvPr/>
          </p:nvSpPr>
          <p:spPr>
            <a:xfrm>
              <a:off x="44896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Arc 78"/>
            <p:cNvSpPr/>
            <p:nvPr/>
          </p:nvSpPr>
          <p:spPr>
            <a:xfrm>
              <a:off x="58611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6" name="Oval 95"/>
            <p:cNvSpPr/>
            <p:nvPr/>
          </p:nvSpPr>
          <p:spPr>
            <a:xfrm>
              <a:off x="26877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03" name="Oval 102"/>
            <p:cNvSpPr/>
            <p:nvPr/>
          </p:nvSpPr>
          <p:spPr>
            <a:xfrm>
              <a:off x="40593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1" name="Oval 20"/>
            <p:cNvSpPr/>
            <p:nvPr/>
          </p:nvSpPr>
          <p:spPr>
            <a:xfrm>
              <a:off x="54499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7" name="Oval 26"/>
            <p:cNvSpPr/>
            <p:nvPr/>
          </p:nvSpPr>
          <p:spPr>
            <a:xfrm>
              <a:off x="68215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3" name="Oval 32"/>
            <p:cNvSpPr/>
            <p:nvPr/>
          </p:nvSpPr>
          <p:spPr>
            <a:xfrm>
              <a:off x="33735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9" name="Oval 38"/>
            <p:cNvSpPr/>
            <p:nvPr/>
          </p:nvSpPr>
          <p:spPr>
            <a:xfrm>
              <a:off x="47451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45" name="Oval 44"/>
            <p:cNvSpPr/>
            <p:nvPr/>
          </p:nvSpPr>
          <p:spPr>
            <a:xfrm>
              <a:off x="6107184"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1" name="Oval 50"/>
            <p:cNvSpPr/>
            <p:nvPr/>
          </p:nvSpPr>
          <p:spPr>
            <a:xfrm>
              <a:off x="37164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7" name="Oval 56"/>
            <p:cNvSpPr/>
            <p:nvPr/>
          </p:nvSpPr>
          <p:spPr>
            <a:xfrm>
              <a:off x="301155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3" name="Oval 62"/>
            <p:cNvSpPr/>
            <p:nvPr/>
          </p:nvSpPr>
          <p:spPr>
            <a:xfrm>
              <a:off x="44022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9" name="Oval 68"/>
            <p:cNvSpPr/>
            <p:nvPr/>
          </p:nvSpPr>
          <p:spPr>
            <a:xfrm>
              <a:off x="50975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75" name="Oval 74"/>
            <p:cNvSpPr/>
            <p:nvPr/>
          </p:nvSpPr>
          <p:spPr>
            <a:xfrm>
              <a:off x="57738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1" name="Oval 80"/>
            <p:cNvSpPr/>
            <p:nvPr/>
          </p:nvSpPr>
          <p:spPr>
            <a:xfrm>
              <a:off x="64691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4" name="Rectangle 83"/>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890953" y="5618018"/>
              <a:ext cx="8057103" cy="646331"/>
            </a:xfrm>
            <a:prstGeom prst="rect">
              <a:avLst/>
            </a:prstGeom>
            <a:noFill/>
            <a:ln>
              <a:noFill/>
            </a:ln>
          </p:spPr>
          <p:txBody>
            <a:bodyPr wrap="square" rtlCol="0">
              <a:spAutoFit/>
            </a:bodyPr>
            <a:lstStyle/>
            <a:p>
              <a:r>
                <a:rPr lang="en-GB" b="0" dirty="0"/>
                <a:t>As we add more and more </a:t>
              </a:r>
              <a:r>
                <a:rPr lang="en-GB" b="0" strike="sngStrike" dirty="0" err="1">
                  <a:solidFill>
                    <a:srgbClr val="FFCCCC"/>
                  </a:solidFill>
                </a:rPr>
                <a:t>diffractors</a:t>
              </a:r>
              <a:r>
                <a:rPr lang="en-GB" b="0" strike="sngStrike" dirty="0">
                  <a:solidFill>
                    <a:srgbClr val="FFCCCC"/>
                  </a:solidFill>
                </a:rPr>
                <a:t> </a:t>
              </a:r>
              <a:r>
                <a:rPr lang="en-GB" b="0" strike="sngStrike" dirty="0">
                  <a:solidFill>
                    <a:schemeClr val="bg2">
                      <a:lumMod val="60000"/>
                      <a:lumOff val="40000"/>
                    </a:schemeClr>
                  </a:solidFill>
                </a:rPr>
                <a:t>or</a:t>
              </a:r>
              <a:r>
                <a:rPr lang="en-GB" b="0" dirty="0">
                  <a:solidFill>
                    <a:srgbClr val="FFCCCC"/>
                  </a:solidFill>
                </a:rPr>
                <a:t> </a:t>
              </a:r>
              <a:r>
                <a:rPr lang="en-GB" b="0" dirty="0">
                  <a:solidFill>
                    <a:srgbClr val="FF0000"/>
                  </a:solidFill>
                </a:rPr>
                <a:t>point sources </a:t>
              </a:r>
              <a:r>
                <a:rPr lang="en-GB" b="0" dirty="0"/>
                <a:t>we start to approximate a </a:t>
              </a:r>
              <a:r>
                <a:rPr lang="en-GB" b="0" strike="sngStrike" dirty="0">
                  <a:solidFill>
                    <a:srgbClr val="FFCCCC"/>
                  </a:solidFill>
                </a:rPr>
                <a:t>continuous reflection event, </a:t>
              </a:r>
              <a:r>
                <a:rPr lang="en-GB" b="0" strike="sngStrike" dirty="0">
                  <a:solidFill>
                    <a:schemeClr val="bg2">
                      <a:lumMod val="60000"/>
                      <a:lumOff val="40000"/>
                    </a:schemeClr>
                  </a:solidFill>
                </a:rPr>
                <a:t>or</a:t>
              </a:r>
              <a:r>
                <a:rPr lang="en-GB" b="0" strike="sngStrike" dirty="0">
                  <a:solidFill>
                    <a:srgbClr val="FFCCCC"/>
                  </a:solidFill>
                </a:rPr>
                <a:t> </a:t>
              </a:r>
              <a:r>
                <a:rPr lang="en-GB" b="0" dirty="0" err="1">
                  <a:solidFill>
                    <a:srgbClr val="FF0000"/>
                  </a:solidFill>
                </a:rPr>
                <a:t>wavefront</a:t>
              </a:r>
              <a:r>
                <a:rPr lang="en-GB" b="0" dirty="0"/>
                <a:t>. </a:t>
              </a:r>
            </a:p>
          </p:txBody>
        </p:sp>
        <p:sp>
          <p:nvSpPr>
            <p:cNvPr id="87" name="TextBox 86"/>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cxnSp>
        <p:nvCxnSpPr>
          <p:cNvPr id="5" name="Straight Connector 4"/>
          <p:cNvCxnSpPr/>
          <p:nvPr/>
        </p:nvCxnSpPr>
        <p:spPr>
          <a:xfrm>
            <a:off x="2864498" y="1756971"/>
            <a:ext cx="4010788"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50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130</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72.gif loaded on 28/11/2011 07:42:28 created on 03/05/2011 06:56:00 last modified on 24/04/2011 16:00:5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462544" y="-645744"/>
            <a:ext cx="4824000" cy="4212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3492637" y="1303814"/>
            <a:ext cx="2780256" cy="1085818"/>
            <a:chOff x="3492637" y="1303814"/>
            <a:chExt cx="2780256" cy="1085818"/>
          </a:xfrm>
        </p:grpSpPr>
        <p:pic>
          <p:nvPicPr>
            <p:cNvPr id="8" name="Picture 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9" name="Isosceles Triangle 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 1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927720" y="1444196"/>
              <a:ext cx="1597152"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1645920"/>
                <a:gd name="connsiteY0" fmla="*/ 816864 h 945436"/>
                <a:gd name="connsiteX1" fmla="*/ 237744 w 1645920"/>
                <a:gd name="connsiteY1" fmla="*/ 0 h 945436"/>
                <a:gd name="connsiteX2" fmla="*/ 1645920 w 1645920"/>
                <a:gd name="connsiteY2" fmla="*/ 347472 h 945436"/>
                <a:gd name="connsiteX3" fmla="*/ 510168 w 1645920"/>
                <a:gd name="connsiteY3" fmla="*/ 945436 h 945436"/>
                <a:gd name="connsiteX4" fmla="*/ 0 w 1645920"/>
                <a:gd name="connsiteY4" fmla="*/ 816864 h 945436"/>
                <a:gd name="connsiteX0" fmla="*/ 0 w 1645920"/>
                <a:gd name="connsiteY0" fmla="*/ 816864 h 945436"/>
                <a:gd name="connsiteX1" fmla="*/ 237744 w 1645920"/>
                <a:gd name="connsiteY1" fmla="*/ 0 h 945436"/>
                <a:gd name="connsiteX2" fmla="*/ 1430664 w 1645920"/>
                <a:gd name="connsiteY2" fmla="*/ 287068 h 945436"/>
                <a:gd name="connsiteX3" fmla="*/ 1645920 w 1645920"/>
                <a:gd name="connsiteY3" fmla="*/ 347472 h 945436"/>
                <a:gd name="connsiteX4" fmla="*/ 510168 w 1645920"/>
                <a:gd name="connsiteY4" fmla="*/ 945436 h 945436"/>
                <a:gd name="connsiteX5" fmla="*/ 0 w 1645920"/>
                <a:gd name="connsiteY5" fmla="*/ 816864 h 945436"/>
                <a:gd name="connsiteX0" fmla="*/ 0 w 1645920"/>
                <a:gd name="connsiteY0" fmla="*/ 816864 h 945436"/>
                <a:gd name="connsiteX1" fmla="*/ 237744 w 1645920"/>
                <a:gd name="connsiteY1" fmla="*/ 0 h 945436"/>
                <a:gd name="connsiteX2" fmla="*/ 1320936 w 1645920"/>
                <a:gd name="connsiteY2" fmla="*/ 556 h 945436"/>
                <a:gd name="connsiteX3" fmla="*/ 1645920 w 1645920"/>
                <a:gd name="connsiteY3" fmla="*/ 347472 h 945436"/>
                <a:gd name="connsiteX4" fmla="*/ 510168 w 1645920"/>
                <a:gd name="connsiteY4" fmla="*/ 945436 h 945436"/>
                <a:gd name="connsiteX5" fmla="*/ 0 w 1645920"/>
                <a:gd name="connsiteY5" fmla="*/ 816864 h 945436"/>
                <a:gd name="connsiteX0" fmla="*/ 0 w 1597152"/>
                <a:gd name="connsiteY0" fmla="*/ 816864 h 945436"/>
                <a:gd name="connsiteX1" fmla="*/ 237744 w 1597152"/>
                <a:gd name="connsiteY1" fmla="*/ 0 h 945436"/>
                <a:gd name="connsiteX2" fmla="*/ 1320936 w 1597152"/>
                <a:gd name="connsiteY2" fmla="*/ 556 h 945436"/>
                <a:gd name="connsiteX3" fmla="*/ 1597152 w 1597152"/>
                <a:gd name="connsiteY3" fmla="*/ 371856 h 945436"/>
                <a:gd name="connsiteX4" fmla="*/ 510168 w 1597152"/>
                <a:gd name="connsiteY4" fmla="*/ 945436 h 945436"/>
                <a:gd name="connsiteX5" fmla="*/ 0 w 1597152"/>
                <a:gd name="connsiteY5" fmla="*/ 816864 h 9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152" h="945436">
                  <a:moveTo>
                    <a:pt x="0" y="816864"/>
                  </a:moveTo>
                  <a:lnTo>
                    <a:pt x="237744" y="0"/>
                  </a:lnTo>
                  <a:lnTo>
                    <a:pt x="1320936" y="556"/>
                  </a:lnTo>
                  <a:lnTo>
                    <a:pt x="1597152" y="371856"/>
                  </a:ln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Freeform 18"/>
          <p:cNvSpPr/>
          <p:nvPr/>
        </p:nvSpPr>
        <p:spPr>
          <a:xfrm>
            <a:off x="3846576" y="1205450"/>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20000">
                  <a:schemeClr val="bg1">
                    <a:alpha val="0"/>
                  </a:schemeClr>
                </a:gs>
                <a:gs pos="83000">
                  <a:srgbClr val="C00000"/>
                </a:gs>
                <a:gs pos="26000">
                  <a:srgbClr val="C00000"/>
                </a:gs>
                <a:gs pos="87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836151" y="1220093"/>
            <a:ext cx="877824" cy="306586"/>
            <a:chOff x="3836151" y="848237"/>
            <a:chExt cx="877824" cy="306586"/>
          </a:xfrm>
        </p:grpSpPr>
        <p:sp>
          <p:nvSpPr>
            <p:cNvPr id="22" name="TextBox 21"/>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3" name="TextBox 22"/>
            <p:cNvSpPr txBox="1"/>
            <p:nvPr/>
          </p:nvSpPr>
          <p:spPr>
            <a:xfrm>
              <a:off x="3836151" y="970157"/>
              <a:ext cx="877824" cy="184666"/>
            </a:xfrm>
            <a:prstGeom prst="rect">
              <a:avLst/>
            </a:prstGeom>
            <a:noFill/>
          </p:spPr>
          <p:txBody>
            <a:bodyPr wrap="square" rtlCol="0">
              <a:spAutoFit/>
            </a:bodyPr>
            <a:lstStyle/>
            <a:p>
              <a:r>
                <a:rPr lang="en-GB" sz="600" dirty="0"/>
                <a:t>t=1.1s-</a:t>
              </a:r>
            </a:p>
          </p:txBody>
        </p:sp>
      </p:grpSp>
      <p:sp>
        <p:nvSpPr>
          <p:cNvPr id="25" name="TextBox 24"/>
          <p:cNvSpPr txBox="1"/>
          <p:nvPr/>
        </p:nvSpPr>
        <p:spPr>
          <a:xfrm>
            <a:off x="3837301" y="1078562"/>
            <a:ext cx="877824" cy="184666"/>
          </a:xfrm>
          <a:prstGeom prst="rect">
            <a:avLst/>
          </a:prstGeom>
          <a:noFill/>
        </p:spPr>
        <p:txBody>
          <a:bodyPr wrap="square" rtlCol="0">
            <a:spAutoFit/>
          </a:bodyPr>
          <a:lstStyle/>
          <a:p>
            <a:r>
              <a:rPr lang="en-GB" sz="600" dirty="0"/>
              <a:t>t=0.9s-</a:t>
            </a:r>
          </a:p>
        </p:txBody>
      </p:sp>
      <p:sp>
        <p:nvSpPr>
          <p:cNvPr id="26" name="TextBox 25"/>
          <p:cNvSpPr txBox="1"/>
          <p:nvPr/>
        </p:nvSpPr>
        <p:spPr>
          <a:xfrm>
            <a:off x="3837301" y="947937"/>
            <a:ext cx="877824" cy="184666"/>
          </a:xfrm>
          <a:prstGeom prst="rect">
            <a:avLst/>
          </a:prstGeom>
          <a:noFill/>
        </p:spPr>
        <p:txBody>
          <a:bodyPr wrap="square" rtlCol="0">
            <a:spAutoFit/>
          </a:bodyPr>
          <a:lstStyle/>
          <a:p>
            <a:r>
              <a:rPr lang="en-GB" sz="600" dirty="0"/>
              <a:t>t=0.8s-</a:t>
            </a:r>
          </a:p>
        </p:txBody>
      </p:sp>
      <p:sp>
        <p:nvSpPr>
          <p:cNvPr id="27" name="Arc 6"/>
          <p:cNvSpPr/>
          <p:nvPr/>
        </p:nvSpPr>
        <p:spPr>
          <a:xfrm>
            <a:off x="4502637" y="1194086"/>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532036222"/>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131</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75.gif loaded on 28/11/2011 07:42:28 created on 03/05/2011 06:56:01 last modified on 24/04/2011 16:00:5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413776" y="-688416"/>
            <a:ext cx="4932000" cy="4284000"/>
          </a:xfrm>
          <a:prstGeom prst="arc">
            <a:avLst>
              <a:gd name="adj1" fmla="val 287256"/>
              <a:gd name="adj2" fmla="val 10099480"/>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3492637" y="1303814"/>
            <a:ext cx="2780256" cy="1085818"/>
            <a:chOff x="3492637" y="1303814"/>
            <a:chExt cx="2780256" cy="1085818"/>
          </a:xfrm>
        </p:grpSpPr>
        <p:pic>
          <p:nvPicPr>
            <p:cNvPr id="8" name="Picture 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9" name="Isosceles Triangle 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 1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927720" y="1438100"/>
              <a:ext cx="1650120" cy="95153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1619640 w 2310384"/>
                <a:gd name="connsiteY3" fmla="*/ 360220 h 951532"/>
                <a:gd name="connsiteX4" fmla="*/ 510168 w 2310384"/>
                <a:gd name="connsiteY4" fmla="*/ 951532 h 951532"/>
                <a:gd name="connsiteX5" fmla="*/ 0 w 2310384"/>
                <a:gd name="connsiteY5" fmla="*/ 822960 h 951532"/>
                <a:gd name="connsiteX0" fmla="*/ 0 w 1619640"/>
                <a:gd name="connsiteY0" fmla="*/ 822960 h 951532"/>
                <a:gd name="connsiteX1" fmla="*/ 237744 w 1619640"/>
                <a:gd name="connsiteY1" fmla="*/ 6096 h 951532"/>
                <a:gd name="connsiteX2" fmla="*/ 1395984 w 1619640"/>
                <a:gd name="connsiteY2" fmla="*/ 0 h 951532"/>
                <a:gd name="connsiteX3" fmla="*/ 1619640 w 1619640"/>
                <a:gd name="connsiteY3" fmla="*/ 360220 h 951532"/>
                <a:gd name="connsiteX4" fmla="*/ 510168 w 1619640"/>
                <a:gd name="connsiteY4" fmla="*/ 951532 h 951532"/>
                <a:gd name="connsiteX5" fmla="*/ 0 w 1619640"/>
                <a:gd name="connsiteY5" fmla="*/ 822960 h 951532"/>
                <a:gd name="connsiteX0" fmla="*/ 0 w 1650120"/>
                <a:gd name="connsiteY0" fmla="*/ 822960 h 951532"/>
                <a:gd name="connsiteX1" fmla="*/ 237744 w 1650120"/>
                <a:gd name="connsiteY1" fmla="*/ 6096 h 951532"/>
                <a:gd name="connsiteX2" fmla="*/ 1395984 w 1650120"/>
                <a:gd name="connsiteY2" fmla="*/ 0 h 951532"/>
                <a:gd name="connsiteX3" fmla="*/ 1650120 w 1650120"/>
                <a:gd name="connsiteY3" fmla="*/ 360220 h 951532"/>
                <a:gd name="connsiteX4" fmla="*/ 510168 w 1650120"/>
                <a:gd name="connsiteY4" fmla="*/ 951532 h 951532"/>
                <a:gd name="connsiteX5" fmla="*/ 0 w 1650120"/>
                <a:gd name="connsiteY5" fmla="*/ 822960 h 95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120" h="951532">
                  <a:moveTo>
                    <a:pt x="0" y="822960"/>
                  </a:moveTo>
                  <a:lnTo>
                    <a:pt x="237744" y="6096"/>
                  </a:lnTo>
                  <a:lnTo>
                    <a:pt x="1395984" y="0"/>
                  </a:lnTo>
                  <a:lnTo>
                    <a:pt x="1650120" y="360220"/>
                  </a:lnTo>
                  <a:lnTo>
                    <a:pt x="510168" y="951532"/>
                  </a:lnTo>
                  <a:lnTo>
                    <a:pt x="0" y="82296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Freeform 18"/>
          <p:cNvSpPr/>
          <p:nvPr/>
        </p:nvSpPr>
        <p:spPr>
          <a:xfrm>
            <a:off x="3846576" y="1180287"/>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8000">
                  <a:schemeClr val="bg1">
                    <a:alpha val="0"/>
                  </a:schemeClr>
                </a:gs>
                <a:gs pos="84000">
                  <a:srgbClr val="C00000"/>
                </a:gs>
                <a:gs pos="27000">
                  <a:srgbClr val="C00000"/>
                </a:gs>
                <a:gs pos="98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836151" y="1201805"/>
            <a:ext cx="877824" cy="306586"/>
            <a:chOff x="3836151" y="848237"/>
            <a:chExt cx="877824" cy="306586"/>
          </a:xfrm>
        </p:grpSpPr>
        <p:sp>
          <p:nvSpPr>
            <p:cNvPr id="22" name="TextBox 21"/>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3" name="TextBox 22"/>
            <p:cNvSpPr txBox="1"/>
            <p:nvPr/>
          </p:nvSpPr>
          <p:spPr>
            <a:xfrm>
              <a:off x="3836151" y="970157"/>
              <a:ext cx="877824" cy="184666"/>
            </a:xfrm>
            <a:prstGeom prst="rect">
              <a:avLst/>
            </a:prstGeom>
            <a:noFill/>
          </p:spPr>
          <p:txBody>
            <a:bodyPr wrap="square" rtlCol="0">
              <a:spAutoFit/>
            </a:bodyPr>
            <a:lstStyle/>
            <a:p>
              <a:r>
                <a:rPr lang="en-GB" sz="600" dirty="0"/>
                <a:t>t=1.1s-</a:t>
              </a:r>
            </a:p>
          </p:txBody>
        </p:sp>
      </p:grpSp>
      <p:sp>
        <p:nvSpPr>
          <p:cNvPr id="25" name="TextBox 24"/>
          <p:cNvSpPr txBox="1"/>
          <p:nvPr/>
        </p:nvSpPr>
        <p:spPr>
          <a:xfrm>
            <a:off x="3837301" y="1064812"/>
            <a:ext cx="877824" cy="184666"/>
          </a:xfrm>
          <a:prstGeom prst="rect">
            <a:avLst/>
          </a:prstGeom>
          <a:noFill/>
        </p:spPr>
        <p:txBody>
          <a:bodyPr wrap="square" rtlCol="0">
            <a:spAutoFit/>
          </a:bodyPr>
          <a:lstStyle/>
          <a:p>
            <a:r>
              <a:rPr lang="en-GB" sz="600" dirty="0"/>
              <a:t>t=0.9s-</a:t>
            </a:r>
          </a:p>
        </p:txBody>
      </p:sp>
      <p:sp>
        <p:nvSpPr>
          <p:cNvPr id="26" name="TextBox 25"/>
          <p:cNvSpPr txBox="1"/>
          <p:nvPr/>
        </p:nvSpPr>
        <p:spPr>
          <a:xfrm>
            <a:off x="3837301" y="934187"/>
            <a:ext cx="877824" cy="184666"/>
          </a:xfrm>
          <a:prstGeom prst="rect">
            <a:avLst/>
          </a:prstGeom>
          <a:noFill/>
        </p:spPr>
        <p:txBody>
          <a:bodyPr wrap="square" rtlCol="0">
            <a:spAutoFit/>
          </a:bodyPr>
          <a:lstStyle/>
          <a:p>
            <a:r>
              <a:rPr lang="en-GB" sz="600" dirty="0"/>
              <a:t>t=0.8s-</a:t>
            </a:r>
          </a:p>
        </p:txBody>
      </p:sp>
      <p:sp>
        <p:nvSpPr>
          <p:cNvPr id="27" name="Arc 6"/>
          <p:cNvSpPr/>
          <p:nvPr/>
        </p:nvSpPr>
        <p:spPr>
          <a:xfrm>
            <a:off x="4564521" y="1183772"/>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551695436"/>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132</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79.gif loaded on 28/11/2011 07:42:28 created on 03/05/2011 06:56:02 last modified on 24/04/2011 16:00:5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358912" y="-724992"/>
            <a:ext cx="5040000" cy="4356000"/>
          </a:xfrm>
          <a:prstGeom prst="arc">
            <a:avLst>
              <a:gd name="adj1" fmla="val 287256"/>
              <a:gd name="adj2" fmla="val 9720249"/>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3492637" y="1303814"/>
            <a:ext cx="2780256" cy="1085818"/>
            <a:chOff x="3492637" y="1303814"/>
            <a:chExt cx="2780256" cy="1085818"/>
          </a:xfrm>
        </p:grpSpPr>
        <p:pic>
          <p:nvPicPr>
            <p:cNvPr id="8" name="Picture 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9" name="Isosceles Triangle 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 1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927720" y="1432560"/>
              <a:ext cx="1694688" cy="95707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8500 h 957072"/>
                <a:gd name="connsiteX1" fmla="*/ 237744 w 2310384"/>
                <a:gd name="connsiteY1" fmla="*/ 11636 h 957072"/>
                <a:gd name="connsiteX2" fmla="*/ 1424568 w 2310384"/>
                <a:gd name="connsiteY2" fmla="*/ 0 h 957072"/>
                <a:gd name="connsiteX3" fmla="*/ 2310384 w 2310384"/>
                <a:gd name="connsiteY3" fmla="*/ 5540 h 957072"/>
                <a:gd name="connsiteX4" fmla="*/ 510168 w 2310384"/>
                <a:gd name="connsiteY4" fmla="*/ 957072 h 957072"/>
                <a:gd name="connsiteX5" fmla="*/ 0 w 2310384"/>
                <a:gd name="connsiteY5" fmla="*/ 828500 h 957072"/>
                <a:gd name="connsiteX0" fmla="*/ 0 w 1694688"/>
                <a:gd name="connsiteY0" fmla="*/ 828500 h 957072"/>
                <a:gd name="connsiteX1" fmla="*/ 237744 w 1694688"/>
                <a:gd name="connsiteY1" fmla="*/ 11636 h 957072"/>
                <a:gd name="connsiteX2" fmla="*/ 1424568 w 1694688"/>
                <a:gd name="connsiteY2" fmla="*/ 0 h 957072"/>
                <a:gd name="connsiteX3" fmla="*/ 1694688 w 1694688"/>
                <a:gd name="connsiteY3" fmla="*/ 328628 h 957072"/>
                <a:gd name="connsiteX4" fmla="*/ 510168 w 1694688"/>
                <a:gd name="connsiteY4" fmla="*/ 957072 h 957072"/>
                <a:gd name="connsiteX5" fmla="*/ 0 w 1694688"/>
                <a:gd name="connsiteY5" fmla="*/ 828500 h 95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4688" h="957072">
                  <a:moveTo>
                    <a:pt x="0" y="828500"/>
                  </a:moveTo>
                  <a:lnTo>
                    <a:pt x="237744" y="11636"/>
                  </a:lnTo>
                  <a:lnTo>
                    <a:pt x="1424568" y="0"/>
                  </a:lnTo>
                  <a:lnTo>
                    <a:pt x="1694688" y="328628"/>
                  </a:lnTo>
                  <a:lnTo>
                    <a:pt x="510168" y="957072"/>
                  </a:lnTo>
                  <a:lnTo>
                    <a:pt x="0" y="82850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Freeform 18"/>
          <p:cNvSpPr/>
          <p:nvPr/>
        </p:nvSpPr>
        <p:spPr>
          <a:xfrm>
            <a:off x="3846576" y="1176528"/>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8000">
                  <a:schemeClr val="bg1">
                    <a:alpha val="0"/>
                  </a:schemeClr>
                </a:gs>
                <a:gs pos="88000">
                  <a:srgbClr val="C00000"/>
                </a:gs>
                <a:gs pos="27000">
                  <a:srgbClr val="C00000"/>
                </a:gs>
                <a:gs pos="96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836151" y="1189613"/>
            <a:ext cx="877824" cy="306586"/>
            <a:chOff x="3836151" y="848237"/>
            <a:chExt cx="877824" cy="306586"/>
          </a:xfrm>
        </p:grpSpPr>
        <p:sp>
          <p:nvSpPr>
            <p:cNvPr id="22" name="TextBox 21"/>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3" name="TextBox 22"/>
            <p:cNvSpPr txBox="1"/>
            <p:nvPr/>
          </p:nvSpPr>
          <p:spPr>
            <a:xfrm>
              <a:off x="3836151" y="970157"/>
              <a:ext cx="877824" cy="184666"/>
            </a:xfrm>
            <a:prstGeom prst="rect">
              <a:avLst/>
            </a:prstGeom>
            <a:noFill/>
          </p:spPr>
          <p:txBody>
            <a:bodyPr wrap="square" rtlCol="0">
              <a:spAutoFit/>
            </a:bodyPr>
            <a:lstStyle/>
            <a:p>
              <a:r>
                <a:rPr lang="en-GB" sz="600" dirty="0"/>
                <a:t>t=1.1s-</a:t>
              </a:r>
            </a:p>
          </p:txBody>
        </p:sp>
      </p:grpSp>
      <p:sp>
        <p:nvSpPr>
          <p:cNvPr id="25" name="TextBox 24"/>
          <p:cNvSpPr txBox="1"/>
          <p:nvPr/>
        </p:nvSpPr>
        <p:spPr>
          <a:xfrm>
            <a:off x="3837301" y="1051062"/>
            <a:ext cx="877824" cy="184666"/>
          </a:xfrm>
          <a:prstGeom prst="rect">
            <a:avLst/>
          </a:prstGeom>
          <a:noFill/>
        </p:spPr>
        <p:txBody>
          <a:bodyPr wrap="square" rtlCol="0">
            <a:spAutoFit/>
          </a:bodyPr>
          <a:lstStyle/>
          <a:p>
            <a:r>
              <a:rPr lang="en-GB" sz="600" dirty="0"/>
              <a:t>t=0.9s-</a:t>
            </a:r>
          </a:p>
        </p:txBody>
      </p:sp>
      <p:sp>
        <p:nvSpPr>
          <p:cNvPr id="26" name="TextBox 25"/>
          <p:cNvSpPr txBox="1"/>
          <p:nvPr/>
        </p:nvSpPr>
        <p:spPr>
          <a:xfrm>
            <a:off x="3837301" y="920437"/>
            <a:ext cx="877824" cy="184666"/>
          </a:xfrm>
          <a:prstGeom prst="rect">
            <a:avLst/>
          </a:prstGeom>
          <a:noFill/>
        </p:spPr>
        <p:txBody>
          <a:bodyPr wrap="square" rtlCol="0">
            <a:spAutoFit/>
          </a:bodyPr>
          <a:lstStyle/>
          <a:p>
            <a:r>
              <a:rPr lang="en-GB" sz="600" dirty="0"/>
              <a:t>t=0.8s-</a:t>
            </a:r>
          </a:p>
        </p:txBody>
      </p:sp>
      <p:sp>
        <p:nvSpPr>
          <p:cNvPr id="27" name="Arc 6"/>
          <p:cNvSpPr/>
          <p:nvPr/>
        </p:nvSpPr>
        <p:spPr>
          <a:xfrm>
            <a:off x="4595463" y="1139078"/>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19000">
                  <a:schemeClr val="bg1">
                    <a:alpha val="0"/>
                  </a:schemeClr>
                </a:gs>
                <a:gs pos="88000">
                  <a:srgbClr val="C00000"/>
                </a:gs>
                <a:gs pos="20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2583158846"/>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133</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82.gif loaded on 28/11/2011 07:42:28 created on 03/05/2011 06:56:02 last modified on 24/04/2011 16:00:5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304048" y="-755472"/>
            <a:ext cx="5148000" cy="4428000"/>
          </a:xfrm>
          <a:prstGeom prst="arc">
            <a:avLst>
              <a:gd name="adj1" fmla="val 287256"/>
              <a:gd name="adj2" fmla="val 9720249"/>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492637" y="1303814"/>
            <a:ext cx="2780256" cy="1085818"/>
            <a:chOff x="3492637" y="1303814"/>
            <a:chExt cx="2780256" cy="1085818"/>
          </a:xfrm>
        </p:grpSpPr>
        <p:pic>
          <p:nvPicPr>
            <p:cNvPr id="9" name="Picture 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0" name="Isosceles Triangle 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3927720" y="1438656"/>
              <a:ext cx="1712976" cy="95097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1491624 w 2310384"/>
                <a:gd name="connsiteY2" fmla="*/ 556 h 951532"/>
                <a:gd name="connsiteX3" fmla="*/ 2310384 w 2310384"/>
                <a:gd name="connsiteY3" fmla="*/ 0 h 951532"/>
                <a:gd name="connsiteX4" fmla="*/ 510168 w 2310384"/>
                <a:gd name="connsiteY4" fmla="*/ 951532 h 951532"/>
                <a:gd name="connsiteX5" fmla="*/ 0 w 2310384"/>
                <a:gd name="connsiteY5" fmla="*/ 822960 h 951532"/>
                <a:gd name="connsiteX0" fmla="*/ 0 w 1712976"/>
                <a:gd name="connsiteY0" fmla="*/ 822404 h 950976"/>
                <a:gd name="connsiteX1" fmla="*/ 237744 w 1712976"/>
                <a:gd name="connsiteY1" fmla="*/ 5540 h 950976"/>
                <a:gd name="connsiteX2" fmla="*/ 1491624 w 1712976"/>
                <a:gd name="connsiteY2" fmla="*/ 0 h 950976"/>
                <a:gd name="connsiteX3" fmla="*/ 1712976 w 1712976"/>
                <a:gd name="connsiteY3" fmla="*/ 310340 h 950976"/>
                <a:gd name="connsiteX4" fmla="*/ 510168 w 1712976"/>
                <a:gd name="connsiteY4" fmla="*/ 950976 h 950976"/>
                <a:gd name="connsiteX5" fmla="*/ 0 w 1712976"/>
                <a:gd name="connsiteY5" fmla="*/ 822404 h 95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976" h="950976">
                  <a:moveTo>
                    <a:pt x="0" y="822404"/>
                  </a:moveTo>
                  <a:lnTo>
                    <a:pt x="237744" y="5540"/>
                  </a:lnTo>
                  <a:lnTo>
                    <a:pt x="1491624" y="0"/>
                  </a:lnTo>
                  <a:lnTo>
                    <a:pt x="1712976" y="310340"/>
                  </a:lnTo>
                  <a:lnTo>
                    <a:pt x="510168" y="950976"/>
                  </a:lnTo>
                  <a:lnTo>
                    <a:pt x="0" y="82240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Freeform 19"/>
          <p:cNvSpPr/>
          <p:nvPr/>
        </p:nvSpPr>
        <p:spPr>
          <a:xfrm>
            <a:off x="3846576" y="1164336"/>
            <a:ext cx="1591056" cy="29870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2389632"/>
              <a:gd name="connsiteY0" fmla="*/ 0 h 694944"/>
              <a:gd name="connsiteX1" fmla="*/ 1591056 w 2389632"/>
              <a:gd name="connsiteY1" fmla="*/ 298704 h 694944"/>
              <a:gd name="connsiteX2" fmla="*/ 2389632 w 2389632"/>
              <a:gd name="connsiteY2" fmla="*/ 694944 h 694944"/>
              <a:gd name="connsiteX0" fmla="*/ 0 w 1591056"/>
              <a:gd name="connsiteY0" fmla="*/ 0 h 298704"/>
              <a:gd name="connsiteX1" fmla="*/ 1591056 w 1591056"/>
              <a:gd name="connsiteY1" fmla="*/ 298704 h 298704"/>
            </a:gdLst>
            <a:ahLst/>
            <a:cxnLst>
              <a:cxn ang="0">
                <a:pos x="connsiteX0" y="connsiteY0"/>
              </a:cxn>
              <a:cxn ang="0">
                <a:pos x="connsiteX1" y="connsiteY1"/>
              </a:cxn>
            </a:cxnLst>
            <a:rect l="l" t="t" r="r" b="b"/>
            <a:pathLst>
              <a:path w="1591056" h="298704">
                <a:moveTo>
                  <a:pt x="0" y="0"/>
                </a:moveTo>
                <a:cubicBezTo>
                  <a:pt x="597408" y="8128"/>
                  <a:pt x="1127760" y="132080"/>
                  <a:pt x="1591056" y="298704"/>
                </a:cubicBezTo>
              </a:path>
            </a:pathLst>
          </a:custGeom>
          <a:noFill/>
          <a:ln w="22225" cmpd="sng">
            <a:gradFill>
              <a:gsLst>
                <a:gs pos="18000">
                  <a:schemeClr val="bg1">
                    <a:alpha val="0"/>
                  </a:schemeClr>
                </a:gs>
                <a:gs pos="74000">
                  <a:srgbClr val="C00000"/>
                </a:gs>
                <a:gs pos="27000">
                  <a:srgbClr val="C00000"/>
                </a:gs>
                <a:gs pos="98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836151" y="1171325"/>
            <a:ext cx="877824" cy="306586"/>
            <a:chOff x="3836151" y="848237"/>
            <a:chExt cx="877824" cy="306586"/>
          </a:xfrm>
        </p:grpSpPr>
        <p:sp>
          <p:nvSpPr>
            <p:cNvPr id="25" name="TextBox 24"/>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6" name="TextBox 25"/>
            <p:cNvSpPr txBox="1"/>
            <p:nvPr/>
          </p:nvSpPr>
          <p:spPr>
            <a:xfrm>
              <a:off x="3836151" y="970157"/>
              <a:ext cx="877824" cy="184666"/>
            </a:xfrm>
            <a:prstGeom prst="rect">
              <a:avLst/>
            </a:prstGeom>
            <a:noFill/>
          </p:spPr>
          <p:txBody>
            <a:bodyPr wrap="square" rtlCol="0">
              <a:spAutoFit/>
            </a:bodyPr>
            <a:lstStyle/>
            <a:p>
              <a:r>
                <a:rPr lang="en-GB" sz="600" dirty="0"/>
                <a:t>t=1.1s-</a:t>
              </a:r>
            </a:p>
          </p:txBody>
        </p:sp>
      </p:grpSp>
      <p:sp>
        <p:nvSpPr>
          <p:cNvPr id="27" name="TextBox 26"/>
          <p:cNvSpPr txBox="1"/>
          <p:nvPr/>
        </p:nvSpPr>
        <p:spPr>
          <a:xfrm>
            <a:off x="3837301" y="1037312"/>
            <a:ext cx="877824" cy="184666"/>
          </a:xfrm>
          <a:prstGeom prst="rect">
            <a:avLst/>
          </a:prstGeom>
          <a:noFill/>
        </p:spPr>
        <p:txBody>
          <a:bodyPr wrap="square" rtlCol="0">
            <a:spAutoFit/>
          </a:bodyPr>
          <a:lstStyle/>
          <a:p>
            <a:r>
              <a:rPr lang="en-GB" sz="600" dirty="0"/>
              <a:t>t=0.9s-</a:t>
            </a:r>
          </a:p>
        </p:txBody>
      </p:sp>
      <p:sp>
        <p:nvSpPr>
          <p:cNvPr id="28" name="TextBox 27"/>
          <p:cNvSpPr txBox="1"/>
          <p:nvPr/>
        </p:nvSpPr>
        <p:spPr>
          <a:xfrm>
            <a:off x="3837301" y="906687"/>
            <a:ext cx="877824" cy="184666"/>
          </a:xfrm>
          <a:prstGeom prst="rect">
            <a:avLst/>
          </a:prstGeom>
          <a:noFill/>
        </p:spPr>
        <p:txBody>
          <a:bodyPr wrap="square" rtlCol="0">
            <a:spAutoFit/>
          </a:bodyPr>
          <a:lstStyle/>
          <a:p>
            <a:r>
              <a:rPr lang="en-GB" sz="600" dirty="0"/>
              <a:t>t=0.8s-</a:t>
            </a:r>
          </a:p>
        </p:txBody>
      </p:sp>
      <p:sp>
        <p:nvSpPr>
          <p:cNvPr id="29" name="Arc 6"/>
          <p:cNvSpPr/>
          <p:nvPr/>
        </p:nvSpPr>
        <p:spPr>
          <a:xfrm>
            <a:off x="4640157" y="1135640"/>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19000">
                  <a:schemeClr val="bg1">
                    <a:alpha val="0"/>
                  </a:schemeClr>
                </a:gs>
                <a:gs pos="88000">
                  <a:srgbClr val="C00000"/>
                </a:gs>
                <a:gs pos="25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3837300" y="1404644"/>
            <a:ext cx="1601773" cy="905256"/>
            <a:chOff x="3837301" y="1404645"/>
            <a:chExt cx="337645" cy="856415"/>
          </a:xfrm>
        </p:grpSpPr>
        <p:cxnSp>
          <p:nvCxnSpPr>
            <p:cNvPr id="31" name="Straight Arrow Connector 30"/>
            <p:cNvCxnSpPr/>
            <p:nvPr/>
          </p:nvCxnSpPr>
          <p:spPr>
            <a:xfrm>
              <a:off x="3837301" y="1404645"/>
              <a:ext cx="90419" cy="8564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939089" y="1444196"/>
              <a:ext cx="235857" cy="80108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2958388735"/>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134</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85.gif loaded on 28/11/2011 07:42:28 created on 03/05/2011 06:56:03 last modified on 24/04/2011 16:00:5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261376" y="-785952"/>
            <a:ext cx="5220000" cy="4500000"/>
          </a:xfrm>
          <a:prstGeom prst="arc">
            <a:avLst>
              <a:gd name="adj1" fmla="val 287256"/>
              <a:gd name="adj2" fmla="val 9537357"/>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3492637" y="1303814"/>
            <a:ext cx="2780256" cy="1085818"/>
            <a:chOff x="3492637" y="1303814"/>
            <a:chExt cx="2780256" cy="1085818"/>
          </a:xfrm>
        </p:grpSpPr>
        <p:pic>
          <p:nvPicPr>
            <p:cNvPr id="8" name="Picture 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9" name="Isosceles Triangle 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 1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927720" y="1432560"/>
              <a:ext cx="1761744" cy="95707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8500 h 957072"/>
                <a:gd name="connsiteX1" fmla="*/ 237744 w 2310384"/>
                <a:gd name="connsiteY1" fmla="*/ 11636 h 957072"/>
                <a:gd name="connsiteX2" fmla="*/ 1570872 w 2310384"/>
                <a:gd name="connsiteY2" fmla="*/ 0 h 957072"/>
                <a:gd name="connsiteX3" fmla="*/ 2310384 w 2310384"/>
                <a:gd name="connsiteY3" fmla="*/ 5540 h 957072"/>
                <a:gd name="connsiteX4" fmla="*/ 510168 w 2310384"/>
                <a:gd name="connsiteY4" fmla="*/ 957072 h 957072"/>
                <a:gd name="connsiteX5" fmla="*/ 0 w 2310384"/>
                <a:gd name="connsiteY5" fmla="*/ 828500 h 957072"/>
                <a:gd name="connsiteX0" fmla="*/ 0 w 1761744"/>
                <a:gd name="connsiteY0" fmla="*/ 828500 h 957072"/>
                <a:gd name="connsiteX1" fmla="*/ 237744 w 1761744"/>
                <a:gd name="connsiteY1" fmla="*/ 11636 h 957072"/>
                <a:gd name="connsiteX2" fmla="*/ 1570872 w 1761744"/>
                <a:gd name="connsiteY2" fmla="*/ 0 h 957072"/>
                <a:gd name="connsiteX3" fmla="*/ 1761744 w 1761744"/>
                <a:gd name="connsiteY3" fmla="*/ 298148 h 957072"/>
                <a:gd name="connsiteX4" fmla="*/ 510168 w 1761744"/>
                <a:gd name="connsiteY4" fmla="*/ 957072 h 957072"/>
                <a:gd name="connsiteX5" fmla="*/ 0 w 1761744"/>
                <a:gd name="connsiteY5" fmla="*/ 828500 h 95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1744" h="957072">
                  <a:moveTo>
                    <a:pt x="0" y="828500"/>
                  </a:moveTo>
                  <a:lnTo>
                    <a:pt x="237744" y="11636"/>
                  </a:lnTo>
                  <a:lnTo>
                    <a:pt x="1570872" y="0"/>
                  </a:lnTo>
                  <a:lnTo>
                    <a:pt x="1761744" y="298148"/>
                  </a:lnTo>
                  <a:lnTo>
                    <a:pt x="510168" y="957072"/>
                  </a:lnTo>
                  <a:lnTo>
                    <a:pt x="0" y="82850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Freeform 18"/>
          <p:cNvSpPr/>
          <p:nvPr/>
        </p:nvSpPr>
        <p:spPr>
          <a:xfrm>
            <a:off x="3846576" y="1139952"/>
            <a:ext cx="1969008" cy="445008"/>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1969008"/>
              <a:gd name="connsiteY0" fmla="*/ 0 h 445008"/>
              <a:gd name="connsiteX1" fmla="*/ 1969008 w 1969008"/>
              <a:gd name="connsiteY1" fmla="*/ 445008 h 445008"/>
            </a:gdLst>
            <a:ahLst/>
            <a:cxnLst>
              <a:cxn ang="0">
                <a:pos x="connsiteX0" y="connsiteY0"/>
              </a:cxn>
              <a:cxn ang="0">
                <a:pos x="connsiteX1" y="connsiteY1"/>
              </a:cxn>
            </a:cxnLst>
            <a:rect l="l" t="t" r="r" b="b"/>
            <a:pathLst>
              <a:path w="1969008" h="445008">
                <a:moveTo>
                  <a:pt x="0" y="0"/>
                </a:moveTo>
                <a:cubicBezTo>
                  <a:pt x="699008" y="26416"/>
                  <a:pt x="1379728" y="180848"/>
                  <a:pt x="1969008" y="445008"/>
                </a:cubicBezTo>
              </a:path>
            </a:pathLst>
          </a:custGeom>
          <a:noFill/>
          <a:ln w="22225" cmpd="sng">
            <a:gradFill>
              <a:gsLst>
                <a:gs pos="15000">
                  <a:schemeClr val="bg1">
                    <a:alpha val="0"/>
                  </a:schemeClr>
                </a:gs>
                <a:gs pos="74000">
                  <a:srgbClr val="C00000"/>
                </a:gs>
                <a:gs pos="27000">
                  <a:srgbClr val="C00000"/>
                </a:gs>
                <a:gs pos="87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836151" y="1153037"/>
            <a:ext cx="877824" cy="306586"/>
            <a:chOff x="3836151" y="848237"/>
            <a:chExt cx="877824" cy="306586"/>
          </a:xfrm>
        </p:grpSpPr>
        <p:sp>
          <p:nvSpPr>
            <p:cNvPr id="24" name="TextBox 23"/>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5" name="TextBox 24"/>
            <p:cNvSpPr txBox="1"/>
            <p:nvPr/>
          </p:nvSpPr>
          <p:spPr>
            <a:xfrm>
              <a:off x="3836151" y="970157"/>
              <a:ext cx="877824" cy="184666"/>
            </a:xfrm>
            <a:prstGeom prst="rect">
              <a:avLst/>
            </a:prstGeom>
            <a:noFill/>
          </p:spPr>
          <p:txBody>
            <a:bodyPr wrap="square" rtlCol="0">
              <a:spAutoFit/>
            </a:bodyPr>
            <a:lstStyle/>
            <a:p>
              <a:r>
                <a:rPr lang="en-GB" sz="600" dirty="0"/>
                <a:t>t=1.1s-</a:t>
              </a:r>
            </a:p>
          </p:txBody>
        </p:sp>
      </p:grpSp>
      <p:sp>
        <p:nvSpPr>
          <p:cNvPr id="26" name="TextBox 25"/>
          <p:cNvSpPr txBox="1"/>
          <p:nvPr/>
        </p:nvSpPr>
        <p:spPr>
          <a:xfrm>
            <a:off x="3837301" y="1023562"/>
            <a:ext cx="877824" cy="184666"/>
          </a:xfrm>
          <a:prstGeom prst="rect">
            <a:avLst/>
          </a:prstGeom>
          <a:noFill/>
        </p:spPr>
        <p:txBody>
          <a:bodyPr wrap="square" rtlCol="0">
            <a:spAutoFit/>
          </a:bodyPr>
          <a:lstStyle/>
          <a:p>
            <a:r>
              <a:rPr lang="en-GB" sz="600" dirty="0"/>
              <a:t>t=0.9s-</a:t>
            </a:r>
          </a:p>
        </p:txBody>
      </p:sp>
      <p:sp>
        <p:nvSpPr>
          <p:cNvPr id="27" name="TextBox 26"/>
          <p:cNvSpPr txBox="1"/>
          <p:nvPr/>
        </p:nvSpPr>
        <p:spPr>
          <a:xfrm>
            <a:off x="3837301" y="886062"/>
            <a:ext cx="877824" cy="184666"/>
          </a:xfrm>
          <a:prstGeom prst="rect">
            <a:avLst/>
          </a:prstGeom>
          <a:noFill/>
        </p:spPr>
        <p:txBody>
          <a:bodyPr wrap="square" rtlCol="0">
            <a:spAutoFit/>
          </a:bodyPr>
          <a:lstStyle/>
          <a:p>
            <a:r>
              <a:rPr lang="en-GB" sz="600" dirty="0"/>
              <a:t>t=0.8s-</a:t>
            </a:r>
          </a:p>
        </p:txBody>
      </p:sp>
      <p:sp>
        <p:nvSpPr>
          <p:cNvPr id="28" name="Arc 6"/>
          <p:cNvSpPr/>
          <p:nvPr/>
        </p:nvSpPr>
        <p:spPr>
          <a:xfrm>
            <a:off x="4674537" y="1101260"/>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23000">
                  <a:schemeClr val="bg1">
                    <a:alpha val="0"/>
                  </a:schemeClr>
                </a:gs>
                <a:gs pos="88000">
                  <a:srgbClr val="C00000"/>
                </a:gs>
                <a:gs pos="29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70633771"/>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135</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88.gif loaded on 28/11/2011 07:42:28 created on 03/05/2011 06:56:04 last modified on 24/04/2011 16:00:5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236992" y="-840816"/>
            <a:ext cx="5292000" cy="4608000"/>
          </a:xfrm>
          <a:prstGeom prst="arc">
            <a:avLst>
              <a:gd name="adj1" fmla="val 287256"/>
              <a:gd name="adj2" fmla="val 9537357"/>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3492637" y="1303814"/>
            <a:ext cx="2780256" cy="1085818"/>
            <a:chOff x="3492637" y="1303814"/>
            <a:chExt cx="2780256" cy="1085818"/>
          </a:xfrm>
        </p:grpSpPr>
        <p:pic>
          <p:nvPicPr>
            <p:cNvPr id="8" name="Picture 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9" name="Isosceles Triangle 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 1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927720" y="1438656"/>
              <a:ext cx="1810512" cy="95097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1619640 w 2310384"/>
                <a:gd name="connsiteY2" fmla="*/ 556 h 951532"/>
                <a:gd name="connsiteX3" fmla="*/ 2310384 w 2310384"/>
                <a:gd name="connsiteY3" fmla="*/ 0 h 951532"/>
                <a:gd name="connsiteX4" fmla="*/ 510168 w 2310384"/>
                <a:gd name="connsiteY4" fmla="*/ 951532 h 951532"/>
                <a:gd name="connsiteX5" fmla="*/ 0 w 2310384"/>
                <a:gd name="connsiteY5" fmla="*/ 822960 h 951532"/>
                <a:gd name="connsiteX0" fmla="*/ 0 w 1810512"/>
                <a:gd name="connsiteY0" fmla="*/ 822404 h 950976"/>
                <a:gd name="connsiteX1" fmla="*/ 237744 w 1810512"/>
                <a:gd name="connsiteY1" fmla="*/ 5540 h 950976"/>
                <a:gd name="connsiteX2" fmla="*/ 1619640 w 1810512"/>
                <a:gd name="connsiteY2" fmla="*/ 0 h 950976"/>
                <a:gd name="connsiteX3" fmla="*/ 1810512 w 1810512"/>
                <a:gd name="connsiteY3" fmla="*/ 261572 h 950976"/>
                <a:gd name="connsiteX4" fmla="*/ 510168 w 1810512"/>
                <a:gd name="connsiteY4" fmla="*/ 950976 h 950976"/>
                <a:gd name="connsiteX5" fmla="*/ 0 w 1810512"/>
                <a:gd name="connsiteY5" fmla="*/ 822404 h 95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512" h="950976">
                  <a:moveTo>
                    <a:pt x="0" y="822404"/>
                  </a:moveTo>
                  <a:lnTo>
                    <a:pt x="237744" y="5540"/>
                  </a:lnTo>
                  <a:lnTo>
                    <a:pt x="1619640" y="0"/>
                  </a:lnTo>
                  <a:lnTo>
                    <a:pt x="1810512" y="261572"/>
                  </a:lnTo>
                  <a:lnTo>
                    <a:pt x="510168" y="950976"/>
                  </a:lnTo>
                  <a:lnTo>
                    <a:pt x="0" y="82240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Freeform 18"/>
          <p:cNvSpPr/>
          <p:nvPr/>
        </p:nvSpPr>
        <p:spPr>
          <a:xfrm>
            <a:off x="3846576" y="1121664"/>
            <a:ext cx="1969008" cy="445008"/>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1969008"/>
              <a:gd name="connsiteY0" fmla="*/ 0 h 445008"/>
              <a:gd name="connsiteX1" fmla="*/ 1969008 w 1969008"/>
              <a:gd name="connsiteY1" fmla="*/ 445008 h 445008"/>
            </a:gdLst>
            <a:ahLst/>
            <a:cxnLst>
              <a:cxn ang="0">
                <a:pos x="connsiteX0" y="connsiteY0"/>
              </a:cxn>
              <a:cxn ang="0">
                <a:pos x="connsiteX1" y="connsiteY1"/>
              </a:cxn>
            </a:cxnLst>
            <a:rect l="l" t="t" r="r" b="b"/>
            <a:pathLst>
              <a:path w="1969008" h="445008">
                <a:moveTo>
                  <a:pt x="0" y="0"/>
                </a:moveTo>
                <a:cubicBezTo>
                  <a:pt x="699008" y="26416"/>
                  <a:pt x="1379728" y="180848"/>
                  <a:pt x="1969008" y="445008"/>
                </a:cubicBezTo>
              </a:path>
            </a:pathLst>
          </a:custGeom>
          <a:noFill/>
          <a:ln w="22225" cmpd="sng">
            <a:gradFill>
              <a:gsLst>
                <a:gs pos="15000">
                  <a:schemeClr val="bg1">
                    <a:alpha val="0"/>
                  </a:schemeClr>
                </a:gs>
                <a:gs pos="85000">
                  <a:srgbClr val="C00000"/>
                </a:gs>
                <a:gs pos="27000">
                  <a:srgbClr val="C00000"/>
                </a:gs>
                <a:gs pos="87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836151" y="1116461"/>
            <a:ext cx="877824" cy="428506"/>
            <a:chOff x="3836151" y="848237"/>
            <a:chExt cx="877824" cy="428506"/>
          </a:xfrm>
        </p:grpSpPr>
        <p:sp>
          <p:nvSpPr>
            <p:cNvPr id="23" name="TextBox 22"/>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4" name="TextBox 23"/>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5" name="TextBox 24"/>
            <p:cNvSpPr txBox="1"/>
            <p:nvPr/>
          </p:nvSpPr>
          <p:spPr>
            <a:xfrm>
              <a:off x="3836151" y="1092077"/>
              <a:ext cx="877824" cy="184666"/>
            </a:xfrm>
            <a:prstGeom prst="rect">
              <a:avLst/>
            </a:prstGeom>
            <a:noFill/>
          </p:spPr>
          <p:txBody>
            <a:bodyPr wrap="square" rtlCol="0">
              <a:spAutoFit/>
            </a:bodyPr>
            <a:lstStyle/>
            <a:p>
              <a:r>
                <a:rPr lang="en-GB" sz="600" dirty="0"/>
                <a:t>t=1.2s-</a:t>
              </a:r>
            </a:p>
          </p:txBody>
        </p:sp>
      </p:grpSp>
      <p:sp>
        <p:nvSpPr>
          <p:cNvPr id="27" name="TextBox 26"/>
          <p:cNvSpPr txBox="1"/>
          <p:nvPr/>
        </p:nvSpPr>
        <p:spPr>
          <a:xfrm>
            <a:off x="3837301" y="872312"/>
            <a:ext cx="877824" cy="184666"/>
          </a:xfrm>
          <a:prstGeom prst="rect">
            <a:avLst/>
          </a:prstGeom>
          <a:noFill/>
        </p:spPr>
        <p:txBody>
          <a:bodyPr wrap="square" rtlCol="0">
            <a:spAutoFit/>
          </a:bodyPr>
          <a:lstStyle/>
          <a:p>
            <a:r>
              <a:rPr lang="en-GB" sz="600" dirty="0"/>
              <a:t>t=0.8s-</a:t>
            </a:r>
          </a:p>
        </p:txBody>
      </p:sp>
      <p:sp>
        <p:nvSpPr>
          <p:cNvPr id="28" name="TextBox 27"/>
          <p:cNvSpPr txBox="1"/>
          <p:nvPr/>
        </p:nvSpPr>
        <p:spPr>
          <a:xfrm>
            <a:off x="3837301" y="1002937"/>
            <a:ext cx="877824" cy="184666"/>
          </a:xfrm>
          <a:prstGeom prst="rect">
            <a:avLst/>
          </a:prstGeom>
          <a:noFill/>
        </p:spPr>
        <p:txBody>
          <a:bodyPr wrap="square" rtlCol="0">
            <a:spAutoFit/>
          </a:bodyPr>
          <a:lstStyle/>
          <a:p>
            <a:r>
              <a:rPr lang="en-GB" sz="600" dirty="0"/>
              <a:t>t=0.9s-</a:t>
            </a:r>
          </a:p>
        </p:txBody>
      </p:sp>
      <p:sp>
        <p:nvSpPr>
          <p:cNvPr id="29" name="Arc 6"/>
          <p:cNvSpPr/>
          <p:nvPr/>
        </p:nvSpPr>
        <p:spPr>
          <a:xfrm>
            <a:off x="4719231" y="1073756"/>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22000">
                  <a:schemeClr val="bg1">
                    <a:alpha val="0"/>
                  </a:schemeClr>
                </a:gs>
                <a:gs pos="88000">
                  <a:srgbClr val="C00000"/>
                </a:gs>
                <a:gs pos="31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783530060"/>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136</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91.gif loaded on 28/11/2011 07:42:29 created on 03/05/2011 06:56:05 last modified on 24/04/2011 16:00:5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218704" y="-889584"/>
            <a:ext cx="5364000" cy="4680000"/>
          </a:xfrm>
          <a:prstGeom prst="arc">
            <a:avLst>
              <a:gd name="adj1" fmla="val 21558337"/>
              <a:gd name="adj2" fmla="val 9392744"/>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3492637" y="1303814"/>
            <a:ext cx="2780256" cy="1085818"/>
            <a:chOff x="3492637" y="1303814"/>
            <a:chExt cx="2780256" cy="1085818"/>
          </a:xfrm>
        </p:grpSpPr>
        <p:pic>
          <p:nvPicPr>
            <p:cNvPr id="8" name="Picture 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9" name="Isosceles Triangle 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 1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927720" y="1438656"/>
              <a:ext cx="1828800" cy="95097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1686696 w 2310384"/>
                <a:gd name="connsiteY2" fmla="*/ 556 h 951532"/>
                <a:gd name="connsiteX3" fmla="*/ 2310384 w 2310384"/>
                <a:gd name="connsiteY3" fmla="*/ 0 h 951532"/>
                <a:gd name="connsiteX4" fmla="*/ 510168 w 2310384"/>
                <a:gd name="connsiteY4" fmla="*/ 951532 h 951532"/>
                <a:gd name="connsiteX5" fmla="*/ 0 w 2310384"/>
                <a:gd name="connsiteY5" fmla="*/ 822960 h 951532"/>
                <a:gd name="connsiteX0" fmla="*/ 0 w 1828800"/>
                <a:gd name="connsiteY0" fmla="*/ 822404 h 950976"/>
                <a:gd name="connsiteX1" fmla="*/ 237744 w 1828800"/>
                <a:gd name="connsiteY1" fmla="*/ 5540 h 950976"/>
                <a:gd name="connsiteX2" fmla="*/ 1686696 w 1828800"/>
                <a:gd name="connsiteY2" fmla="*/ 0 h 950976"/>
                <a:gd name="connsiteX3" fmla="*/ 1828800 w 1828800"/>
                <a:gd name="connsiteY3" fmla="*/ 255476 h 950976"/>
                <a:gd name="connsiteX4" fmla="*/ 510168 w 1828800"/>
                <a:gd name="connsiteY4" fmla="*/ 950976 h 950976"/>
                <a:gd name="connsiteX5" fmla="*/ 0 w 1828800"/>
                <a:gd name="connsiteY5" fmla="*/ 822404 h 95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50976">
                  <a:moveTo>
                    <a:pt x="0" y="822404"/>
                  </a:moveTo>
                  <a:lnTo>
                    <a:pt x="237744" y="5540"/>
                  </a:lnTo>
                  <a:lnTo>
                    <a:pt x="1686696" y="0"/>
                  </a:lnTo>
                  <a:lnTo>
                    <a:pt x="1828800" y="255476"/>
                  </a:lnTo>
                  <a:lnTo>
                    <a:pt x="510168" y="950976"/>
                  </a:lnTo>
                  <a:lnTo>
                    <a:pt x="0" y="82240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Freeform 18"/>
          <p:cNvSpPr/>
          <p:nvPr/>
        </p:nvSpPr>
        <p:spPr>
          <a:xfrm>
            <a:off x="3846576" y="1091184"/>
            <a:ext cx="1969008" cy="445008"/>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1969008"/>
              <a:gd name="connsiteY0" fmla="*/ 0 h 445008"/>
              <a:gd name="connsiteX1" fmla="*/ 1969008 w 1969008"/>
              <a:gd name="connsiteY1" fmla="*/ 445008 h 445008"/>
            </a:gdLst>
            <a:ahLst/>
            <a:cxnLst>
              <a:cxn ang="0">
                <a:pos x="connsiteX0" y="connsiteY0"/>
              </a:cxn>
              <a:cxn ang="0">
                <a:pos x="connsiteX1" y="connsiteY1"/>
              </a:cxn>
            </a:cxnLst>
            <a:rect l="l" t="t" r="r" b="b"/>
            <a:pathLst>
              <a:path w="1969008" h="445008">
                <a:moveTo>
                  <a:pt x="0" y="0"/>
                </a:moveTo>
                <a:cubicBezTo>
                  <a:pt x="699008" y="26416"/>
                  <a:pt x="1379728" y="180848"/>
                  <a:pt x="1969008" y="445008"/>
                </a:cubicBezTo>
              </a:path>
            </a:pathLst>
          </a:custGeom>
          <a:noFill/>
          <a:ln w="22225" cmpd="sng">
            <a:gradFill>
              <a:gsLst>
                <a:gs pos="15000">
                  <a:schemeClr val="bg1">
                    <a:alpha val="0"/>
                  </a:schemeClr>
                </a:gs>
                <a:gs pos="84000">
                  <a:srgbClr val="C00000"/>
                </a:gs>
                <a:gs pos="27000">
                  <a:srgbClr val="C00000"/>
                </a:gs>
                <a:gs pos="95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836151" y="1098173"/>
            <a:ext cx="877824" cy="428506"/>
            <a:chOff x="3836151" y="848237"/>
            <a:chExt cx="877824" cy="428506"/>
          </a:xfrm>
        </p:grpSpPr>
        <p:sp>
          <p:nvSpPr>
            <p:cNvPr id="22" name="TextBox 21"/>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3" name="TextBox 22"/>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4" name="TextBox 23"/>
            <p:cNvSpPr txBox="1"/>
            <p:nvPr/>
          </p:nvSpPr>
          <p:spPr>
            <a:xfrm>
              <a:off x="3836151" y="1092077"/>
              <a:ext cx="877824" cy="184666"/>
            </a:xfrm>
            <a:prstGeom prst="rect">
              <a:avLst/>
            </a:prstGeom>
            <a:noFill/>
          </p:spPr>
          <p:txBody>
            <a:bodyPr wrap="square" rtlCol="0">
              <a:spAutoFit/>
            </a:bodyPr>
            <a:lstStyle/>
            <a:p>
              <a:r>
                <a:rPr lang="en-GB" sz="600" dirty="0"/>
                <a:t>t=1.2s-</a:t>
              </a:r>
            </a:p>
          </p:txBody>
        </p:sp>
      </p:grpSp>
      <p:sp>
        <p:nvSpPr>
          <p:cNvPr id="26" name="TextBox 25"/>
          <p:cNvSpPr txBox="1"/>
          <p:nvPr/>
        </p:nvSpPr>
        <p:spPr>
          <a:xfrm>
            <a:off x="3837301" y="851687"/>
            <a:ext cx="877824" cy="184666"/>
          </a:xfrm>
          <a:prstGeom prst="rect">
            <a:avLst/>
          </a:prstGeom>
          <a:noFill/>
        </p:spPr>
        <p:txBody>
          <a:bodyPr wrap="square" rtlCol="0">
            <a:spAutoFit/>
          </a:bodyPr>
          <a:lstStyle/>
          <a:p>
            <a:r>
              <a:rPr lang="en-GB" sz="600" dirty="0"/>
              <a:t>t=0.8s-</a:t>
            </a:r>
          </a:p>
        </p:txBody>
      </p:sp>
      <p:sp>
        <p:nvSpPr>
          <p:cNvPr id="27" name="TextBox 26"/>
          <p:cNvSpPr txBox="1"/>
          <p:nvPr/>
        </p:nvSpPr>
        <p:spPr>
          <a:xfrm>
            <a:off x="3837301" y="982312"/>
            <a:ext cx="877824" cy="184666"/>
          </a:xfrm>
          <a:prstGeom prst="rect">
            <a:avLst/>
          </a:prstGeom>
          <a:noFill/>
        </p:spPr>
        <p:txBody>
          <a:bodyPr wrap="square" rtlCol="0">
            <a:spAutoFit/>
          </a:bodyPr>
          <a:lstStyle/>
          <a:p>
            <a:r>
              <a:rPr lang="en-GB" sz="600" dirty="0"/>
              <a:t>t=0.9s-</a:t>
            </a:r>
          </a:p>
        </p:txBody>
      </p:sp>
      <p:sp>
        <p:nvSpPr>
          <p:cNvPr id="28" name="Arc 6"/>
          <p:cNvSpPr/>
          <p:nvPr/>
        </p:nvSpPr>
        <p:spPr>
          <a:xfrm>
            <a:off x="4763925" y="1066880"/>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25000">
                  <a:schemeClr val="bg1">
                    <a:alpha val="0"/>
                  </a:schemeClr>
                </a:gs>
                <a:gs pos="88000">
                  <a:srgbClr val="C00000"/>
                </a:gs>
                <a:gs pos="32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375537299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137</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94.gif loaded on 28/11/2011 07:42:29 created on 03/05/2011 06:56:05 last modified on 24/04/2011 16:00:5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194320" y="-889584"/>
            <a:ext cx="5436000" cy="4752000"/>
          </a:xfrm>
          <a:prstGeom prst="arc">
            <a:avLst>
              <a:gd name="adj1" fmla="val 21558337"/>
              <a:gd name="adj2" fmla="val 9290176"/>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492637" y="1303814"/>
            <a:ext cx="2780256" cy="1085818"/>
            <a:chOff x="3492637" y="1303814"/>
            <a:chExt cx="2780256" cy="1085818"/>
          </a:xfrm>
        </p:grpSpPr>
        <p:pic>
          <p:nvPicPr>
            <p:cNvPr id="7" name="Picture 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8" name="Isosceles Triangle 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27720" y="1432560"/>
              <a:ext cx="1920240" cy="95707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8500 h 957072"/>
                <a:gd name="connsiteX1" fmla="*/ 237744 w 2310384"/>
                <a:gd name="connsiteY1" fmla="*/ 11636 h 957072"/>
                <a:gd name="connsiteX2" fmla="*/ 1753752 w 2310384"/>
                <a:gd name="connsiteY2" fmla="*/ 0 h 957072"/>
                <a:gd name="connsiteX3" fmla="*/ 2310384 w 2310384"/>
                <a:gd name="connsiteY3" fmla="*/ 5540 h 957072"/>
                <a:gd name="connsiteX4" fmla="*/ 510168 w 2310384"/>
                <a:gd name="connsiteY4" fmla="*/ 957072 h 957072"/>
                <a:gd name="connsiteX5" fmla="*/ 0 w 2310384"/>
                <a:gd name="connsiteY5" fmla="*/ 828500 h 957072"/>
                <a:gd name="connsiteX0" fmla="*/ 0 w 1920240"/>
                <a:gd name="connsiteY0" fmla="*/ 828500 h 957072"/>
                <a:gd name="connsiteX1" fmla="*/ 237744 w 1920240"/>
                <a:gd name="connsiteY1" fmla="*/ 11636 h 957072"/>
                <a:gd name="connsiteX2" fmla="*/ 1753752 w 1920240"/>
                <a:gd name="connsiteY2" fmla="*/ 0 h 957072"/>
                <a:gd name="connsiteX3" fmla="*/ 1920240 w 1920240"/>
                <a:gd name="connsiteY3" fmla="*/ 212804 h 957072"/>
                <a:gd name="connsiteX4" fmla="*/ 510168 w 1920240"/>
                <a:gd name="connsiteY4" fmla="*/ 957072 h 957072"/>
                <a:gd name="connsiteX5" fmla="*/ 0 w 1920240"/>
                <a:gd name="connsiteY5" fmla="*/ 828500 h 95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240" h="957072">
                  <a:moveTo>
                    <a:pt x="0" y="828500"/>
                  </a:moveTo>
                  <a:lnTo>
                    <a:pt x="237744" y="11636"/>
                  </a:lnTo>
                  <a:lnTo>
                    <a:pt x="1753752" y="0"/>
                  </a:lnTo>
                  <a:lnTo>
                    <a:pt x="1920240" y="212804"/>
                  </a:lnTo>
                  <a:lnTo>
                    <a:pt x="510168" y="957072"/>
                  </a:lnTo>
                  <a:lnTo>
                    <a:pt x="0" y="82850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Freeform 17"/>
          <p:cNvSpPr/>
          <p:nvPr/>
        </p:nvSpPr>
        <p:spPr>
          <a:xfrm>
            <a:off x="3846576" y="1072896"/>
            <a:ext cx="1969008" cy="445008"/>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1969008"/>
              <a:gd name="connsiteY0" fmla="*/ 0 h 445008"/>
              <a:gd name="connsiteX1" fmla="*/ 1969008 w 1969008"/>
              <a:gd name="connsiteY1" fmla="*/ 445008 h 445008"/>
            </a:gdLst>
            <a:ahLst/>
            <a:cxnLst>
              <a:cxn ang="0">
                <a:pos x="connsiteX0" y="connsiteY0"/>
              </a:cxn>
              <a:cxn ang="0">
                <a:pos x="connsiteX1" y="connsiteY1"/>
              </a:cxn>
            </a:cxnLst>
            <a:rect l="l" t="t" r="r" b="b"/>
            <a:pathLst>
              <a:path w="1969008" h="445008">
                <a:moveTo>
                  <a:pt x="0" y="0"/>
                </a:moveTo>
                <a:cubicBezTo>
                  <a:pt x="699008" y="26416"/>
                  <a:pt x="1379728" y="180848"/>
                  <a:pt x="1969008" y="445008"/>
                </a:cubicBezTo>
              </a:path>
            </a:pathLst>
          </a:custGeom>
          <a:noFill/>
          <a:ln w="22225" cmpd="sng">
            <a:gradFill>
              <a:gsLst>
                <a:gs pos="15000">
                  <a:schemeClr val="bg1">
                    <a:alpha val="0"/>
                  </a:schemeClr>
                </a:gs>
                <a:gs pos="88000">
                  <a:srgbClr val="C00000"/>
                </a:gs>
                <a:gs pos="27000">
                  <a:srgbClr val="C00000"/>
                </a:gs>
                <a:gs pos="97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836151" y="1079885"/>
            <a:ext cx="877824" cy="428506"/>
            <a:chOff x="3836151" y="848237"/>
            <a:chExt cx="877824" cy="428506"/>
          </a:xfrm>
        </p:grpSpPr>
        <p:sp>
          <p:nvSpPr>
            <p:cNvPr id="21" name="TextBox 20"/>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2" name="TextBox 21"/>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3" name="TextBox 22"/>
            <p:cNvSpPr txBox="1"/>
            <p:nvPr/>
          </p:nvSpPr>
          <p:spPr>
            <a:xfrm>
              <a:off x="3836151" y="1092077"/>
              <a:ext cx="877824" cy="184666"/>
            </a:xfrm>
            <a:prstGeom prst="rect">
              <a:avLst/>
            </a:prstGeom>
            <a:noFill/>
          </p:spPr>
          <p:txBody>
            <a:bodyPr wrap="square" rtlCol="0">
              <a:spAutoFit/>
            </a:bodyPr>
            <a:lstStyle/>
            <a:p>
              <a:r>
                <a:rPr lang="en-GB" sz="600" dirty="0"/>
                <a:t>t=1.2s-</a:t>
              </a:r>
            </a:p>
          </p:txBody>
        </p:sp>
      </p:grpSp>
      <p:sp>
        <p:nvSpPr>
          <p:cNvPr id="25" name="TextBox 24"/>
          <p:cNvSpPr txBox="1"/>
          <p:nvPr/>
        </p:nvSpPr>
        <p:spPr>
          <a:xfrm>
            <a:off x="3837301" y="810437"/>
            <a:ext cx="877824" cy="184666"/>
          </a:xfrm>
          <a:prstGeom prst="rect">
            <a:avLst/>
          </a:prstGeom>
          <a:noFill/>
        </p:spPr>
        <p:txBody>
          <a:bodyPr wrap="square" rtlCol="0">
            <a:spAutoFit/>
          </a:bodyPr>
          <a:lstStyle/>
          <a:p>
            <a:r>
              <a:rPr lang="en-GB" sz="600" dirty="0"/>
              <a:t>t=0.8s-</a:t>
            </a:r>
          </a:p>
        </p:txBody>
      </p:sp>
      <p:sp>
        <p:nvSpPr>
          <p:cNvPr id="26" name="TextBox 25"/>
          <p:cNvSpPr txBox="1"/>
          <p:nvPr/>
        </p:nvSpPr>
        <p:spPr>
          <a:xfrm>
            <a:off x="3837301" y="941062"/>
            <a:ext cx="877824" cy="184666"/>
          </a:xfrm>
          <a:prstGeom prst="rect">
            <a:avLst/>
          </a:prstGeom>
          <a:noFill/>
        </p:spPr>
        <p:txBody>
          <a:bodyPr wrap="square" rtlCol="0">
            <a:spAutoFit/>
          </a:bodyPr>
          <a:lstStyle/>
          <a:p>
            <a:r>
              <a:rPr lang="en-GB" sz="600" dirty="0"/>
              <a:t>t=0.9s-</a:t>
            </a:r>
          </a:p>
        </p:txBody>
      </p:sp>
      <p:sp>
        <p:nvSpPr>
          <p:cNvPr id="27" name="Arc 6"/>
          <p:cNvSpPr/>
          <p:nvPr/>
        </p:nvSpPr>
        <p:spPr>
          <a:xfrm>
            <a:off x="4801743" y="1032500"/>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27000">
                  <a:schemeClr val="bg1">
                    <a:alpha val="0"/>
                  </a:schemeClr>
                </a:gs>
                <a:gs pos="88000">
                  <a:srgbClr val="C00000"/>
                </a:gs>
                <a:gs pos="34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525509245"/>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138</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197.gif loaded on 28/11/2011 07:42:29 created on 03/05/2011 06:56:06 last modified on 24/04/2011 16:00:56&#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157744" y="-907872"/>
            <a:ext cx="5508000" cy="4824000"/>
          </a:xfrm>
          <a:prstGeom prst="arc">
            <a:avLst>
              <a:gd name="adj1" fmla="val 21558337"/>
              <a:gd name="adj2" fmla="val 9290176"/>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492637" y="1303814"/>
            <a:ext cx="2780256" cy="1085818"/>
            <a:chOff x="3492637" y="1303814"/>
            <a:chExt cx="2780256" cy="1085818"/>
          </a:xfrm>
        </p:grpSpPr>
        <p:pic>
          <p:nvPicPr>
            <p:cNvPr id="7" name="Picture 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8" name="Isosceles Triangle 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27720" y="1438656"/>
              <a:ext cx="1926336" cy="95097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1765944 w 2310384"/>
                <a:gd name="connsiteY2" fmla="*/ 556 h 951532"/>
                <a:gd name="connsiteX3" fmla="*/ 2310384 w 2310384"/>
                <a:gd name="connsiteY3" fmla="*/ 0 h 951532"/>
                <a:gd name="connsiteX4" fmla="*/ 510168 w 2310384"/>
                <a:gd name="connsiteY4" fmla="*/ 951532 h 951532"/>
                <a:gd name="connsiteX5" fmla="*/ 0 w 2310384"/>
                <a:gd name="connsiteY5" fmla="*/ 822960 h 951532"/>
                <a:gd name="connsiteX0" fmla="*/ 0 w 1926336"/>
                <a:gd name="connsiteY0" fmla="*/ 822404 h 950976"/>
                <a:gd name="connsiteX1" fmla="*/ 237744 w 1926336"/>
                <a:gd name="connsiteY1" fmla="*/ 5540 h 950976"/>
                <a:gd name="connsiteX2" fmla="*/ 1765944 w 1926336"/>
                <a:gd name="connsiteY2" fmla="*/ 0 h 950976"/>
                <a:gd name="connsiteX3" fmla="*/ 1926336 w 1926336"/>
                <a:gd name="connsiteY3" fmla="*/ 206708 h 950976"/>
                <a:gd name="connsiteX4" fmla="*/ 510168 w 1926336"/>
                <a:gd name="connsiteY4" fmla="*/ 950976 h 950976"/>
                <a:gd name="connsiteX5" fmla="*/ 0 w 1926336"/>
                <a:gd name="connsiteY5" fmla="*/ 822404 h 95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336" h="950976">
                  <a:moveTo>
                    <a:pt x="0" y="822404"/>
                  </a:moveTo>
                  <a:lnTo>
                    <a:pt x="237744" y="5540"/>
                  </a:lnTo>
                  <a:lnTo>
                    <a:pt x="1765944" y="0"/>
                  </a:lnTo>
                  <a:lnTo>
                    <a:pt x="1926336" y="206708"/>
                  </a:lnTo>
                  <a:lnTo>
                    <a:pt x="510168" y="950976"/>
                  </a:lnTo>
                  <a:lnTo>
                    <a:pt x="0" y="82240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Freeform 17"/>
          <p:cNvSpPr/>
          <p:nvPr/>
        </p:nvSpPr>
        <p:spPr>
          <a:xfrm>
            <a:off x="3846576" y="1036320"/>
            <a:ext cx="1969008" cy="445008"/>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1969008"/>
              <a:gd name="connsiteY0" fmla="*/ 0 h 445008"/>
              <a:gd name="connsiteX1" fmla="*/ 1969008 w 1969008"/>
              <a:gd name="connsiteY1" fmla="*/ 445008 h 445008"/>
            </a:gdLst>
            <a:ahLst/>
            <a:cxnLst>
              <a:cxn ang="0">
                <a:pos x="connsiteX0" y="connsiteY0"/>
              </a:cxn>
              <a:cxn ang="0">
                <a:pos x="connsiteX1" y="connsiteY1"/>
              </a:cxn>
            </a:cxnLst>
            <a:rect l="l" t="t" r="r" b="b"/>
            <a:pathLst>
              <a:path w="1969008" h="445008">
                <a:moveTo>
                  <a:pt x="0" y="0"/>
                </a:moveTo>
                <a:cubicBezTo>
                  <a:pt x="699008" y="26416"/>
                  <a:pt x="1379728" y="180848"/>
                  <a:pt x="1969008" y="445008"/>
                </a:cubicBezTo>
              </a:path>
            </a:pathLst>
          </a:custGeom>
          <a:noFill/>
          <a:ln w="22225" cmpd="sng">
            <a:gradFill>
              <a:gsLst>
                <a:gs pos="16000">
                  <a:schemeClr val="bg1">
                    <a:alpha val="0"/>
                  </a:schemeClr>
                </a:gs>
                <a:gs pos="91000">
                  <a:srgbClr val="C41111"/>
                </a:gs>
                <a:gs pos="27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flipH="1" flipV="1">
            <a:off x="4174946" y="774192"/>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836151" y="1049405"/>
            <a:ext cx="877824" cy="428506"/>
            <a:chOff x="3836151" y="848237"/>
            <a:chExt cx="877824" cy="428506"/>
          </a:xfrm>
        </p:grpSpPr>
        <p:sp>
          <p:nvSpPr>
            <p:cNvPr id="21" name="TextBox 20"/>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2" name="TextBox 21"/>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3" name="TextBox 22"/>
            <p:cNvSpPr txBox="1"/>
            <p:nvPr/>
          </p:nvSpPr>
          <p:spPr>
            <a:xfrm>
              <a:off x="3836151" y="1092077"/>
              <a:ext cx="877824" cy="184666"/>
            </a:xfrm>
            <a:prstGeom prst="rect">
              <a:avLst/>
            </a:prstGeom>
            <a:noFill/>
          </p:spPr>
          <p:txBody>
            <a:bodyPr wrap="square" rtlCol="0">
              <a:spAutoFit/>
            </a:bodyPr>
            <a:lstStyle/>
            <a:p>
              <a:r>
                <a:rPr lang="en-GB" sz="600" dirty="0"/>
                <a:t>t=1.2s-</a:t>
              </a:r>
            </a:p>
          </p:txBody>
        </p:sp>
      </p:grpSp>
      <p:sp>
        <p:nvSpPr>
          <p:cNvPr id="25" name="TextBox 24"/>
          <p:cNvSpPr txBox="1"/>
          <p:nvPr/>
        </p:nvSpPr>
        <p:spPr>
          <a:xfrm>
            <a:off x="3837301" y="782937"/>
            <a:ext cx="877824" cy="184666"/>
          </a:xfrm>
          <a:prstGeom prst="rect">
            <a:avLst/>
          </a:prstGeom>
          <a:noFill/>
        </p:spPr>
        <p:txBody>
          <a:bodyPr wrap="square" rtlCol="0">
            <a:spAutoFit/>
          </a:bodyPr>
          <a:lstStyle/>
          <a:p>
            <a:r>
              <a:rPr lang="en-GB" sz="600" dirty="0"/>
              <a:t>t=0.8s-</a:t>
            </a:r>
          </a:p>
        </p:txBody>
      </p:sp>
      <p:sp>
        <p:nvSpPr>
          <p:cNvPr id="26" name="TextBox 25"/>
          <p:cNvSpPr txBox="1"/>
          <p:nvPr/>
        </p:nvSpPr>
        <p:spPr>
          <a:xfrm>
            <a:off x="3837301" y="913562"/>
            <a:ext cx="877824" cy="184666"/>
          </a:xfrm>
          <a:prstGeom prst="rect">
            <a:avLst/>
          </a:prstGeom>
          <a:noFill/>
        </p:spPr>
        <p:txBody>
          <a:bodyPr wrap="square" rtlCol="0">
            <a:spAutoFit/>
          </a:bodyPr>
          <a:lstStyle/>
          <a:p>
            <a:r>
              <a:rPr lang="en-GB" sz="600" dirty="0"/>
              <a:t>t=0.9s-</a:t>
            </a:r>
          </a:p>
        </p:txBody>
      </p:sp>
      <p:sp>
        <p:nvSpPr>
          <p:cNvPr id="27" name="Arc 6"/>
          <p:cNvSpPr/>
          <p:nvPr/>
        </p:nvSpPr>
        <p:spPr>
          <a:xfrm>
            <a:off x="4853313" y="1032500"/>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26000">
                  <a:schemeClr val="bg1">
                    <a:alpha val="0"/>
                  </a:schemeClr>
                </a:gs>
                <a:gs pos="88000">
                  <a:srgbClr val="C00000"/>
                </a:gs>
                <a:gs pos="32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388843158"/>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139</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00.gif loaded on 28/11/2011 07:42:29 created on 03/05/2011 06:56:07 last modified on 24/04/2011 16:00:56&#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22" name="Arc 21"/>
          <p:cNvSpPr/>
          <p:nvPr/>
        </p:nvSpPr>
        <p:spPr>
          <a:xfrm>
            <a:off x="1121168" y="-956640"/>
            <a:ext cx="5580000" cy="4896000"/>
          </a:xfrm>
          <a:prstGeom prst="arc">
            <a:avLst>
              <a:gd name="adj1" fmla="val 21558337"/>
              <a:gd name="adj2" fmla="val 9149214"/>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p:cNvGrpSpPr/>
          <p:nvPr/>
        </p:nvGrpSpPr>
        <p:grpSpPr>
          <a:xfrm>
            <a:off x="3492637" y="1303814"/>
            <a:ext cx="2780256" cy="1085818"/>
            <a:chOff x="3492637" y="1303814"/>
            <a:chExt cx="2780256" cy="1085818"/>
          </a:xfrm>
        </p:grpSpPr>
        <p:pic>
          <p:nvPicPr>
            <p:cNvPr id="24" name="Picture 23"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25" name="Isosceles Triangle 24"/>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Isosceles Triangle 26"/>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Isosceles Triangle 28"/>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xplosion 1 29"/>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30"/>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31"/>
            <p:cNvSpPr/>
            <p:nvPr/>
          </p:nvSpPr>
          <p:spPr>
            <a:xfrm>
              <a:off x="3927720" y="1438656"/>
              <a:ext cx="1987296" cy="95097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1839096 w 2310384"/>
                <a:gd name="connsiteY2" fmla="*/ 556 h 951532"/>
                <a:gd name="connsiteX3" fmla="*/ 2310384 w 2310384"/>
                <a:gd name="connsiteY3" fmla="*/ 0 h 951532"/>
                <a:gd name="connsiteX4" fmla="*/ 510168 w 2310384"/>
                <a:gd name="connsiteY4" fmla="*/ 951532 h 951532"/>
                <a:gd name="connsiteX5" fmla="*/ 0 w 2310384"/>
                <a:gd name="connsiteY5" fmla="*/ 822960 h 951532"/>
                <a:gd name="connsiteX0" fmla="*/ 0 w 1987296"/>
                <a:gd name="connsiteY0" fmla="*/ 822404 h 950976"/>
                <a:gd name="connsiteX1" fmla="*/ 237744 w 1987296"/>
                <a:gd name="connsiteY1" fmla="*/ 5540 h 950976"/>
                <a:gd name="connsiteX2" fmla="*/ 1839096 w 1987296"/>
                <a:gd name="connsiteY2" fmla="*/ 0 h 950976"/>
                <a:gd name="connsiteX3" fmla="*/ 1987296 w 1987296"/>
                <a:gd name="connsiteY3" fmla="*/ 170132 h 950976"/>
                <a:gd name="connsiteX4" fmla="*/ 510168 w 1987296"/>
                <a:gd name="connsiteY4" fmla="*/ 950976 h 950976"/>
                <a:gd name="connsiteX5" fmla="*/ 0 w 1987296"/>
                <a:gd name="connsiteY5" fmla="*/ 822404 h 95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296" h="950976">
                  <a:moveTo>
                    <a:pt x="0" y="822404"/>
                  </a:moveTo>
                  <a:lnTo>
                    <a:pt x="237744" y="5540"/>
                  </a:lnTo>
                  <a:lnTo>
                    <a:pt x="1839096" y="0"/>
                  </a:lnTo>
                  <a:lnTo>
                    <a:pt x="1987296" y="170132"/>
                  </a:lnTo>
                  <a:lnTo>
                    <a:pt x="510168" y="950976"/>
                  </a:lnTo>
                  <a:lnTo>
                    <a:pt x="0" y="82240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Isosceles Triangle 32"/>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Freeform 34"/>
          <p:cNvSpPr/>
          <p:nvPr/>
        </p:nvSpPr>
        <p:spPr>
          <a:xfrm>
            <a:off x="3846576" y="987552"/>
            <a:ext cx="1969008" cy="445008"/>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2389632"/>
              <a:gd name="connsiteY0" fmla="*/ 0 h 694944"/>
              <a:gd name="connsiteX1" fmla="*/ 1969008 w 2389632"/>
              <a:gd name="connsiteY1" fmla="*/ 445008 h 694944"/>
              <a:gd name="connsiteX2" fmla="*/ 2389632 w 2389632"/>
              <a:gd name="connsiteY2" fmla="*/ 694944 h 694944"/>
              <a:gd name="connsiteX0" fmla="*/ 0 w 1969008"/>
              <a:gd name="connsiteY0" fmla="*/ 0 h 445008"/>
              <a:gd name="connsiteX1" fmla="*/ 1969008 w 1969008"/>
              <a:gd name="connsiteY1" fmla="*/ 445008 h 445008"/>
            </a:gdLst>
            <a:ahLst/>
            <a:cxnLst>
              <a:cxn ang="0">
                <a:pos x="connsiteX0" y="connsiteY0"/>
              </a:cxn>
              <a:cxn ang="0">
                <a:pos x="connsiteX1" y="connsiteY1"/>
              </a:cxn>
            </a:cxnLst>
            <a:rect l="l" t="t" r="r" b="b"/>
            <a:pathLst>
              <a:path w="1969008" h="445008">
                <a:moveTo>
                  <a:pt x="0" y="0"/>
                </a:moveTo>
                <a:cubicBezTo>
                  <a:pt x="699008" y="26416"/>
                  <a:pt x="1379728" y="180848"/>
                  <a:pt x="1969008" y="445008"/>
                </a:cubicBezTo>
              </a:path>
            </a:pathLst>
          </a:custGeom>
          <a:noFill/>
          <a:ln w="22225" cmpd="sng">
            <a:gradFill>
              <a:gsLst>
                <a:gs pos="15000">
                  <a:schemeClr val="bg1">
                    <a:alpha val="0"/>
                  </a:schemeClr>
                </a:gs>
                <a:gs pos="94000">
                  <a:srgbClr val="C00000"/>
                </a:gs>
                <a:gs pos="27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3836151" y="1012829"/>
            <a:ext cx="877824" cy="428506"/>
            <a:chOff x="3836151" y="848237"/>
            <a:chExt cx="877824" cy="428506"/>
          </a:xfrm>
        </p:grpSpPr>
        <p:sp>
          <p:nvSpPr>
            <p:cNvPr id="40" name="TextBox 39"/>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41" name="TextBox 40"/>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42" name="TextBox 41"/>
            <p:cNvSpPr txBox="1"/>
            <p:nvPr/>
          </p:nvSpPr>
          <p:spPr>
            <a:xfrm>
              <a:off x="3836151" y="1092077"/>
              <a:ext cx="877824" cy="184666"/>
            </a:xfrm>
            <a:prstGeom prst="rect">
              <a:avLst/>
            </a:prstGeom>
            <a:noFill/>
          </p:spPr>
          <p:txBody>
            <a:bodyPr wrap="square" rtlCol="0">
              <a:spAutoFit/>
            </a:bodyPr>
            <a:lstStyle/>
            <a:p>
              <a:r>
                <a:rPr lang="en-GB" sz="600" dirty="0"/>
                <a:t>t=1.2s-</a:t>
              </a:r>
            </a:p>
          </p:txBody>
        </p:sp>
      </p:grpSp>
      <p:sp>
        <p:nvSpPr>
          <p:cNvPr id="36" name="TextBox 35"/>
          <p:cNvSpPr txBox="1"/>
          <p:nvPr/>
        </p:nvSpPr>
        <p:spPr>
          <a:xfrm>
            <a:off x="3837301" y="748562"/>
            <a:ext cx="877824" cy="184666"/>
          </a:xfrm>
          <a:prstGeom prst="rect">
            <a:avLst/>
          </a:prstGeom>
          <a:noFill/>
        </p:spPr>
        <p:txBody>
          <a:bodyPr wrap="square" rtlCol="0">
            <a:spAutoFit/>
          </a:bodyPr>
          <a:lstStyle/>
          <a:p>
            <a:r>
              <a:rPr lang="en-GB" sz="600" dirty="0"/>
              <a:t>t=0.8s-</a:t>
            </a:r>
          </a:p>
        </p:txBody>
      </p:sp>
      <p:sp>
        <p:nvSpPr>
          <p:cNvPr id="37" name="TextBox 36"/>
          <p:cNvSpPr txBox="1"/>
          <p:nvPr/>
        </p:nvSpPr>
        <p:spPr>
          <a:xfrm>
            <a:off x="3837301" y="879187"/>
            <a:ext cx="877824" cy="184666"/>
          </a:xfrm>
          <a:prstGeom prst="rect">
            <a:avLst/>
          </a:prstGeom>
          <a:noFill/>
        </p:spPr>
        <p:txBody>
          <a:bodyPr wrap="square" rtlCol="0">
            <a:spAutoFit/>
          </a:bodyPr>
          <a:lstStyle/>
          <a:p>
            <a:r>
              <a:rPr lang="en-GB" sz="600" dirty="0"/>
              <a:t>t=0.9s-</a:t>
            </a:r>
          </a:p>
        </p:txBody>
      </p:sp>
      <p:sp>
        <p:nvSpPr>
          <p:cNvPr id="43" name="Arc 6"/>
          <p:cNvSpPr/>
          <p:nvPr/>
        </p:nvSpPr>
        <p:spPr>
          <a:xfrm>
            <a:off x="4884255" y="994682"/>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27000">
                  <a:schemeClr val="bg1">
                    <a:alpha val="0"/>
                  </a:schemeClr>
                </a:gs>
                <a:gs pos="88000">
                  <a:srgbClr val="C00000"/>
                </a:gs>
                <a:gs pos="34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p:cNvCxnSpPr/>
          <p:nvPr/>
        </p:nvCxnSpPr>
        <p:spPr>
          <a:xfrm flipH="1" flipV="1">
            <a:off x="4180394" y="771476"/>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3678615781"/>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400129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Arc 101"/>
          <p:cNvSpPr/>
          <p:nvPr/>
        </p:nvSpPr>
        <p:spPr>
          <a:xfrm>
            <a:off x="1400175" y="140783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a:off x="2790825" y="1426885"/>
            <a:ext cx="5504527" cy="5762623"/>
          </a:xfrm>
          <a:prstGeom prst="arc">
            <a:avLst>
              <a:gd name="adj1" fmla="val 9724254"/>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a:off x="4162425" y="1426885"/>
            <a:ext cx="5504527" cy="5762623"/>
          </a:xfrm>
          <a:prstGeom prst="arc">
            <a:avLst>
              <a:gd name="adj1" fmla="val 9797492"/>
              <a:gd name="adj2" fmla="val 1856345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a:off x="714375" y="1407835"/>
            <a:ext cx="5504527" cy="5762623"/>
          </a:xfrm>
          <a:prstGeom prst="arc">
            <a:avLst>
              <a:gd name="adj1" fmla="val 1263630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p:cNvSpPr/>
          <p:nvPr/>
        </p:nvSpPr>
        <p:spPr>
          <a:xfrm>
            <a:off x="20859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p:cNvSpPr/>
          <p:nvPr/>
        </p:nvSpPr>
        <p:spPr>
          <a:xfrm>
            <a:off x="3448050" y="1417360"/>
            <a:ext cx="5504527" cy="5762623"/>
          </a:xfrm>
          <a:prstGeom prst="arc">
            <a:avLst>
              <a:gd name="adj1" fmla="val 9784795"/>
              <a:gd name="adj2" fmla="val 1995542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Arc 49"/>
          <p:cNvSpPr/>
          <p:nvPr/>
        </p:nvSpPr>
        <p:spPr>
          <a:xfrm>
            <a:off x="1057275" y="1407835"/>
            <a:ext cx="5504527" cy="5762623"/>
          </a:xfrm>
          <a:prstGeom prst="arc">
            <a:avLst>
              <a:gd name="adj1" fmla="val 958799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Arc 55"/>
          <p:cNvSpPr/>
          <p:nvPr/>
        </p:nvSpPr>
        <p:spPr>
          <a:xfrm>
            <a:off x="352425" y="1417360"/>
            <a:ext cx="5504527" cy="5762623"/>
          </a:xfrm>
          <a:prstGeom prst="arc">
            <a:avLst>
              <a:gd name="adj1" fmla="val 1345216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p:cNvSpPr/>
          <p:nvPr/>
        </p:nvSpPr>
        <p:spPr>
          <a:xfrm>
            <a:off x="17430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Arc 67"/>
          <p:cNvSpPr/>
          <p:nvPr/>
        </p:nvSpPr>
        <p:spPr>
          <a:xfrm>
            <a:off x="2438400" y="142688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 name="Arc 73"/>
          <p:cNvSpPr/>
          <p:nvPr/>
        </p:nvSpPr>
        <p:spPr>
          <a:xfrm>
            <a:off x="31146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p:cNvSpPr/>
          <p:nvPr/>
        </p:nvSpPr>
        <p:spPr>
          <a:xfrm>
            <a:off x="3810000" y="1426885"/>
            <a:ext cx="5504527" cy="5762623"/>
          </a:xfrm>
          <a:prstGeom prst="arc">
            <a:avLst>
              <a:gd name="adj1" fmla="val 9784795"/>
              <a:gd name="adj2" fmla="val 1911086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Slide Number Placeholder 5"/>
          <p:cNvSpPr>
            <a:spLocks noGrp="1"/>
          </p:cNvSpPr>
          <p:nvPr>
            <p:ph type="sldNum" sz="quarter" idx="12"/>
          </p:nvPr>
        </p:nvSpPr>
        <p:spPr/>
        <p:txBody>
          <a:bodyPr/>
          <a:lstStyle/>
          <a:p>
            <a:fld id="{27DF0F58-1795-48F0-90F6-BA4250555803}" type="slidenum">
              <a:rPr lang="en-US" smtClean="0"/>
              <a:pPr/>
              <a:t>14</a:t>
            </a:fld>
            <a:endParaRPr lang="en-US" dirty="0"/>
          </a:p>
        </p:txBody>
      </p:sp>
      <p:sp>
        <p:nvSpPr>
          <p:cNvPr id="2" name="Title 1"/>
          <p:cNvSpPr>
            <a:spLocks noGrp="1"/>
          </p:cNvSpPr>
          <p:nvPr>
            <p:ph type="title"/>
          </p:nvPr>
        </p:nvSpPr>
        <p:spPr/>
        <p:txBody>
          <a:bodyPr/>
          <a:lstStyle/>
          <a:p>
            <a:r>
              <a:rPr lang="en-GB" dirty="0"/>
              <a:t>Superposition principle</a:t>
            </a:r>
          </a:p>
        </p:txBody>
      </p:sp>
      <p:grpSp>
        <p:nvGrpSpPr>
          <p:cNvPr id="3" name="Group 2"/>
          <p:cNvGrpSpPr/>
          <p:nvPr/>
        </p:nvGrpSpPr>
        <p:grpSpPr>
          <a:xfrm>
            <a:off x="307987" y="663028"/>
            <a:ext cx="8662486" cy="5415910"/>
            <a:chOff x="307987" y="1057178"/>
            <a:chExt cx="8662486" cy="5415910"/>
          </a:xfrm>
        </p:grpSpPr>
        <p:sp>
          <p:nvSpPr>
            <p:cNvPr id="82" name="Rectangle 81"/>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2" name="Arc 91"/>
            <p:cNvSpPr/>
            <p:nvPr/>
          </p:nvSpPr>
          <p:spPr>
            <a:xfrm>
              <a:off x="14000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Arc 92"/>
            <p:cNvSpPr/>
            <p:nvPr/>
          </p:nvSpPr>
          <p:spPr>
            <a:xfrm>
              <a:off x="708230" y="2141596"/>
              <a:ext cx="4128393" cy="4321967"/>
            </a:xfrm>
            <a:prstGeom prst="arc">
              <a:avLst>
                <a:gd name="adj1" fmla="val 13036192"/>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4" name="Arc 93"/>
            <p:cNvSpPr/>
            <p:nvPr/>
          </p:nvSpPr>
          <p:spPr>
            <a:xfrm>
              <a:off x="20796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9" name="Arc 98"/>
            <p:cNvSpPr/>
            <p:nvPr/>
          </p:nvSpPr>
          <p:spPr>
            <a:xfrm>
              <a:off x="27716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Arc 99"/>
            <p:cNvSpPr/>
            <p:nvPr/>
          </p:nvSpPr>
          <p:spPr>
            <a:xfrm>
              <a:off x="20798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Arc 100"/>
            <p:cNvSpPr/>
            <p:nvPr/>
          </p:nvSpPr>
          <p:spPr>
            <a:xfrm>
              <a:off x="34512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7" name="Arc 16"/>
            <p:cNvSpPr/>
            <p:nvPr/>
          </p:nvSpPr>
          <p:spPr>
            <a:xfrm>
              <a:off x="41622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a:off x="3470480" y="2151121"/>
              <a:ext cx="4128393" cy="4321967"/>
            </a:xfrm>
            <a:prstGeom prst="arc">
              <a:avLst>
                <a:gd name="adj1" fmla="val 933820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p:nvPr/>
          </p:nvSpPr>
          <p:spPr>
            <a:xfrm>
              <a:off x="48419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 name="Arc 22"/>
            <p:cNvSpPr/>
            <p:nvPr/>
          </p:nvSpPr>
          <p:spPr>
            <a:xfrm>
              <a:off x="55338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p:nvPr/>
          </p:nvSpPr>
          <p:spPr>
            <a:xfrm>
              <a:off x="4842080" y="2151121"/>
              <a:ext cx="4128393" cy="4321967"/>
            </a:xfrm>
            <a:prstGeom prst="arc">
              <a:avLst>
                <a:gd name="adj1" fmla="val 9458225"/>
                <a:gd name="adj2" fmla="val 1969671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p:cNvSpPr/>
            <p:nvPr/>
          </p:nvSpPr>
          <p:spPr>
            <a:xfrm>
              <a:off x="62135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Arc 28"/>
            <p:cNvSpPr/>
            <p:nvPr/>
          </p:nvSpPr>
          <p:spPr>
            <a:xfrm>
              <a:off x="20858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a:off x="13940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a:off x="27654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Arc 34"/>
            <p:cNvSpPr/>
            <p:nvPr/>
          </p:nvSpPr>
          <p:spPr>
            <a:xfrm>
              <a:off x="34574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a:off x="27656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Arc 36"/>
            <p:cNvSpPr/>
            <p:nvPr/>
          </p:nvSpPr>
          <p:spPr>
            <a:xfrm>
              <a:off x="41370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1" name="Arc 40"/>
            <p:cNvSpPr/>
            <p:nvPr/>
          </p:nvSpPr>
          <p:spPr>
            <a:xfrm>
              <a:off x="481950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Arc 41"/>
            <p:cNvSpPr/>
            <p:nvPr/>
          </p:nvSpPr>
          <p:spPr>
            <a:xfrm>
              <a:off x="412770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Arc 42"/>
            <p:cNvSpPr/>
            <p:nvPr/>
          </p:nvSpPr>
          <p:spPr>
            <a:xfrm>
              <a:off x="54991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Arc 46"/>
            <p:cNvSpPr/>
            <p:nvPr/>
          </p:nvSpPr>
          <p:spPr>
            <a:xfrm>
              <a:off x="24287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Arc 47"/>
            <p:cNvSpPr/>
            <p:nvPr/>
          </p:nvSpPr>
          <p:spPr>
            <a:xfrm>
              <a:off x="17369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Arc 48"/>
            <p:cNvSpPr/>
            <p:nvPr/>
          </p:nvSpPr>
          <p:spPr>
            <a:xfrm>
              <a:off x="31083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3" name="Arc 52"/>
            <p:cNvSpPr/>
            <p:nvPr/>
          </p:nvSpPr>
          <p:spPr>
            <a:xfrm>
              <a:off x="172387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Arc 53"/>
            <p:cNvSpPr/>
            <p:nvPr/>
          </p:nvSpPr>
          <p:spPr>
            <a:xfrm>
              <a:off x="1032080" y="2141596"/>
              <a:ext cx="4128393" cy="4321967"/>
            </a:xfrm>
            <a:prstGeom prst="arc">
              <a:avLst>
                <a:gd name="adj1" fmla="val 9227475"/>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Arc 54"/>
            <p:cNvSpPr/>
            <p:nvPr/>
          </p:nvSpPr>
          <p:spPr>
            <a:xfrm>
              <a:off x="24035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Arc 58"/>
            <p:cNvSpPr/>
            <p:nvPr/>
          </p:nvSpPr>
          <p:spPr>
            <a:xfrm>
              <a:off x="31145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Arc 59"/>
            <p:cNvSpPr/>
            <p:nvPr/>
          </p:nvSpPr>
          <p:spPr>
            <a:xfrm>
              <a:off x="24227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Arc 60"/>
            <p:cNvSpPr/>
            <p:nvPr/>
          </p:nvSpPr>
          <p:spPr>
            <a:xfrm>
              <a:off x="37941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5" name="Arc 64"/>
            <p:cNvSpPr/>
            <p:nvPr/>
          </p:nvSpPr>
          <p:spPr>
            <a:xfrm>
              <a:off x="38098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c 65"/>
            <p:cNvSpPr/>
            <p:nvPr/>
          </p:nvSpPr>
          <p:spPr>
            <a:xfrm>
              <a:off x="31180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Arc 66"/>
            <p:cNvSpPr/>
            <p:nvPr/>
          </p:nvSpPr>
          <p:spPr>
            <a:xfrm>
              <a:off x="44895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1" name="Arc 70"/>
            <p:cNvSpPr/>
            <p:nvPr/>
          </p:nvSpPr>
          <p:spPr>
            <a:xfrm>
              <a:off x="44861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p:cNvSpPr/>
            <p:nvPr/>
          </p:nvSpPr>
          <p:spPr>
            <a:xfrm>
              <a:off x="37943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Arc 72"/>
            <p:cNvSpPr/>
            <p:nvPr/>
          </p:nvSpPr>
          <p:spPr>
            <a:xfrm>
              <a:off x="51657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7" name="Arc 76"/>
            <p:cNvSpPr/>
            <p:nvPr/>
          </p:nvSpPr>
          <p:spPr>
            <a:xfrm>
              <a:off x="51814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p:cNvSpPr/>
            <p:nvPr/>
          </p:nvSpPr>
          <p:spPr>
            <a:xfrm>
              <a:off x="44896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Arc 78"/>
            <p:cNvSpPr/>
            <p:nvPr/>
          </p:nvSpPr>
          <p:spPr>
            <a:xfrm>
              <a:off x="58611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6" name="Oval 95"/>
            <p:cNvSpPr/>
            <p:nvPr/>
          </p:nvSpPr>
          <p:spPr>
            <a:xfrm>
              <a:off x="26877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03" name="Oval 102"/>
            <p:cNvSpPr/>
            <p:nvPr/>
          </p:nvSpPr>
          <p:spPr>
            <a:xfrm>
              <a:off x="40593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1" name="Oval 20"/>
            <p:cNvSpPr/>
            <p:nvPr/>
          </p:nvSpPr>
          <p:spPr>
            <a:xfrm>
              <a:off x="54499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7" name="Oval 26"/>
            <p:cNvSpPr/>
            <p:nvPr/>
          </p:nvSpPr>
          <p:spPr>
            <a:xfrm>
              <a:off x="68215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3" name="Oval 32"/>
            <p:cNvSpPr/>
            <p:nvPr/>
          </p:nvSpPr>
          <p:spPr>
            <a:xfrm>
              <a:off x="33735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9" name="Oval 38"/>
            <p:cNvSpPr/>
            <p:nvPr/>
          </p:nvSpPr>
          <p:spPr>
            <a:xfrm>
              <a:off x="47451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45" name="Oval 44"/>
            <p:cNvSpPr/>
            <p:nvPr/>
          </p:nvSpPr>
          <p:spPr>
            <a:xfrm>
              <a:off x="6107184"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1" name="Oval 50"/>
            <p:cNvSpPr/>
            <p:nvPr/>
          </p:nvSpPr>
          <p:spPr>
            <a:xfrm>
              <a:off x="37164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7" name="Oval 56"/>
            <p:cNvSpPr/>
            <p:nvPr/>
          </p:nvSpPr>
          <p:spPr>
            <a:xfrm>
              <a:off x="301155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3" name="Oval 62"/>
            <p:cNvSpPr/>
            <p:nvPr/>
          </p:nvSpPr>
          <p:spPr>
            <a:xfrm>
              <a:off x="44022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9" name="Oval 68"/>
            <p:cNvSpPr/>
            <p:nvPr/>
          </p:nvSpPr>
          <p:spPr>
            <a:xfrm>
              <a:off x="50975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75" name="Oval 74"/>
            <p:cNvSpPr/>
            <p:nvPr/>
          </p:nvSpPr>
          <p:spPr>
            <a:xfrm>
              <a:off x="57738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1" name="Oval 80"/>
            <p:cNvSpPr/>
            <p:nvPr/>
          </p:nvSpPr>
          <p:spPr>
            <a:xfrm>
              <a:off x="64691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4" name="Rectangle 83"/>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890953" y="5618018"/>
              <a:ext cx="8061623" cy="646331"/>
            </a:xfrm>
            <a:prstGeom prst="rect">
              <a:avLst/>
            </a:prstGeom>
            <a:noFill/>
            <a:ln>
              <a:noFill/>
            </a:ln>
          </p:spPr>
          <p:txBody>
            <a:bodyPr wrap="square" rtlCol="0">
              <a:spAutoFit/>
            </a:bodyPr>
            <a:lstStyle/>
            <a:p>
              <a:r>
                <a:rPr lang="en-GB" b="0" dirty="0"/>
                <a:t>As we add more and more </a:t>
              </a:r>
              <a:r>
                <a:rPr lang="en-GB" b="0" dirty="0" err="1">
                  <a:solidFill>
                    <a:srgbClr val="FF0000"/>
                  </a:solidFill>
                </a:rPr>
                <a:t>diffractors</a:t>
              </a:r>
              <a:r>
                <a:rPr lang="en-GB" b="0" dirty="0">
                  <a:solidFill>
                    <a:srgbClr val="FF0000"/>
                  </a:solidFill>
                </a:rPr>
                <a:t> </a:t>
              </a:r>
              <a:r>
                <a:rPr lang="en-GB" b="0" strike="sngStrike" dirty="0">
                  <a:solidFill>
                    <a:schemeClr val="bg2">
                      <a:lumMod val="60000"/>
                      <a:lumOff val="40000"/>
                    </a:schemeClr>
                  </a:solidFill>
                </a:rPr>
                <a:t>or </a:t>
              </a:r>
              <a:r>
                <a:rPr lang="en-GB" b="0" strike="sngStrike" dirty="0">
                  <a:solidFill>
                    <a:srgbClr val="FFCCCC"/>
                  </a:solidFill>
                </a:rPr>
                <a:t>point sources </a:t>
              </a:r>
              <a:r>
                <a:rPr lang="en-GB" b="0" dirty="0"/>
                <a:t>we start to approximate a </a:t>
              </a:r>
              <a:r>
                <a:rPr lang="en-GB" b="0" dirty="0">
                  <a:solidFill>
                    <a:srgbClr val="FF0000"/>
                  </a:solidFill>
                </a:rPr>
                <a:t>continuous reflection event</a:t>
              </a:r>
              <a:r>
                <a:rPr lang="en-GB" b="0" dirty="0"/>
                <a:t>, </a:t>
              </a:r>
              <a:r>
                <a:rPr lang="en-GB" b="0" strike="sngStrike" dirty="0">
                  <a:solidFill>
                    <a:schemeClr val="bg2">
                      <a:lumMod val="60000"/>
                      <a:lumOff val="40000"/>
                    </a:schemeClr>
                  </a:solidFill>
                </a:rPr>
                <a:t>or </a:t>
              </a:r>
              <a:r>
                <a:rPr lang="en-GB" b="0" strike="sngStrike" dirty="0" err="1">
                  <a:solidFill>
                    <a:schemeClr val="bg2">
                      <a:lumMod val="60000"/>
                      <a:lumOff val="40000"/>
                    </a:schemeClr>
                  </a:solidFill>
                </a:rPr>
                <a:t>wavefront</a:t>
              </a:r>
              <a:r>
                <a:rPr lang="en-GB" b="0" dirty="0"/>
                <a:t>. </a:t>
              </a:r>
            </a:p>
          </p:txBody>
        </p:sp>
        <p:sp>
          <p:nvSpPr>
            <p:cNvPr id="87" name="TextBox 86"/>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cxnSp>
        <p:nvCxnSpPr>
          <p:cNvPr id="88" name="Straight Connector 87"/>
          <p:cNvCxnSpPr/>
          <p:nvPr/>
        </p:nvCxnSpPr>
        <p:spPr>
          <a:xfrm>
            <a:off x="2864498" y="1756971"/>
            <a:ext cx="4010788"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52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140</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04.gif loaded on 28/11/2011 07:47:47 created on 03/05/2011 06:56:09 last modified on 24/04/2011 16:00:56&#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096784" y="-993216"/>
            <a:ext cx="5652000" cy="4968000"/>
          </a:xfrm>
          <a:prstGeom prst="arc">
            <a:avLst>
              <a:gd name="adj1" fmla="val 21558337"/>
              <a:gd name="adj2" fmla="val 9149214"/>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3492637" y="1303814"/>
            <a:ext cx="2780256" cy="1085818"/>
            <a:chOff x="3492637" y="1303814"/>
            <a:chExt cx="2780256" cy="1085818"/>
          </a:xfrm>
        </p:grpSpPr>
        <p:pic>
          <p:nvPicPr>
            <p:cNvPr id="8" name="Picture 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9" name="Isosceles Triangle 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 1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927720" y="1444196"/>
              <a:ext cx="1993392"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1924440 w 2310384"/>
                <a:gd name="connsiteY2" fmla="*/ 6652 h 951532"/>
                <a:gd name="connsiteX3" fmla="*/ 2310384 w 2310384"/>
                <a:gd name="connsiteY3" fmla="*/ 0 h 951532"/>
                <a:gd name="connsiteX4" fmla="*/ 510168 w 2310384"/>
                <a:gd name="connsiteY4" fmla="*/ 951532 h 951532"/>
                <a:gd name="connsiteX5" fmla="*/ 0 w 2310384"/>
                <a:gd name="connsiteY5" fmla="*/ 822960 h 951532"/>
                <a:gd name="connsiteX0" fmla="*/ 0 w 1993392"/>
                <a:gd name="connsiteY0" fmla="*/ 816864 h 945436"/>
                <a:gd name="connsiteX1" fmla="*/ 237744 w 1993392"/>
                <a:gd name="connsiteY1" fmla="*/ 0 h 945436"/>
                <a:gd name="connsiteX2" fmla="*/ 1924440 w 1993392"/>
                <a:gd name="connsiteY2" fmla="*/ 556 h 945436"/>
                <a:gd name="connsiteX3" fmla="*/ 1993392 w 1993392"/>
                <a:gd name="connsiteY3" fmla="*/ 152400 h 945436"/>
                <a:gd name="connsiteX4" fmla="*/ 510168 w 1993392"/>
                <a:gd name="connsiteY4" fmla="*/ 945436 h 945436"/>
                <a:gd name="connsiteX5" fmla="*/ 0 w 1993392"/>
                <a:gd name="connsiteY5" fmla="*/ 816864 h 9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392" h="945436">
                  <a:moveTo>
                    <a:pt x="0" y="816864"/>
                  </a:moveTo>
                  <a:lnTo>
                    <a:pt x="237744" y="0"/>
                  </a:lnTo>
                  <a:lnTo>
                    <a:pt x="1924440" y="556"/>
                  </a:lnTo>
                  <a:lnTo>
                    <a:pt x="1993392" y="152400"/>
                  </a:ln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Freeform 18"/>
          <p:cNvSpPr/>
          <p:nvPr/>
        </p:nvSpPr>
        <p:spPr>
          <a:xfrm>
            <a:off x="3846576" y="981456"/>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22225" cmpd="sng">
            <a:gradFill>
              <a:gsLst>
                <a:gs pos="13000">
                  <a:schemeClr val="bg1">
                    <a:alpha val="0"/>
                  </a:schemeClr>
                </a:gs>
                <a:gs pos="74000">
                  <a:srgbClr val="C00000"/>
                </a:gs>
                <a:gs pos="24000">
                  <a:srgbClr val="C00000"/>
                </a:gs>
                <a:gs pos="87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836151" y="988445"/>
            <a:ext cx="883920" cy="544330"/>
            <a:chOff x="3836151" y="848237"/>
            <a:chExt cx="883920" cy="544330"/>
          </a:xfrm>
        </p:grpSpPr>
        <p:sp>
          <p:nvSpPr>
            <p:cNvPr id="22" name="TextBox 21"/>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3" name="TextBox 22"/>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4" name="TextBox 23"/>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25" name="TextBox 24"/>
            <p:cNvSpPr txBox="1"/>
            <p:nvPr/>
          </p:nvSpPr>
          <p:spPr>
            <a:xfrm>
              <a:off x="3842247" y="1207901"/>
              <a:ext cx="877824" cy="184666"/>
            </a:xfrm>
            <a:prstGeom prst="rect">
              <a:avLst/>
            </a:prstGeom>
            <a:noFill/>
          </p:spPr>
          <p:txBody>
            <a:bodyPr wrap="square" rtlCol="0">
              <a:spAutoFit/>
            </a:bodyPr>
            <a:lstStyle/>
            <a:p>
              <a:r>
                <a:rPr lang="en-GB" sz="600" dirty="0"/>
                <a:t>t=1.3s-</a:t>
              </a:r>
            </a:p>
          </p:txBody>
        </p:sp>
      </p:grpSp>
      <p:sp>
        <p:nvSpPr>
          <p:cNvPr id="27" name="TextBox 26"/>
          <p:cNvSpPr txBox="1"/>
          <p:nvPr/>
        </p:nvSpPr>
        <p:spPr>
          <a:xfrm>
            <a:off x="3837301" y="721062"/>
            <a:ext cx="877824" cy="184666"/>
          </a:xfrm>
          <a:prstGeom prst="rect">
            <a:avLst/>
          </a:prstGeom>
          <a:noFill/>
        </p:spPr>
        <p:txBody>
          <a:bodyPr wrap="square" rtlCol="0">
            <a:spAutoFit/>
          </a:bodyPr>
          <a:lstStyle/>
          <a:p>
            <a:r>
              <a:rPr lang="en-GB" sz="600" dirty="0"/>
              <a:t>t=0.8s-</a:t>
            </a:r>
          </a:p>
        </p:txBody>
      </p:sp>
      <p:sp>
        <p:nvSpPr>
          <p:cNvPr id="28" name="TextBox 27"/>
          <p:cNvSpPr txBox="1"/>
          <p:nvPr/>
        </p:nvSpPr>
        <p:spPr>
          <a:xfrm>
            <a:off x="3837301" y="851687"/>
            <a:ext cx="877824" cy="184666"/>
          </a:xfrm>
          <a:prstGeom prst="rect">
            <a:avLst/>
          </a:prstGeom>
          <a:noFill/>
        </p:spPr>
        <p:txBody>
          <a:bodyPr wrap="square" rtlCol="0">
            <a:spAutoFit/>
          </a:bodyPr>
          <a:lstStyle/>
          <a:p>
            <a:r>
              <a:rPr lang="en-GB" sz="600" dirty="0"/>
              <a:t>t=0.9s-</a:t>
            </a:r>
          </a:p>
        </p:txBody>
      </p:sp>
      <p:sp>
        <p:nvSpPr>
          <p:cNvPr id="29" name="Arc 6"/>
          <p:cNvSpPr/>
          <p:nvPr/>
        </p:nvSpPr>
        <p:spPr>
          <a:xfrm>
            <a:off x="4918635" y="970616"/>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28000">
                  <a:schemeClr val="bg1">
                    <a:alpha val="0"/>
                  </a:schemeClr>
                </a:gs>
                <a:gs pos="88000">
                  <a:srgbClr val="C00000"/>
                </a:gs>
                <a:gs pos="36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3837300" y="1404644"/>
            <a:ext cx="1968481" cy="950976"/>
            <a:chOff x="3837301" y="1404645"/>
            <a:chExt cx="337645" cy="856415"/>
          </a:xfrm>
        </p:grpSpPr>
        <p:cxnSp>
          <p:nvCxnSpPr>
            <p:cNvPr id="31" name="Straight Arrow Connector 30"/>
            <p:cNvCxnSpPr/>
            <p:nvPr/>
          </p:nvCxnSpPr>
          <p:spPr>
            <a:xfrm>
              <a:off x="3837301" y="1404645"/>
              <a:ext cx="90419" cy="8564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939089" y="1444196"/>
              <a:ext cx="235857" cy="80108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flipH="1" flipV="1">
            <a:off x="4180394" y="771476"/>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3654724992"/>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141</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07.gif loaded on 28/11/2011 07:47:47 created on 03/05/2011 06:56:09 last modified on 24/04/2011 16:00:5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078496" y="-1035888"/>
            <a:ext cx="5724000" cy="5040000"/>
          </a:xfrm>
          <a:prstGeom prst="arc">
            <a:avLst>
              <a:gd name="adj1" fmla="val 21558337"/>
              <a:gd name="adj2" fmla="val 9149214"/>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492637" y="1303814"/>
            <a:ext cx="2780256" cy="1085818"/>
            <a:chOff x="3492637" y="1303814"/>
            <a:chExt cx="2780256" cy="1085818"/>
          </a:xfrm>
        </p:grpSpPr>
        <p:pic>
          <p:nvPicPr>
            <p:cNvPr id="7" name="Picture 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8" name="Isosceles Triangle 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27720" y="1444196"/>
              <a:ext cx="2028072"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2028072 w 2310384"/>
                <a:gd name="connsiteY3" fmla="*/ 146860 h 951532"/>
                <a:gd name="connsiteX4" fmla="*/ 510168 w 2310384"/>
                <a:gd name="connsiteY4" fmla="*/ 951532 h 951532"/>
                <a:gd name="connsiteX5" fmla="*/ 0 w 2310384"/>
                <a:gd name="connsiteY5" fmla="*/ 822960 h 951532"/>
                <a:gd name="connsiteX0" fmla="*/ 0 w 2028072"/>
                <a:gd name="connsiteY0" fmla="*/ 816864 h 945436"/>
                <a:gd name="connsiteX1" fmla="*/ 237744 w 2028072"/>
                <a:gd name="connsiteY1" fmla="*/ 0 h 945436"/>
                <a:gd name="connsiteX2" fmla="*/ 1987296 w 2028072"/>
                <a:gd name="connsiteY2" fmla="*/ 0 h 945436"/>
                <a:gd name="connsiteX3" fmla="*/ 2028072 w 2028072"/>
                <a:gd name="connsiteY3" fmla="*/ 140764 h 945436"/>
                <a:gd name="connsiteX4" fmla="*/ 510168 w 2028072"/>
                <a:gd name="connsiteY4" fmla="*/ 945436 h 945436"/>
                <a:gd name="connsiteX5" fmla="*/ 0 w 2028072"/>
                <a:gd name="connsiteY5" fmla="*/ 816864 h 9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8072" h="945436">
                  <a:moveTo>
                    <a:pt x="0" y="816864"/>
                  </a:moveTo>
                  <a:lnTo>
                    <a:pt x="237744" y="0"/>
                  </a:lnTo>
                  <a:lnTo>
                    <a:pt x="1987296" y="0"/>
                  </a:lnTo>
                  <a:lnTo>
                    <a:pt x="2028072" y="140764"/>
                  </a:ln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Freeform 17"/>
          <p:cNvSpPr/>
          <p:nvPr/>
        </p:nvSpPr>
        <p:spPr>
          <a:xfrm>
            <a:off x="3846576" y="963168"/>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22225" cmpd="sng">
            <a:gradFill>
              <a:gsLst>
                <a:gs pos="12000">
                  <a:schemeClr val="bg1">
                    <a:alpha val="0"/>
                  </a:schemeClr>
                </a:gs>
                <a:gs pos="77000">
                  <a:srgbClr val="C00000"/>
                </a:gs>
                <a:gs pos="27000">
                  <a:srgbClr val="C00000"/>
                </a:gs>
                <a:gs pos="86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836151" y="970157"/>
            <a:ext cx="883920" cy="544330"/>
            <a:chOff x="3836151" y="848237"/>
            <a:chExt cx="883920" cy="544330"/>
          </a:xfrm>
        </p:grpSpPr>
        <p:sp>
          <p:nvSpPr>
            <p:cNvPr id="21" name="TextBox 20"/>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2" name="TextBox 21"/>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3" name="TextBox 22"/>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24" name="TextBox 23"/>
            <p:cNvSpPr txBox="1"/>
            <p:nvPr/>
          </p:nvSpPr>
          <p:spPr>
            <a:xfrm>
              <a:off x="3842247" y="1207901"/>
              <a:ext cx="877824" cy="184666"/>
            </a:xfrm>
            <a:prstGeom prst="rect">
              <a:avLst/>
            </a:prstGeom>
            <a:noFill/>
          </p:spPr>
          <p:txBody>
            <a:bodyPr wrap="square" rtlCol="0">
              <a:spAutoFit/>
            </a:bodyPr>
            <a:lstStyle/>
            <a:p>
              <a:r>
                <a:rPr lang="en-GB" sz="600" dirty="0"/>
                <a:t>t=1.3s-</a:t>
              </a:r>
            </a:p>
          </p:txBody>
        </p:sp>
      </p:grpSp>
      <p:sp>
        <p:nvSpPr>
          <p:cNvPr id="26" name="TextBox 25"/>
          <p:cNvSpPr txBox="1"/>
          <p:nvPr/>
        </p:nvSpPr>
        <p:spPr>
          <a:xfrm>
            <a:off x="3837301" y="700437"/>
            <a:ext cx="877824" cy="184666"/>
          </a:xfrm>
          <a:prstGeom prst="rect">
            <a:avLst/>
          </a:prstGeom>
          <a:noFill/>
        </p:spPr>
        <p:txBody>
          <a:bodyPr wrap="square" rtlCol="0">
            <a:spAutoFit/>
          </a:bodyPr>
          <a:lstStyle/>
          <a:p>
            <a:r>
              <a:rPr lang="en-GB" sz="600" dirty="0"/>
              <a:t>t=0.8s-</a:t>
            </a:r>
          </a:p>
        </p:txBody>
      </p:sp>
      <p:sp>
        <p:nvSpPr>
          <p:cNvPr id="27" name="TextBox 26"/>
          <p:cNvSpPr txBox="1"/>
          <p:nvPr/>
        </p:nvSpPr>
        <p:spPr>
          <a:xfrm>
            <a:off x="3837301" y="831062"/>
            <a:ext cx="877824" cy="184666"/>
          </a:xfrm>
          <a:prstGeom prst="rect">
            <a:avLst/>
          </a:prstGeom>
          <a:noFill/>
        </p:spPr>
        <p:txBody>
          <a:bodyPr wrap="square" rtlCol="0">
            <a:spAutoFit/>
          </a:bodyPr>
          <a:lstStyle/>
          <a:p>
            <a:r>
              <a:rPr lang="en-GB" sz="600" dirty="0"/>
              <a:t>t=0.9s-</a:t>
            </a:r>
          </a:p>
        </p:txBody>
      </p:sp>
      <p:sp>
        <p:nvSpPr>
          <p:cNvPr id="28" name="Arc 6"/>
          <p:cNvSpPr/>
          <p:nvPr/>
        </p:nvSpPr>
        <p:spPr>
          <a:xfrm>
            <a:off x="4963329" y="967178"/>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34000">
                  <a:schemeClr val="bg1">
                    <a:alpha val="0"/>
                  </a:schemeClr>
                </a:gs>
                <a:gs pos="88000">
                  <a:srgbClr val="C00000"/>
                </a:gs>
                <a:gs pos="39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p:nvPr/>
        </p:nvCxnSpPr>
        <p:spPr>
          <a:xfrm flipH="1" flipV="1">
            <a:off x="4180394" y="755148"/>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540231947"/>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142</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10.gif loaded on 28/11/2011 07:47:48 created on 03/05/2011 06:56:10 last modified on 24/04/2011 16:00:5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054112" y="-1084656"/>
            <a:ext cx="5796000" cy="5112000"/>
          </a:xfrm>
          <a:prstGeom prst="arc">
            <a:avLst>
              <a:gd name="adj1" fmla="val 21558337"/>
              <a:gd name="adj2" fmla="val 9022609"/>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492637" y="1303814"/>
            <a:ext cx="2780256" cy="1085818"/>
            <a:chOff x="3492637" y="1303814"/>
            <a:chExt cx="2780256" cy="1085818"/>
          </a:xfrm>
        </p:grpSpPr>
        <p:pic>
          <p:nvPicPr>
            <p:cNvPr id="7" name="Picture 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8" name="Isosceles Triangle 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27720" y="1438100"/>
              <a:ext cx="2082936" cy="95153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2082936 w 2310384"/>
                <a:gd name="connsiteY3" fmla="*/ 116380 h 951532"/>
                <a:gd name="connsiteX4" fmla="*/ 510168 w 2310384"/>
                <a:gd name="connsiteY4" fmla="*/ 951532 h 951532"/>
                <a:gd name="connsiteX5" fmla="*/ 0 w 2310384"/>
                <a:gd name="connsiteY5" fmla="*/ 822960 h 951532"/>
                <a:gd name="connsiteX0" fmla="*/ 0 w 2082936"/>
                <a:gd name="connsiteY0" fmla="*/ 822960 h 951532"/>
                <a:gd name="connsiteX1" fmla="*/ 237744 w 2082936"/>
                <a:gd name="connsiteY1" fmla="*/ 6096 h 951532"/>
                <a:gd name="connsiteX2" fmla="*/ 2023872 w 2082936"/>
                <a:gd name="connsiteY2" fmla="*/ 0 h 951532"/>
                <a:gd name="connsiteX3" fmla="*/ 2082936 w 2082936"/>
                <a:gd name="connsiteY3" fmla="*/ 116380 h 951532"/>
                <a:gd name="connsiteX4" fmla="*/ 510168 w 2082936"/>
                <a:gd name="connsiteY4" fmla="*/ 951532 h 951532"/>
                <a:gd name="connsiteX5" fmla="*/ 0 w 2082936"/>
                <a:gd name="connsiteY5" fmla="*/ 822960 h 95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936" h="951532">
                  <a:moveTo>
                    <a:pt x="0" y="822960"/>
                  </a:moveTo>
                  <a:lnTo>
                    <a:pt x="237744" y="6096"/>
                  </a:lnTo>
                  <a:lnTo>
                    <a:pt x="2023872" y="0"/>
                  </a:lnTo>
                  <a:lnTo>
                    <a:pt x="2082936" y="116380"/>
                  </a:lnTo>
                  <a:lnTo>
                    <a:pt x="510168" y="951532"/>
                  </a:lnTo>
                  <a:lnTo>
                    <a:pt x="0" y="82296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Freeform 17"/>
          <p:cNvSpPr/>
          <p:nvPr/>
        </p:nvSpPr>
        <p:spPr>
          <a:xfrm>
            <a:off x="3846576" y="944880"/>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22225" cmpd="sng">
            <a:gradFill>
              <a:gsLst>
                <a:gs pos="12000">
                  <a:schemeClr val="bg1">
                    <a:alpha val="0"/>
                  </a:schemeClr>
                </a:gs>
                <a:gs pos="84000">
                  <a:srgbClr val="C00000"/>
                </a:gs>
                <a:gs pos="24000">
                  <a:srgbClr val="C00000"/>
                </a:gs>
                <a:gs pos="89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836151" y="945773"/>
            <a:ext cx="883920" cy="544330"/>
            <a:chOff x="3836151" y="848237"/>
            <a:chExt cx="883920" cy="544330"/>
          </a:xfrm>
        </p:grpSpPr>
        <p:sp>
          <p:nvSpPr>
            <p:cNvPr id="21" name="TextBox 20"/>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2" name="TextBox 21"/>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3" name="TextBox 22"/>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24" name="TextBox 23"/>
            <p:cNvSpPr txBox="1"/>
            <p:nvPr/>
          </p:nvSpPr>
          <p:spPr>
            <a:xfrm>
              <a:off x="3842247" y="1207901"/>
              <a:ext cx="877824" cy="184666"/>
            </a:xfrm>
            <a:prstGeom prst="rect">
              <a:avLst/>
            </a:prstGeom>
            <a:noFill/>
          </p:spPr>
          <p:txBody>
            <a:bodyPr wrap="square" rtlCol="0">
              <a:spAutoFit/>
            </a:bodyPr>
            <a:lstStyle/>
            <a:p>
              <a:r>
                <a:rPr lang="en-GB" sz="600" dirty="0"/>
                <a:t>t=1.3s-</a:t>
              </a:r>
            </a:p>
          </p:txBody>
        </p:sp>
      </p:grpSp>
      <p:sp>
        <p:nvSpPr>
          <p:cNvPr id="26" name="TextBox 25"/>
          <p:cNvSpPr txBox="1"/>
          <p:nvPr/>
        </p:nvSpPr>
        <p:spPr>
          <a:xfrm>
            <a:off x="3837301" y="686687"/>
            <a:ext cx="877824" cy="184666"/>
          </a:xfrm>
          <a:prstGeom prst="rect">
            <a:avLst/>
          </a:prstGeom>
          <a:noFill/>
        </p:spPr>
        <p:txBody>
          <a:bodyPr wrap="square" rtlCol="0">
            <a:spAutoFit/>
          </a:bodyPr>
          <a:lstStyle/>
          <a:p>
            <a:r>
              <a:rPr lang="en-GB" sz="600" dirty="0"/>
              <a:t>t=0.8s-</a:t>
            </a:r>
          </a:p>
        </p:txBody>
      </p:sp>
      <p:sp>
        <p:nvSpPr>
          <p:cNvPr id="27" name="TextBox 26"/>
          <p:cNvSpPr txBox="1"/>
          <p:nvPr/>
        </p:nvSpPr>
        <p:spPr>
          <a:xfrm>
            <a:off x="3837301" y="817312"/>
            <a:ext cx="877824" cy="184666"/>
          </a:xfrm>
          <a:prstGeom prst="rect">
            <a:avLst/>
          </a:prstGeom>
          <a:noFill/>
        </p:spPr>
        <p:txBody>
          <a:bodyPr wrap="square" rtlCol="0">
            <a:spAutoFit/>
          </a:bodyPr>
          <a:lstStyle/>
          <a:p>
            <a:r>
              <a:rPr lang="en-GB" sz="600" dirty="0"/>
              <a:t>t=0.9s-</a:t>
            </a:r>
          </a:p>
        </p:txBody>
      </p:sp>
      <p:sp>
        <p:nvSpPr>
          <p:cNvPr id="28" name="Arc 6"/>
          <p:cNvSpPr/>
          <p:nvPr/>
        </p:nvSpPr>
        <p:spPr>
          <a:xfrm>
            <a:off x="5004585" y="922484"/>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33000">
                  <a:schemeClr val="bg1">
                    <a:alpha val="0"/>
                  </a:schemeClr>
                </a:gs>
                <a:gs pos="88000">
                  <a:srgbClr val="C00000"/>
                </a:gs>
                <a:gs pos="43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p:nvPr/>
        </p:nvCxnSpPr>
        <p:spPr>
          <a:xfrm flipH="1" flipV="1">
            <a:off x="4180394" y="755148"/>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424092949"/>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143</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13.gif loaded on 28/11/2011 07:47:48 created on 03/05/2011 06:56:10 last modified on 24/04/2011 16:00:5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035824" y="-1127328"/>
            <a:ext cx="5868000" cy="5184000"/>
          </a:xfrm>
          <a:prstGeom prst="arc">
            <a:avLst>
              <a:gd name="adj1" fmla="val 21558337"/>
              <a:gd name="adj2" fmla="val 9022609"/>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492637" y="1303814"/>
            <a:ext cx="2780256" cy="1085818"/>
            <a:chOff x="3492637" y="1303814"/>
            <a:chExt cx="2780256" cy="1085818"/>
          </a:xfrm>
        </p:grpSpPr>
        <p:pic>
          <p:nvPicPr>
            <p:cNvPr id="7" name="Picture 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8" name="Isosceles Triangle 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27720" y="1438100"/>
              <a:ext cx="2113416" cy="95153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2113416 w 2310384"/>
                <a:gd name="connsiteY3" fmla="*/ 104188 h 951532"/>
                <a:gd name="connsiteX4" fmla="*/ 510168 w 2310384"/>
                <a:gd name="connsiteY4" fmla="*/ 951532 h 951532"/>
                <a:gd name="connsiteX5" fmla="*/ 0 w 2310384"/>
                <a:gd name="connsiteY5" fmla="*/ 822960 h 951532"/>
                <a:gd name="connsiteX0" fmla="*/ 0 w 2113416"/>
                <a:gd name="connsiteY0" fmla="*/ 822960 h 951532"/>
                <a:gd name="connsiteX1" fmla="*/ 237744 w 2113416"/>
                <a:gd name="connsiteY1" fmla="*/ 6096 h 951532"/>
                <a:gd name="connsiteX2" fmla="*/ 2048256 w 2113416"/>
                <a:gd name="connsiteY2" fmla="*/ 0 h 951532"/>
                <a:gd name="connsiteX3" fmla="*/ 2113416 w 2113416"/>
                <a:gd name="connsiteY3" fmla="*/ 104188 h 951532"/>
                <a:gd name="connsiteX4" fmla="*/ 510168 w 2113416"/>
                <a:gd name="connsiteY4" fmla="*/ 951532 h 951532"/>
                <a:gd name="connsiteX5" fmla="*/ 0 w 2113416"/>
                <a:gd name="connsiteY5" fmla="*/ 822960 h 95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3416" h="951532">
                  <a:moveTo>
                    <a:pt x="0" y="822960"/>
                  </a:moveTo>
                  <a:lnTo>
                    <a:pt x="237744" y="6096"/>
                  </a:lnTo>
                  <a:lnTo>
                    <a:pt x="2048256" y="0"/>
                  </a:lnTo>
                  <a:lnTo>
                    <a:pt x="2113416" y="104188"/>
                  </a:lnTo>
                  <a:lnTo>
                    <a:pt x="510168" y="951532"/>
                  </a:lnTo>
                  <a:lnTo>
                    <a:pt x="0" y="82296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Freeform 16"/>
          <p:cNvSpPr/>
          <p:nvPr/>
        </p:nvSpPr>
        <p:spPr>
          <a:xfrm>
            <a:off x="3846576" y="914400"/>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22225" cmpd="sng">
            <a:gradFill>
              <a:gsLst>
                <a:gs pos="13000">
                  <a:schemeClr val="bg1">
                    <a:alpha val="0"/>
                  </a:schemeClr>
                </a:gs>
                <a:gs pos="82000">
                  <a:srgbClr val="C00000"/>
                </a:gs>
                <a:gs pos="27000">
                  <a:srgbClr val="C00000"/>
                </a:gs>
                <a:gs pos="92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836151" y="921389"/>
            <a:ext cx="883920" cy="544330"/>
            <a:chOff x="3836151" y="848237"/>
            <a:chExt cx="883920" cy="544330"/>
          </a:xfrm>
        </p:grpSpPr>
        <p:sp>
          <p:nvSpPr>
            <p:cNvPr id="21" name="TextBox 20"/>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2" name="TextBox 21"/>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3" name="TextBox 22"/>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24" name="TextBox 23"/>
            <p:cNvSpPr txBox="1"/>
            <p:nvPr/>
          </p:nvSpPr>
          <p:spPr>
            <a:xfrm>
              <a:off x="3842247" y="1207901"/>
              <a:ext cx="877824" cy="184666"/>
            </a:xfrm>
            <a:prstGeom prst="rect">
              <a:avLst/>
            </a:prstGeom>
            <a:noFill/>
          </p:spPr>
          <p:txBody>
            <a:bodyPr wrap="square" rtlCol="0">
              <a:spAutoFit/>
            </a:bodyPr>
            <a:lstStyle/>
            <a:p>
              <a:r>
                <a:rPr lang="en-GB" sz="600" dirty="0"/>
                <a:t>t=1.3s-</a:t>
              </a:r>
            </a:p>
          </p:txBody>
        </p:sp>
      </p:grpSp>
      <p:sp>
        <p:nvSpPr>
          <p:cNvPr id="26" name="TextBox 25"/>
          <p:cNvSpPr txBox="1"/>
          <p:nvPr/>
        </p:nvSpPr>
        <p:spPr>
          <a:xfrm>
            <a:off x="3837301" y="672937"/>
            <a:ext cx="877824" cy="184666"/>
          </a:xfrm>
          <a:prstGeom prst="rect">
            <a:avLst/>
          </a:prstGeom>
          <a:noFill/>
        </p:spPr>
        <p:txBody>
          <a:bodyPr wrap="square" rtlCol="0">
            <a:spAutoFit/>
          </a:bodyPr>
          <a:lstStyle/>
          <a:p>
            <a:r>
              <a:rPr lang="en-GB" sz="600" dirty="0"/>
              <a:t>t=0.8s-</a:t>
            </a:r>
          </a:p>
        </p:txBody>
      </p:sp>
      <p:sp>
        <p:nvSpPr>
          <p:cNvPr id="27" name="TextBox 26"/>
          <p:cNvSpPr txBox="1"/>
          <p:nvPr/>
        </p:nvSpPr>
        <p:spPr>
          <a:xfrm>
            <a:off x="3837301" y="803562"/>
            <a:ext cx="877824" cy="184666"/>
          </a:xfrm>
          <a:prstGeom prst="rect">
            <a:avLst/>
          </a:prstGeom>
          <a:noFill/>
        </p:spPr>
        <p:txBody>
          <a:bodyPr wrap="square" rtlCol="0">
            <a:spAutoFit/>
          </a:bodyPr>
          <a:lstStyle/>
          <a:p>
            <a:r>
              <a:rPr lang="en-GB" sz="600" dirty="0"/>
              <a:t>t=0.9s-</a:t>
            </a:r>
          </a:p>
        </p:txBody>
      </p:sp>
      <p:sp>
        <p:nvSpPr>
          <p:cNvPr id="30" name="Arc 6"/>
          <p:cNvSpPr/>
          <p:nvPr/>
        </p:nvSpPr>
        <p:spPr>
          <a:xfrm>
            <a:off x="5035527" y="922484"/>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32000">
                  <a:schemeClr val="bg1">
                    <a:alpha val="0"/>
                  </a:schemeClr>
                </a:gs>
                <a:gs pos="88000">
                  <a:srgbClr val="C00000"/>
                </a:gs>
                <a:gs pos="46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p:nvPr/>
        </p:nvCxnSpPr>
        <p:spPr>
          <a:xfrm flipH="1" flipV="1">
            <a:off x="4180394" y="755148"/>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2260179010"/>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144</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16.gif loaded on 28/11/2011 07:47:48 created on 03/05/2011 06:56:11 last modified on 24/04/2011 16:00:5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1005344" y="-1145616"/>
            <a:ext cx="5940000" cy="5256000"/>
          </a:xfrm>
          <a:prstGeom prst="arc">
            <a:avLst>
              <a:gd name="adj1" fmla="val 21558337"/>
              <a:gd name="adj2" fmla="val 9022609"/>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492637" y="1303814"/>
            <a:ext cx="2780256" cy="1085818"/>
            <a:chOff x="3492637" y="1303814"/>
            <a:chExt cx="2780256" cy="1085818"/>
          </a:xfrm>
        </p:grpSpPr>
        <p:pic>
          <p:nvPicPr>
            <p:cNvPr id="7" name="Picture 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8" name="Isosceles Triangle 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27720" y="1444196"/>
              <a:ext cx="2174376" cy="945436"/>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2174376 w 2310384"/>
                <a:gd name="connsiteY3" fmla="*/ 79804 h 951532"/>
                <a:gd name="connsiteX4" fmla="*/ 510168 w 2310384"/>
                <a:gd name="connsiteY4" fmla="*/ 951532 h 951532"/>
                <a:gd name="connsiteX5" fmla="*/ 0 w 2310384"/>
                <a:gd name="connsiteY5" fmla="*/ 822960 h 951532"/>
                <a:gd name="connsiteX0" fmla="*/ 0 w 2174376"/>
                <a:gd name="connsiteY0" fmla="*/ 816864 h 945436"/>
                <a:gd name="connsiteX1" fmla="*/ 237744 w 2174376"/>
                <a:gd name="connsiteY1" fmla="*/ 0 h 945436"/>
                <a:gd name="connsiteX2" fmla="*/ 2139696 w 2174376"/>
                <a:gd name="connsiteY2" fmla="*/ 0 h 945436"/>
                <a:gd name="connsiteX3" fmla="*/ 2174376 w 2174376"/>
                <a:gd name="connsiteY3" fmla="*/ 73708 h 945436"/>
                <a:gd name="connsiteX4" fmla="*/ 510168 w 2174376"/>
                <a:gd name="connsiteY4" fmla="*/ 945436 h 945436"/>
                <a:gd name="connsiteX5" fmla="*/ 0 w 2174376"/>
                <a:gd name="connsiteY5" fmla="*/ 816864 h 9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4376" h="945436">
                  <a:moveTo>
                    <a:pt x="0" y="816864"/>
                  </a:moveTo>
                  <a:lnTo>
                    <a:pt x="237744" y="0"/>
                  </a:lnTo>
                  <a:lnTo>
                    <a:pt x="2139696" y="0"/>
                  </a:lnTo>
                  <a:lnTo>
                    <a:pt x="2174376" y="73708"/>
                  </a:lnTo>
                  <a:lnTo>
                    <a:pt x="510168" y="945436"/>
                  </a:lnTo>
                  <a:lnTo>
                    <a:pt x="0" y="816864"/>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Freeform 16"/>
          <p:cNvSpPr/>
          <p:nvPr/>
        </p:nvSpPr>
        <p:spPr>
          <a:xfrm>
            <a:off x="3846576" y="890016"/>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22225" cmpd="sng">
            <a:gradFill>
              <a:gsLst>
                <a:gs pos="13000">
                  <a:schemeClr val="bg1">
                    <a:alpha val="0"/>
                  </a:schemeClr>
                </a:gs>
                <a:gs pos="86000">
                  <a:srgbClr val="C00000"/>
                </a:gs>
                <a:gs pos="20000">
                  <a:srgbClr val="C00000"/>
                </a:gs>
                <a:gs pos="94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3836151" y="884813"/>
            <a:ext cx="883920" cy="544330"/>
            <a:chOff x="3836151" y="848237"/>
            <a:chExt cx="883920" cy="544330"/>
          </a:xfrm>
        </p:grpSpPr>
        <p:sp>
          <p:nvSpPr>
            <p:cNvPr id="21" name="TextBox 20"/>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2" name="TextBox 21"/>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3" name="TextBox 22"/>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24" name="TextBox 23"/>
            <p:cNvSpPr txBox="1"/>
            <p:nvPr/>
          </p:nvSpPr>
          <p:spPr>
            <a:xfrm>
              <a:off x="3842247" y="1207901"/>
              <a:ext cx="877824" cy="184666"/>
            </a:xfrm>
            <a:prstGeom prst="rect">
              <a:avLst/>
            </a:prstGeom>
            <a:noFill/>
          </p:spPr>
          <p:txBody>
            <a:bodyPr wrap="square" rtlCol="0">
              <a:spAutoFit/>
            </a:bodyPr>
            <a:lstStyle/>
            <a:p>
              <a:r>
                <a:rPr lang="en-GB" sz="600" dirty="0"/>
                <a:t>t=1.3s-</a:t>
              </a:r>
            </a:p>
          </p:txBody>
        </p:sp>
      </p:grpSp>
      <p:sp>
        <p:nvSpPr>
          <p:cNvPr id="26" name="TextBox 25"/>
          <p:cNvSpPr txBox="1"/>
          <p:nvPr/>
        </p:nvSpPr>
        <p:spPr>
          <a:xfrm>
            <a:off x="3837301" y="624812"/>
            <a:ext cx="877824" cy="184666"/>
          </a:xfrm>
          <a:prstGeom prst="rect">
            <a:avLst/>
          </a:prstGeom>
          <a:noFill/>
        </p:spPr>
        <p:txBody>
          <a:bodyPr wrap="square" rtlCol="0">
            <a:spAutoFit/>
          </a:bodyPr>
          <a:lstStyle/>
          <a:p>
            <a:r>
              <a:rPr lang="en-GB" sz="600" dirty="0"/>
              <a:t>t=0.8s-</a:t>
            </a:r>
          </a:p>
        </p:txBody>
      </p:sp>
      <p:sp>
        <p:nvSpPr>
          <p:cNvPr id="27" name="TextBox 26"/>
          <p:cNvSpPr txBox="1"/>
          <p:nvPr/>
        </p:nvSpPr>
        <p:spPr>
          <a:xfrm>
            <a:off x="3837301" y="755437"/>
            <a:ext cx="877824" cy="184666"/>
          </a:xfrm>
          <a:prstGeom prst="rect">
            <a:avLst/>
          </a:prstGeom>
          <a:noFill/>
        </p:spPr>
        <p:txBody>
          <a:bodyPr wrap="square" rtlCol="0">
            <a:spAutoFit/>
          </a:bodyPr>
          <a:lstStyle/>
          <a:p>
            <a:r>
              <a:rPr lang="en-GB" sz="600" dirty="0"/>
              <a:t>t=0.9s-</a:t>
            </a:r>
          </a:p>
        </p:txBody>
      </p:sp>
      <p:sp>
        <p:nvSpPr>
          <p:cNvPr id="28" name="Arc 6"/>
          <p:cNvSpPr/>
          <p:nvPr/>
        </p:nvSpPr>
        <p:spPr>
          <a:xfrm>
            <a:off x="5083659" y="888104"/>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34000">
                  <a:schemeClr val="bg1">
                    <a:alpha val="0"/>
                  </a:schemeClr>
                </a:gs>
                <a:gs pos="88000">
                  <a:srgbClr val="C00000"/>
                </a:gs>
                <a:gs pos="48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p:nvPr/>
        </p:nvCxnSpPr>
        <p:spPr>
          <a:xfrm flipH="1" flipV="1">
            <a:off x="4180394" y="755148"/>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50002301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145</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19.gif loaded on 28/11/2011 07:47:48 created on 03/05/2011 06:56:12 last modified on 24/04/2011 16:01:0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980960" y="-1182192"/>
            <a:ext cx="6012000" cy="5328000"/>
          </a:xfrm>
          <a:prstGeom prst="arc">
            <a:avLst>
              <a:gd name="adj1" fmla="val 21558337"/>
              <a:gd name="adj2" fmla="val 9022609"/>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492637" y="1303814"/>
            <a:ext cx="2780256" cy="1085818"/>
            <a:chOff x="3492637" y="1303814"/>
            <a:chExt cx="2780256" cy="1085818"/>
          </a:xfrm>
        </p:grpSpPr>
        <p:pic>
          <p:nvPicPr>
            <p:cNvPr id="7" name="Picture 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8" name="Isosceles Triangle 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27720" y="1438100"/>
              <a:ext cx="2310384" cy="95153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384" h="951532">
                  <a:moveTo>
                    <a:pt x="0" y="822960"/>
                  </a:moveTo>
                  <a:lnTo>
                    <a:pt x="237744" y="6096"/>
                  </a:lnTo>
                  <a:lnTo>
                    <a:pt x="2310384" y="0"/>
                  </a:lnTo>
                  <a:lnTo>
                    <a:pt x="510168" y="951532"/>
                  </a:lnTo>
                  <a:lnTo>
                    <a:pt x="0" y="82296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Freeform 16"/>
          <p:cNvSpPr/>
          <p:nvPr/>
        </p:nvSpPr>
        <p:spPr>
          <a:xfrm>
            <a:off x="3846576" y="853440"/>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22225" cmpd="sng">
            <a:gradFill>
              <a:gsLst>
                <a:gs pos="13000">
                  <a:schemeClr val="bg1">
                    <a:alpha val="0"/>
                  </a:schemeClr>
                </a:gs>
                <a:gs pos="92000">
                  <a:srgbClr val="C00000"/>
                </a:gs>
                <a:gs pos="23000">
                  <a:srgbClr val="C00000"/>
                </a:gs>
                <a:gs pos="93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836151" y="848237"/>
            <a:ext cx="883920" cy="666250"/>
            <a:chOff x="3836151" y="848237"/>
            <a:chExt cx="883920" cy="666250"/>
          </a:xfrm>
        </p:grpSpPr>
        <p:sp>
          <p:nvSpPr>
            <p:cNvPr id="19" name="TextBox 18"/>
            <p:cNvSpPr txBox="1"/>
            <p:nvPr/>
          </p:nvSpPr>
          <p:spPr>
            <a:xfrm>
              <a:off x="3842247" y="1329821"/>
              <a:ext cx="877824" cy="184666"/>
            </a:xfrm>
            <a:prstGeom prst="rect">
              <a:avLst/>
            </a:prstGeom>
            <a:noFill/>
          </p:spPr>
          <p:txBody>
            <a:bodyPr wrap="square" rtlCol="0">
              <a:spAutoFit/>
            </a:bodyPr>
            <a:lstStyle/>
            <a:p>
              <a:r>
                <a:rPr lang="en-GB" sz="600" dirty="0"/>
                <a:t>t=1.4s-</a:t>
              </a:r>
            </a:p>
          </p:txBody>
        </p:sp>
        <p:sp>
          <p:nvSpPr>
            <p:cNvPr id="20" name="TextBox 19"/>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1" name="TextBox 20"/>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2" name="TextBox 21"/>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23" name="TextBox 22"/>
            <p:cNvSpPr txBox="1"/>
            <p:nvPr/>
          </p:nvSpPr>
          <p:spPr>
            <a:xfrm>
              <a:off x="3842247" y="1207901"/>
              <a:ext cx="877824" cy="184666"/>
            </a:xfrm>
            <a:prstGeom prst="rect">
              <a:avLst/>
            </a:prstGeom>
            <a:noFill/>
          </p:spPr>
          <p:txBody>
            <a:bodyPr wrap="square" rtlCol="0">
              <a:spAutoFit/>
            </a:bodyPr>
            <a:lstStyle/>
            <a:p>
              <a:r>
                <a:rPr lang="en-GB" sz="600" dirty="0"/>
                <a:t>t=1.3s-</a:t>
              </a:r>
            </a:p>
          </p:txBody>
        </p:sp>
      </p:grpSp>
      <p:sp>
        <p:nvSpPr>
          <p:cNvPr id="26" name="TextBox 25"/>
          <p:cNvSpPr txBox="1"/>
          <p:nvPr/>
        </p:nvSpPr>
        <p:spPr>
          <a:xfrm>
            <a:off x="3837301" y="597312"/>
            <a:ext cx="877824" cy="184666"/>
          </a:xfrm>
          <a:prstGeom prst="rect">
            <a:avLst/>
          </a:prstGeom>
          <a:noFill/>
        </p:spPr>
        <p:txBody>
          <a:bodyPr wrap="square" rtlCol="0">
            <a:spAutoFit/>
          </a:bodyPr>
          <a:lstStyle/>
          <a:p>
            <a:r>
              <a:rPr lang="en-GB" sz="600" dirty="0"/>
              <a:t>t=0.8s-</a:t>
            </a:r>
          </a:p>
        </p:txBody>
      </p:sp>
      <p:sp>
        <p:nvSpPr>
          <p:cNvPr id="27" name="TextBox 26"/>
          <p:cNvSpPr txBox="1"/>
          <p:nvPr/>
        </p:nvSpPr>
        <p:spPr>
          <a:xfrm>
            <a:off x="3837301" y="727937"/>
            <a:ext cx="877824" cy="184666"/>
          </a:xfrm>
          <a:prstGeom prst="rect">
            <a:avLst/>
          </a:prstGeom>
          <a:noFill/>
        </p:spPr>
        <p:txBody>
          <a:bodyPr wrap="square" rtlCol="0">
            <a:spAutoFit/>
          </a:bodyPr>
          <a:lstStyle/>
          <a:p>
            <a:r>
              <a:rPr lang="en-GB" sz="600" dirty="0"/>
              <a:t>t=0.9s-</a:t>
            </a:r>
          </a:p>
        </p:txBody>
      </p:sp>
      <p:sp>
        <p:nvSpPr>
          <p:cNvPr id="28" name="Arc 6"/>
          <p:cNvSpPr/>
          <p:nvPr/>
        </p:nvSpPr>
        <p:spPr>
          <a:xfrm>
            <a:off x="5128353" y="864038"/>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37000">
                  <a:schemeClr val="bg1">
                    <a:alpha val="0"/>
                  </a:schemeClr>
                </a:gs>
                <a:gs pos="88000">
                  <a:srgbClr val="C00000"/>
                </a:gs>
                <a:gs pos="43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p:nvPr/>
        </p:nvCxnSpPr>
        <p:spPr>
          <a:xfrm flipH="1" flipV="1">
            <a:off x="4180394" y="755148"/>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946207969"/>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146</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22.gif loaded on 28/11/2011 07:47:48 created on 03/05/2011 06:56:12 last modified on 24/04/2011 16:01:0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944384" y="-1206576"/>
            <a:ext cx="6084000" cy="5400000"/>
          </a:xfrm>
          <a:prstGeom prst="arc">
            <a:avLst>
              <a:gd name="adj1" fmla="val 21558337"/>
              <a:gd name="adj2" fmla="val 8823338"/>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492637" y="1303814"/>
            <a:ext cx="2780256" cy="1085818"/>
            <a:chOff x="3492637" y="1303814"/>
            <a:chExt cx="2780256" cy="1085818"/>
          </a:xfrm>
        </p:grpSpPr>
        <p:pic>
          <p:nvPicPr>
            <p:cNvPr id="7" name="Picture 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8" name="Isosceles Triangle 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27720" y="1438100"/>
              <a:ext cx="2310384" cy="95153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384" h="951532">
                  <a:moveTo>
                    <a:pt x="0" y="822960"/>
                  </a:moveTo>
                  <a:lnTo>
                    <a:pt x="237744" y="6096"/>
                  </a:lnTo>
                  <a:lnTo>
                    <a:pt x="2310384" y="0"/>
                  </a:lnTo>
                  <a:lnTo>
                    <a:pt x="510168" y="951532"/>
                  </a:lnTo>
                  <a:lnTo>
                    <a:pt x="0" y="82296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Freeform 16"/>
          <p:cNvSpPr/>
          <p:nvPr/>
        </p:nvSpPr>
        <p:spPr>
          <a:xfrm>
            <a:off x="3846576" y="816864"/>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22225" cmpd="sng">
            <a:gradFill>
              <a:gsLst>
                <a:gs pos="12000">
                  <a:schemeClr val="bg1">
                    <a:alpha val="0"/>
                  </a:schemeClr>
                </a:gs>
                <a:gs pos="74000">
                  <a:srgbClr val="C00000"/>
                </a:gs>
                <a:gs pos="25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3836151" y="829949"/>
            <a:ext cx="883920" cy="666250"/>
            <a:chOff x="3836151" y="848237"/>
            <a:chExt cx="883920" cy="666250"/>
          </a:xfrm>
        </p:grpSpPr>
        <p:sp>
          <p:nvSpPr>
            <p:cNvPr id="20" name="TextBox 19"/>
            <p:cNvSpPr txBox="1"/>
            <p:nvPr/>
          </p:nvSpPr>
          <p:spPr>
            <a:xfrm>
              <a:off x="3842247" y="1329821"/>
              <a:ext cx="877824" cy="184666"/>
            </a:xfrm>
            <a:prstGeom prst="rect">
              <a:avLst/>
            </a:prstGeom>
            <a:noFill/>
          </p:spPr>
          <p:txBody>
            <a:bodyPr wrap="square" rtlCol="0">
              <a:spAutoFit/>
            </a:bodyPr>
            <a:lstStyle/>
            <a:p>
              <a:r>
                <a:rPr lang="en-GB" sz="600" dirty="0"/>
                <a:t>t=1.4s-</a:t>
              </a:r>
            </a:p>
          </p:txBody>
        </p:sp>
        <p:sp>
          <p:nvSpPr>
            <p:cNvPr id="21" name="TextBox 20"/>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2" name="TextBox 21"/>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3" name="TextBox 22"/>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24" name="TextBox 23"/>
            <p:cNvSpPr txBox="1"/>
            <p:nvPr/>
          </p:nvSpPr>
          <p:spPr>
            <a:xfrm>
              <a:off x="3842247" y="1207901"/>
              <a:ext cx="877824" cy="184666"/>
            </a:xfrm>
            <a:prstGeom prst="rect">
              <a:avLst/>
            </a:prstGeom>
            <a:noFill/>
          </p:spPr>
          <p:txBody>
            <a:bodyPr wrap="square" rtlCol="0">
              <a:spAutoFit/>
            </a:bodyPr>
            <a:lstStyle/>
            <a:p>
              <a:r>
                <a:rPr lang="en-GB" sz="600" dirty="0"/>
                <a:t>t=1.3s-</a:t>
              </a:r>
            </a:p>
          </p:txBody>
        </p:sp>
      </p:grpSp>
      <p:sp>
        <p:nvSpPr>
          <p:cNvPr id="26" name="TextBox 25"/>
          <p:cNvSpPr txBox="1"/>
          <p:nvPr/>
        </p:nvSpPr>
        <p:spPr>
          <a:xfrm>
            <a:off x="3837301" y="569812"/>
            <a:ext cx="877824" cy="184666"/>
          </a:xfrm>
          <a:prstGeom prst="rect">
            <a:avLst/>
          </a:prstGeom>
          <a:noFill/>
        </p:spPr>
        <p:txBody>
          <a:bodyPr wrap="square" rtlCol="0">
            <a:spAutoFit/>
          </a:bodyPr>
          <a:lstStyle/>
          <a:p>
            <a:r>
              <a:rPr lang="en-GB" sz="600" dirty="0"/>
              <a:t>t=0.8s-</a:t>
            </a:r>
          </a:p>
        </p:txBody>
      </p:sp>
      <p:sp>
        <p:nvSpPr>
          <p:cNvPr id="27" name="TextBox 26"/>
          <p:cNvSpPr txBox="1"/>
          <p:nvPr/>
        </p:nvSpPr>
        <p:spPr>
          <a:xfrm>
            <a:off x="3837301" y="700437"/>
            <a:ext cx="877824" cy="184666"/>
          </a:xfrm>
          <a:prstGeom prst="rect">
            <a:avLst/>
          </a:prstGeom>
          <a:noFill/>
        </p:spPr>
        <p:txBody>
          <a:bodyPr wrap="square" rtlCol="0">
            <a:spAutoFit/>
          </a:bodyPr>
          <a:lstStyle/>
          <a:p>
            <a:r>
              <a:rPr lang="en-GB" sz="600" dirty="0"/>
              <a:t>t=0.9s-</a:t>
            </a:r>
          </a:p>
        </p:txBody>
      </p:sp>
      <p:sp>
        <p:nvSpPr>
          <p:cNvPr id="28" name="Arc 6"/>
          <p:cNvSpPr/>
          <p:nvPr/>
        </p:nvSpPr>
        <p:spPr>
          <a:xfrm>
            <a:off x="5176485" y="857162"/>
            <a:ext cx="1188000" cy="1563510"/>
          </a:xfrm>
          <a:custGeom>
            <a:avLst/>
            <a:gdLst>
              <a:gd name="connsiteX0" fmla="*/ 1215983 w 2592000"/>
              <a:gd name="connsiteY0" fmla="*/ 3125 h 3276000"/>
              <a:gd name="connsiteX1" fmla="*/ 2522846 w 2592000"/>
              <a:gd name="connsiteY1" fmla="*/ 1110084 h 3276000"/>
              <a:gd name="connsiteX2" fmla="*/ 1296000 w 2592000"/>
              <a:gd name="connsiteY2" fmla="*/ 1638000 h 3276000"/>
              <a:gd name="connsiteX3" fmla="*/ 1215983 w 2592000"/>
              <a:gd name="connsiteY3" fmla="*/ 3125 h 3276000"/>
              <a:gd name="connsiteX0" fmla="*/ 1215983 w 2592000"/>
              <a:gd name="connsiteY0" fmla="*/ 3125 h 3276000"/>
              <a:gd name="connsiteX1" fmla="*/ 2522846 w 2592000"/>
              <a:gd name="connsiteY1" fmla="*/ 1110084 h 3276000"/>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3150 h 1638025"/>
              <a:gd name="connsiteX1" fmla="*/ 1306863 w 1306863"/>
              <a:gd name="connsiteY1" fmla="*/ 1110109 h 1638025"/>
              <a:gd name="connsiteX2" fmla="*/ 80017 w 1306863"/>
              <a:gd name="connsiteY2" fmla="*/ 1638025 h 1638025"/>
              <a:gd name="connsiteX3" fmla="*/ 0 w 1306863"/>
              <a:gd name="connsiteY3" fmla="*/ 3150 h 1638025"/>
              <a:gd name="connsiteX0" fmla="*/ 0 w 1306863"/>
              <a:gd name="connsiteY0" fmla="*/ 3150 h 1638025"/>
              <a:gd name="connsiteX1" fmla="*/ 1282479 w 1306863"/>
              <a:gd name="connsiteY1" fmla="*/ 1116205 h 1638025"/>
              <a:gd name="connsiteX0" fmla="*/ 0 w 1306863"/>
              <a:gd name="connsiteY0" fmla="*/ 45369 h 1680244"/>
              <a:gd name="connsiteX1" fmla="*/ 1306863 w 1306863"/>
              <a:gd name="connsiteY1" fmla="*/ 1152328 h 1680244"/>
              <a:gd name="connsiteX2" fmla="*/ 80017 w 1306863"/>
              <a:gd name="connsiteY2" fmla="*/ 1680244 h 1680244"/>
              <a:gd name="connsiteX3" fmla="*/ 0 w 1306863"/>
              <a:gd name="connsiteY3" fmla="*/ 45369 h 1680244"/>
              <a:gd name="connsiteX0" fmla="*/ 0 w 1306863"/>
              <a:gd name="connsiteY0" fmla="*/ 2697 h 1680244"/>
              <a:gd name="connsiteX1" fmla="*/ 1282479 w 1306863"/>
              <a:gd name="connsiteY1" fmla="*/ 1158424 h 1680244"/>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282479 w 1306863"/>
              <a:gd name="connsiteY1" fmla="*/ 1155727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42672 h 1677547"/>
              <a:gd name="connsiteX1" fmla="*/ 1306863 w 1306863"/>
              <a:gd name="connsiteY1" fmla="*/ 1149631 h 1677547"/>
              <a:gd name="connsiteX2" fmla="*/ 80017 w 1306863"/>
              <a:gd name="connsiteY2" fmla="*/ 1677547 h 1677547"/>
              <a:gd name="connsiteX3" fmla="*/ 0 w 1306863"/>
              <a:gd name="connsiteY3" fmla="*/ 42672 h 1677547"/>
              <a:gd name="connsiteX0" fmla="*/ 0 w 1306863"/>
              <a:gd name="connsiteY0" fmla="*/ 0 h 1677547"/>
              <a:gd name="connsiteX1" fmla="*/ 1111791 w 1306863"/>
              <a:gd name="connsiteY1" fmla="*/ 704623 h 1677547"/>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292608 w 1306863"/>
              <a:gd name="connsiteY0" fmla="*/ 3363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51104 w 1306863"/>
              <a:gd name="connsiteY0" fmla="*/ 94591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45008 w 1306863"/>
              <a:gd name="connsiteY0" fmla="*/ 8849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498655 w 1306863"/>
              <a:gd name="connsiteY0" fmla="*/ 10678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532185 w 1306863"/>
              <a:gd name="connsiteY0" fmla="*/ 118975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632774 w 1306863"/>
              <a:gd name="connsiteY0" fmla="*/ 167743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06539 w 1306863"/>
              <a:gd name="connsiteY0" fmla="*/ 193289 h 1638026"/>
              <a:gd name="connsiteX1" fmla="*/ 1111791 w 1306863"/>
              <a:gd name="connsiteY1" fmla="*/ 665102 h 1638026"/>
              <a:gd name="connsiteX0" fmla="*/ 0 w 1306863"/>
              <a:gd name="connsiteY0" fmla="*/ 3151 h 1638026"/>
              <a:gd name="connsiteX1" fmla="*/ 1306863 w 1306863"/>
              <a:gd name="connsiteY1" fmla="*/ 1110110 h 1638026"/>
              <a:gd name="connsiteX2" fmla="*/ 80017 w 1306863"/>
              <a:gd name="connsiteY2" fmla="*/ 1638026 h 1638026"/>
              <a:gd name="connsiteX3" fmla="*/ 0 w 1306863"/>
              <a:gd name="connsiteY3" fmla="*/ 3151 h 1638026"/>
              <a:gd name="connsiteX0" fmla="*/ 753480 w 1306863"/>
              <a:gd name="connsiteY0" fmla="*/ 231608 h 1638026"/>
              <a:gd name="connsiteX1" fmla="*/ 1111791 w 1306863"/>
              <a:gd name="connsiteY1" fmla="*/ 665102 h 1638026"/>
            </a:gdLst>
            <a:ahLst/>
            <a:cxnLst>
              <a:cxn ang="0">
                <a:pos x="connsiteX0" y="connsiteY0"/>
              </a:cxn>
              <a:cxn ang="0">
                <a:pos x="connsiteX1" y="connsiteY1"/>
              </a:cxn>
            </a:cxnLst>
            <a:rect l="l" t="t" r="r" b="b"/>
            <a:pathLst>
              <a:path w="1306863" h="1638026" stroke="0" extrusionOk="0">
                <a:moveTo>
                  <a:pt x="0" y="3151"/>
                </a:moveTo>
                <a:cubicBezTo>
                  <a:pt x="583261" y="-42451"/>
                  <a:pt x="1118522" y="410935"/>
                  <a:pt x="1306863" y="1110110"/>
                </a:cubicBezTo>
                <a:lnTo>
                  <a:pt x="80017" y="1638026"/>
                </a:lnTo>
                <a:lnTo>
                  <a:pt x="0" y="3151"/>
                </a:lnTo>
                <a:close/>
              </a:path>
              <a:path w="1306863" h="1638026" fill="none">
                <a:moveTo>
                  <a:pt x="753480" y="231608"/>
                </a:moveTo>
                <a:cubicBezTo>
                  <a:pt x="959392" y="393270"/>
                  <a:pt x="981970" y="459703"/>
                  <a:pt x="1111791" y="665102"/>
                </a:cubicBezTo>
              </a:path>
            </a:pathLst>
          </a:custGeom>
          <a:noFill/>
          <a:ln w="22225" cmpd="sng">
            <a:gradFill>
              <a:gsLst>
                <a:gs pos="36000">
                  <a:schemeClr val="bg1">
                    <a:alpha val="0"/>
                  </a:schemeClr>
                </a:gs>
                <a:gs pos="88000">
                  <a:srgbClr val="C00000"/>
                </a:gs>
                <a:gs pos="51000">
                  <a:srgbClr val="C00000"/>
                </a:gs>
                <a:gs pos="96000">
                  <a:schemeClr val="bg1">
                    <a:alpha val="0"/>
                  </a:schemeClr>
                </a:gs>
              </a:gsLst>
              <a:lin ang="540000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p:nvPr/>
        </p:nvCxnSpPr>
        <p:spPr>
          <a:xfrm flipH="1" flipV="1">
            <a:off x="4180394" y="755148"/>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1153593133"/>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147</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25.gif loaded on 28/11/2011 07:47:48 created on 03/05/2011 06:56:12 last modified on 24/04/2011 16:01:0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920000" y="-1237056"/>
            <a:ext cx="6156000" cy="5472000"/>
          </a:xfrm>
          <a:prstGeom prst="arc">
            <a:avLst>
              <a:gd name="adj1" fmla="val 21558337"/>
              <a:gd name="adj2" fmla="val 8823338"/>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492637" y="1303814"/>
            <a:ext cx="2780256" cy="1085818"/>
            <a:chOff x="3492637" y="1303814"/>
            <a:chExt cx="2780256" cy="1085818"/>
          </a:xfrm>
        </p:grpSpPr>
        <p:pic>
          <p:nvPicPr>
            <p:cNvPr id="7" name="Picture 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8" name="Isosceles Triangle 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27720" y="1438100"/>
              <a:ext cx="2310384" cy="95153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384" h="951532">
                  <a:moveTo>
                    <a:pt x="0" y="822960"/>
                  </a:moveTo>
                  <a:lnTo>
                    <a:pt x="237744" y="6096"/>
                  </a:lnTo>
                  <a:lnTo>
                    <a:pt x="2310384" y="0"/>
                  </a:lnTo>
                  <a:lnTo>
                    <a:pt x="510168" y="951532"/>
                  </a:lnTo>
                  <a:lnTo>
                    <a:pt x="0" y="82296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Freeform 16"/>
          <p:cNvSpPr/>
          <p:nvPr/>
        </p:nvSpPr>
        <p:spPr>
          <a:xfrm>
            <a:off x="3846576" y="798576"/>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22225" cmpd="sng">
            <a:gradFill>
              <a:gsLst>
                <a:gs pos="13000">
                  <a:schemeClr val="bg1">
                    <a:alpha val="0"/>
                  </a:schemeClr>
                </a:gs>
                <a:gs pos="74000">
                  <a:srgbClr val="C00000"/>
                </a:gs>
                <a:gs pos="24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3836151" y="805565"/>
            <a:ext cx="883920" cy="666250"/>
            <a:chOff x="3836151" y="848237"/>
            <a:chExt cx="883920" cy="666250"/>
          </a:xfrm>
        </p:grpSpPr>
        <p:sp>
          <p:nvSpPr>
            <p:cNvPr id="20" name="TextBox 19"/>
            <p:cNvSpPr txBox="1"/>
            <p:nvPr/>
          </p:nvSpPr>
          <p:spPr>
            <a:xfrm>
              <a:off x="3842247" y="1329821"/>
              <a:ext cx="877824" cy="184666"/>
            </a:xfrm>
            <a:prstGeom prst="rect">
              <a:avLst/>
            </a:prstGeom>
            <a:noFill/>
          </p:spPr>
          <p:txBody>
            <a:bodyPr wrap="square" rtlCol="0">
              <a:spAutoFit/>
            </a:bodyPr>
            <a:lstStyle/>
            <a:p>
              <a:r>
                <a:rPr lang="en-GB" sz="600" dirty="0"/>
                <a:t>t=1.4s-</a:t>
              </a:r>
            </a:p>
          </p:txBody>
        </p:sp>
        <p:sp>
          <p:nvSpPr>
            <p:cNvPr id="21" name="TextBox 20"/>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2" name="TextBox 21"/>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3" name="TextBox 22"/>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24" name="TextBox 23"/>
            <p:cNvSpPr txBox="1"/>
            <p:nvPr/>
          </p:nvSpPr>
          <p:spPr>
            <a:xfrm>
              <a:off x="3842247" y="1207901"/>
              <a:ext cx="877824" cy="184666"/>
            </a:xfrm>
            <a:prstGeom prst="rect">
              <a:avLst/>
            </a:prstGeom>
            <a:noFill/>
          </p:spPr>
          <p:txBody>
            <a:bodyPr wrap="square" rtlCol="0">
              <a:spAutoFit/>
            </a:bodyPr>
            <a:lstStyle/>
            <a:p>
              <a:r>
                <a:rPr lang="en-GB" sz="600" dirty="0"/>
                <a:t>t=1.3s-</a:t>
              </a:r>
            </a:p>
          </p:txBody>
        </p:sp>
      </p:grpSp>
      <p:sp>
        <p:nvSpPr>
          <p:cNvPr id="26" name="TextBox 25"/>
          <p:cNvSpPr txBox="1"/>
          <p:nvPr/>
        </p:nvSpPr>
        <p:spPr>
          <a:xfrm>
            <a:off x="3837301" y="549187"/>
            <a:ext cx="877824" cy="184666"/>
          </a:xfrm>
          <a:prstGeom prst="rect">
            <a:avLst/>
          </a:prstGeom>
          <a:noFill/>
        </p:spPr>
        <p:txBody>
          <a:bodyPr wrap="square" rtlCol="0">
            <a:spAutoFit/>
          </a:bodyPr>
          <a:lstStyle/>
          <a:p>
            <a:r>
              <a:rPr lang="en-GB" sz="600" dirty="0"/>
              <a:t>t=0.8s-</a:t>
            </a:r>
          </a:p>
        </p:txBody>
      </p:sp>
      <p:sp>
        <p:nvSpPr>
          <p:cNvPr id="27" name="TextBox 26"/>
          <p:cNvSpPr txBox="1"/>
          <p:nvPr/>
        </p:nvSpPr>
        <p:spPr>
          <a:xfrm>
            <a:off x="3837301" y="679812"/>
            <a:ext cx="877824" cy="184666"/>
          </a:xfrm>
          <a:prstGeom prst="rect">
            <a:avLst/>
          </a:prstGeom>
          <a:noFill/>
        </p:spPr>
        <p:txBody>
          <a:bodyPr wrap="square" rtlCol="0">
            <a:spAutoFit/>
          </a:bodyPr>
          <a:lstStyle/>
          <a:p>
            <a:r>
              <a:rPr lang="en-GB" sz="600" dirty="0"/>
              <a:t>t=0.9s-</a:t>
            </a:r>
          </a:p>
        </p:txBody>
      </p:sp>
      <p:cxnSp>
        <p:nvCxnSpPr>
          <p:cNvPr id="28" name="Straight Connector 27"/>
          <p:cNvCxnSpPr/>
          <p:nvPr/>
        </p:nvCxnSpPr>
        <p:spPr>
          <a:xfrm flipH="1" flipV="1">
            <a:off x="4180394" y="755148"/>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284273522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148</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29.gif loaded on 28/11/2011 07:47:48 created on 03/05/2011 06:56:13 last modified on 24/04/2011 16:01:0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901712" y="-1273632"/>
            <a:ext cx="6228000" cy="5544000"/>
          </a:xfrm>
          <a:prstGeom prst="arc">
            <a:avLst>
              <a:gd name="adj1" fmla="val 21558337"/>
              <a:gd name="adj2" fmla="val 8823338"/>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492637" y="1303814"/>
            <a:ext cx="2780256" cy="1085818"/>
            <a:chOff x="3492637" y="1303814"/>
            <a:chExt cx="2780256" cy="1085818"/>
          </a:xfrm>
        </p:grpSpPr>
        <p:pic>
          <p:nvPicPr>
            <p:cNvPr id="7" name="Picture 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8" name="Isosceles Triangle 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1 1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927720" y="1438100"/>
              <a:ext cx="2310384" cy="95153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384" h="951532">
                  <a:moveTo>
                    <a:pt x="0" y="822960"/>
                  </a:moveTo>
                  <a:lnTo>
                    <a:pt x="237744" y="6096"/>
                  </a:lnTo>
                  <a:lnTo>
                    <a:pt x="2310384" y="0"/>
                  </a:lnTo>
                  <a:lnTo>
                    <a:pt x="510168" y="951532"/>
                  </a:lnTo>
                  <a:lnTo>
                    <a:pt x="0" y="82296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Freeform 16"/>
          <p:cNvSpPr/>
          <p:nvPr/>
        </p:nvSpPr>
        <p:spPr>
          <a:xfrm>
            <a:off x="3846576" y="749808"/>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22225" cmpd="sng">
            <a:gradFill>
              <a:gsLst>
                <a:gs pos="13000">
                  <a:schemeClr val="bg1">
                    <a:alpha val="0"/>
                  </a:schemeClr>
                </a:gs>
                <a:gs pos="74000">
                  <a:srgbClr val="C00000"/>
                </a:gs>
                <a:gs pos="25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836151" y="762893"/>
            <a:ext cx="883920" cy="666250"/>
            <a:chOff x="3836151" y="848237"/>
            <a:chExt cx="883920" cy="666250"/>
          </a:xfrm>
        </p:grpSpPr>
        <p:sp>
          <p:nvSpPr>
            <p:cNvPr id="22" name="TextBox 21"/>
            <p:cNvSpPr txBox="1"/>
            <p:nvPr/>
          </p:nvSpPr>
          <p:spPr>
            <a:xfrm>
              <a:off x="3842247" y="1329821"/>
              <a:ext cx="877824" cy="184666"/>
            </a:xfrm>
            <a:prstGeom prst="rect">
              <a:avLst/>
            </a:prstGeom>
            <a:noFill/>
          </p:spPr>
          <p:txBody>
            <a:bodyPr wrap="square" rtlCol="0">
              <a:spAutoFit/>
            </a:bodyPr>
            <a:lstStyle/>
            <a:p>
              <a:r>
                <a:rPr lang="en-GB" sz="600" dirty="0"/>
                <a:t>t=1.4s-</a:t>
              </a:r>
            </a:p>
          </p:txBody>
        </p:sp>
        <p:sp>
          <p:nvSpPr>
            <p:cNvPr id="23" name="TextBox 22"/>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24" name="TextBox 23"/>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25" name="TextBox 24"/>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26" name="TextBox 25"/>
            <p:cNvSpPr txBox="1"/>
            <p:nvPr/>
          </p:nvSpPr>
          <p:spPr>
            <a:xfrm>
              <a:off x="3842247" y="1207901"/>
              <a:ext cx="877824" cy="184666"/>
            </a:xfrm>
            <a:prstGeom prst="rect">
              <a:avLst/>
            </a:prstGeom>
            <a:noFill/>
          </p:spPr>
          <p:txBody>
            <a:bodyPr wrap="square" rtlCol="0">
              <a:spAutoFit/>
            </a:bodyPr>
            <a:lstStyle/>
            <a:p>
              <a:r>
                <a:rPr lang="en-GB" sz="600" dirty="0"/>
                <a:t>t=1.3s-</a:t>
              </a:r>
            </a:p>
          </p:txBody>
        </p:sp>
      </p:grpSp>
      <p:sp>
        <p:nvSpPr>
          <p:cNvPr id="29" name="TextBox 28"/>
          <p:cNvSpPr txBox="1"/>
          <p:nvPr/>
        </p:nvSpPr>
        <p:spPr>
          <a:xfrm>
            <a:off x="3837301" y="652312"/>
            <a:ext cx="877824" cy="184666"/>
          </a:xfrm>
          <a:prstGeom prst="rect">
            <a:avLst/>
          </a:prstGeom>
          <a:noFill/>
        </p:spPr>
        <p:txBody>
          <a:bodyPr wrap="square" rtlCol="0">
            <a:spAutoFit/>
          </a:bodyPr>
          <a:lstStyle/>
          <a:p>
            <a:r>
              <a:rPr lang="en-GB" sz="600" dirty="0"/>
              <a:t>t=0.9s-</a:t>
            </a:r>
          </a:p>
        </p:txBody>
      </p:sp>
      <p:grpSp>
        <p:nvGrpSpPr>
          <p:cNvPr id="28" name="Group 27"/>
          <p:cNvGrpSpPr/>
          <p:nvPr/>
        </p:nvGrpSpPr>
        <p:grpSpPr>
          <a:xfrm>
            <a:off x="3837300" y="1404644"/>
            <a:ext cx="2342618" cy="984988"/>
            <a:chOff x="3837301" y="1404645"/>
            <a:chExt cx="337645" cy="856415"/>
          </a:xfrm>
        </p:grpSpPr>
        <p:cxnSp>
          <p:nvCxnSpPr>
            <p:cNvPr id="30" name="Straight Arrow Connector 29"/>
            <p:cNvCxnSpPr/>
            <p:nvPr/>
          </p:nvCxnSpPr>
          <p:spPr>
            <a:xfrm>
              <a:off x="3837301" y="1404645"/>
              <a:ext cx="90419" cy="8564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939089" y="1444196"/>
              <a:ext cx="235857" cy="80108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flipV="1">
            <a:off x="4180394" y="755148"/>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2163913589"/>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149</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32.gif loaded on 28/11/2011 07:47:48 created on 03/05/2011 06:56:14 last modified on 24/04/2011 16:01:0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871232" y="-1310208"/>
            <a:ext cx="6300000" cy="5616000"/>
          </a:xfrm>
          <a:prstGeom prst="arc">
            <a:avLst>
              <a:gd name="adj1" fmla="val 21558337"/>
              <a:gd name="adj2" fmla="val 8823338"/>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3846576" y="707136"/>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22225" cmpd="sng">
            <a:gradFill>
              <a:gsLst>
                <a:gs pos="14000">
                  <a:schemeClr val="bg1">
                    <a:alpha val="0"/>
                  </a:schemeClr>
                </a:gs>
                <a:gs pos="74000">
                  <a:srgbClr val="C00000"/>
                </a:gs>
                <a:gs pos="24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836151" y="726317"/>
            <a:ext cx="883920" cy="666250"/>
            <a:chOff x="3836151" y="848237"/>
            <a:chExt cx="883920" cy="666250"/>
          </a:xfrm>
        </p:grpSpPr>
        <p:sp>
          <p:nvSpPr>
            <p:cNvPr id="12" name="TextBox 11"/>
            <p:cNvSpPr txBox="1"/>
            <p:nvPr/>
          </p:nvSpPr>
          <p:spPr>
            <a:xfrm>
              <a:off x="3842247" y="1329821"/>
              <a:ext cx="877824" cy="184666"/>
            </a:xfrm>
            <a:prstGeom prst="rect">
              <a:avLst/>
            </a:prstGeom>
            <a:noFill/>
          </p:spPr>
          <p:txBody>
            <a:bodyPr wrap="square" rtlCol="0">
              <a:spAutoFit/>
            </a:bodyPr>
            <a:lstStyle/>
            <a:p>
              <a:r>
                <a:rPr lang="en-GB" sz="600" dirty="0"/>
                <a:t>t=1.4s-</a:t>
              </a:r>
            </a:p>
          </p:txBody>
        </p:sp>
        <p:sp>
          <p:nvSpPr>
            <p:cNvPr id="13" name="TextBox 12"/>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14" name="TextBox 13"/>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15" name="TextBox 14"/>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16" name="TextBox 15"/>
            <p:cNvSpPr txBox="1"/>
            <p:nvPr/>
          </p:nvSpPr>
          <p:spPr>
            <a:xfrm>
              <a:off x="3842247" y="1207901"/>
              <a:ext cx="877824" cy="184666"/>
            </a:xfrm>
            <a:prstGeom prst="rect">
              <a:avLst/>
            </a:prstGeom>
            <a:noFill/>
          </p:spPr>
          <p:txBody>
            <a:bodyPr wrap="square" rtlCol="0">
              <a:spAutoFit/>
            </a:bodyPr>
            <a:lstStyle/>
            <a:p>
              <a:r>
                <a:rPr lang="en-GB" sz="600" dirty="0"/>
                <a:t>t=1.3s-</a:t>
              </a:r>
            </a:p>
          </p:txBody>
        </p:sp>
      </p:grpSp>
      <p:grpSp>
        <p:nvGrpSpPr>
          <p:cNvPr id="17" name="Group 16"/>
          <p:cNvGrpSpPr/>
          <p:nvPr/>
        </p:nvGrpSpPr>
        <p:grpSpPr>
          <a:xfrm>
            <a:off x="3492637" y="1303814"/>
            <a:ext cx="2780256" cy="1085818"/>
            <a:chOff x="3492637" y="1303814"/>
            <a:chExt cx="2780256" cy="1085818"/>
          </a:xfrm>
        </p:grpSpPr>
        <p:pic>
          <p:nvPicPr>
            <p:cNvPr id="18" name="Picture 1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9" name="Isosceles Triangle 1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1 2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3927720" y="1438100"/>
              <a:ext cx="2310384" cy="95153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384" h="951532">
                  <a:moveTo>
                    <a:pt x="0" y="822960"/>
                  </a:moveTo>
                  <a:lnTo>
                    <a:pt x="237744" y="6096"/>
                  </a:lnTo>
                  <a:lnTo>
                    <a:pt x="2310384" y="0"/>
                  </a:lnTo>
                  <a:lnTo>
                    <a:pt x="510168" y="951532"/>
                  </a:lnTo>
                  <a:lnTo>
                    <a:pt x="0" y="82296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Isosceles Triangle 2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p:cNvSpPr txBox="1"/>
          <p:nvPr/>
        </p:nvSpPr>
        <p:spPr>
          <a:xfrm>
            <a:off x="3837301" y="604187"/>
            <a:ext cx="877824" cy="184666"/>
          </a:xfrm>
          <a:prstGeom prst="rect">
            <a:avLst/>
          </a:prstGeom>
          <a:noFill/>
        </p:spPr>
        <p:txBody>
          <a:bodyPr wrap="square" rtlCol="0">
            <a:spAutoFit/>
          </a:bodyPr>
          <a:lstStyle/>
          <a:p>
            <a:r>
              <a:rPr lang="en-GB" sz="600" dirty="0"/>
              <a:t>t=0.9s-</a:t>
            </a:r>
          </a:p>
        </p:txBody>
      </p:sp>
      <p:cxnSp>
        <p:nvCxnSpPr>
          <p:cNvPr id="30" name="Straight Connector 29"/>
          <p:cNvCxnSpPr/>
          <p:nvPr/>
        </p:nvCxnSpPr>
        <p:spPr>
          <a:xfrm flipH="1" flipV="1">
            <a:off x="4180394" y="755148"/>
            <a:ext cx="0" cy="670004"/>
          </a:xfrm>
          <a:prstGeom prst="line">
            <a:avLst/>
          </a:prstGeom>
          <a:ln w="12700">
            <a:solidFill>
              <a:srgbClr val="0093D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We can plot the </a:t>
            </a:r>
            <a:r>
              <a:rPr lang="en-GB" sz="1600" b="1">
                <a:solidFill>
                  <a:schemeClr val="accent1"/>
                </a:solidFill>
              </a:rPr>
              <a:t>Receiver wavefield</a:t>
            </a:r>
            <a:r>
              <a:rPr lang="en-GB" sz="1600">
                <a:solidFill>
                  <a:schemeClr val="tx1"/>
                </a:solidFill>
              </a:rPr>
              <a:t> on our shot gather as it is recorded.</a:t>
            </a:r>
            <a:endParaRPr lang="en-GB" sz="1600" dirty="0">
              <a:solidFill>
                <a:schemeClr val="tx1"/>
              </a:solidFill>
            </a:endParaRPr>
          </a:p>
        </p:txBody>
      </p:sp>
    </p:spTree>
    <p:extLst>
      <p:ext uri="{BB962C8B-B14F-4D97-AF65-F5344CB8AC3E}">
        <p14:creationId xmlns:p14="http://schemas.microsoft.com/office/powerpoint/2010/main" val="3358553027"/>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400129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Arc 101"/>
          <p:cNvSpPr/>
          <p:nvPr/>
        </p:nvSpPr>
        <p:spPr>
          <a:xfrm>
            <a:off x="1400175" y="140783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a:off x="2790825" y="1426885"/>
            <a:ext cx="5504527" cy="5762623"/>
          </a:xfrm>
          <a:prstGeom prst="arc">
            <a:avLst>
              <a:gd name="adj1" fmla="val 9724254"/>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a:off x="4162425" y="1426885"/>
            <a:ext cx="5504527" cy="5762623"/>
          </a:xfrm>
          <a:prstGeom prst="arc">
            <a:avLst>
              <a:gd name="adj1" fmla="val 9797492"/>
              <a:gd name="adj2" fmla="val 1856345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a:off x="714375" y="1407835"/>
            <a:ext cx="5504527" cy="5762623"/>
          </a:xfrm>
          <a:prstGeom prst="arc">
            <a:avLst>
              <a:gd name="adj1" fmla="val 1263630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p:cNvSpPr/>
          <p:nvPr/>
        </p:nvSpPr>
        <p:spPr>
          <a:xfrm>
            <a:off x="20859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p:cNvSpPr/>
          <p:nvPr/>
        </p:nvSpPr>
        <p:spPr>
          <a:xfrm>
            <a:off x="3448050" y="1417360"/>
            <a:ext cx="5504527" cy="5762623"/>
          </a:xfrm>
          <a:prstGeom prst="arc">
            <a:avLst>
              <a:gd name="adj1" fmla="val 9784795"/>
              <a:gd name="adj2" fmla="val 1995542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Arc 49"/>
          <p:cNvSpPr/>
          <p:nvPr/>
        </p:nvSpPr>
        <p:spPr>
          <a:xfrm>
            <a:off x="1057275" y="1407835"/>
            <a:ext cx="5504527" cy="5762623"/>
          </a:xfrm>
          <a:prstGeom prst="arc">
            <a:avLst>
              <a:gd name="adj1" fmla="val 958799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Arc 55"/>
          <p:cNvSpPr/>
          <p:nvPr/>
        </p:nvSpPr>
        <p:spPr>
          <a:xfrm>
            <a:off x="352425" y="1417360"/>
            <a:ext cx="5504527" cy="5762623"/>
          </a:xfrm>
          <a:prstGeom prst="arc">
            <a:avLst>
              <a:gd name="adj1" fmla="val 1345216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p:cNvSpPr/>
          <p:nvPr/>
        </p:nvSpPr>
        <p:spPr>
          <a:xfrm>
            <a:off x="17430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Arc 67"/>
          <p:cNvSpPr/>
          <p:nvPr/>
        </p:nvSpPr>
        <p:spPr>
          <a:xfrm>
            <a:off x="2438400" y="142688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 name="Arc 73"/>
          <p:cNvSpPr/>
          <p:nvPr/>
        </p:nvSpPr>
        <p:spPr>
          <a:xfrm>
            <a:off x="31146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p:cNvSpPr/>
          <p:nvPr/>
        </p:nvSpPr>
        <p:spPr>
          <a:xfrm>
            <a:off x="3810000" y="1426885"/>
            <a:ext cx="5504527" cy="5762623"/>
          </a:xfrm>
          <a:prstGeom prst="arc">
            <a:avLst>
              <a:gd name="adj1" fmla="val 9784795"/>
              <a:gd name="adj2" fmla="val 1911086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Slide Number Placeholder 5"/>
          <p:cNvSpPr>
            <a:spLocks noGrp="1"/>
          </p:cNvSpPr>
          <p:nvPr>
            <p:ph type="sldNum" sz="quarter" idx="12"/>
          </p:nvPr>
        </p:nvSpPr>
        <p:spPr/>
        <p:txBody>
          <a:bodyPr/>
          <a:lstStyle/>
          <a:p>
            <a:fld id="{27DF0F58-1795-48F0-90F6-BA4250555803}" type="slidenum">
              <a:rPr lang="en-US" smtClean="0"/>
              <a:pPr/>
              <a:t>15</a:t>
            </a:fld>
            <a:endParaRPr lang="en-US" dirty="0"/>
          </a:p>
        </p:txBody>
      </p:sp>
      <p:sp>
        <p:nvSpPr>
          <p:cNvPr id="2" name="Title 1"/>
          <p:cNvSpPr>
            <a:spLocks noGrp="1"/>
          </p:cNvSpPr>
          <p:nvPr>
            <p:ph type="title"/>
          </p:nvPr>
        </p:nvSpPr>
        <p:spPr/>
        <p:txBody>
          <a:bodyPr/>
          <a:lstStyle/>
          <a:p>
            <a:r>
              <a:rPr lang="en-GB" dirty="0"/>
              <a:t>Superposition principle</a:t>
            </a:r>
          </a:p>
        </p:txBody>
      </p:sp>
      <p:grpSp>
        <p:nvGrpSpPr>
          <p:cNvPr id="3" name="Group 2"/>
          <p:cNvGrpSpPr/>
          <p:nvPr/>
        </p:nvGrpSpPr>
        <p:grpSpPr>
          <a:xfrm>
            <a:off x="307987" y="663028"/>
            <a:ext cx="8672623" cy="5638058"/>
            <a:chOff x="307987" y="1057178"/>
            <a:chExt cx="8672623" cy="5638058"/>
          </a:xfrm>
        </p:grpSpPr>
        <p:sp>
          <p:nvSpPr>
            <p:cNvPr id="82" name="Rectangle 81"/>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2" name="Arc 91"/>
            <p:cNvSpPr/>
            <p:nvPr/>
          </p:nvSpPr>
          <p:spPr>
            <a:xfrm>
              <a:off x="14000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Arc 92"/>
            <p:cNvSpPr/>
            <p:nvPr/>
          </p:nvSpPr>
          <p:spPr>
            <a:xfrm>
              <a:off x="708230" y="2141596"/>
              <a:ext cx="4128393" cy="4321967"/>
            </a:xfrm>
            <a:prstGeom prst="arc">
              <a:avLst>
                <a:gd name="adj1" fmla="val 13036192"/>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4" name="Arc 93"/>
            <p:cNvSpPr/>
            <p:nvPr/>
          </p:nvSpPr>
          <p:spPr>
            <a:xfrm>
              <a:off x="20796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9" name="Arc 98"/>
            <p:cNvSpPr/>
            <p:nvPr/>
          </p:nvSpPr>
          <p:spPr>
            <a:xfrm>
              <a:off x="27716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Arc 99"/>
            <p:cNvSpPr/>
            <p:nvPr/>
          </p:nvSpPr>
          <p:spPr>
            <a:xfrm>
              <a:off x="20798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Arc 100"/>
            <p:cNvSpPr/>
            <p:nvPr/>
          </p:nvSpPr>
          <p:spPr>
            <a:xfrm>
              <a:off x="34512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7" name="Arc 16"/>
            <p:cNvSpPr/>
            <p:nvPr/>
          </p:nvSpPr>
          <p:spPr>
            <a:xfrm>
              <a:off x="41622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a:off x="3470480" y="2151121"/>
              <a:ext cx="4128393" cy="4321967"/>
            </a:xfrm>
            <a:prstGeom prst="arc">
              <a:avLst>
                <a:gd name="adj1" fmla="val 933820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p:nvPr/>
          </p:nvSpPr>
          <p:spPr>
            <a:xfrm>
              <a:off x="48419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 name="Arc 22"/>
            <p:cNvSpPr/>
            <p:nvPr/>
          </p:nvSpPr>
          <p:spPr>
            <a:xfrm>
              <a:off x="55338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p:nvPr/>
          </p:nvSpPr>
          <p:spPr>
            <a:xfrm>
              <a:off x="4842080" y="2151121"/>
              <a:ext cx="4128393" cy="4321967"/>
            </a:xfrm>
            <a:prstGeom prst="arc">
              <a:avLst>
                <a:gd name="adj1" fmla="val 9458225"/>
                <a:gd name="adj2" fmla="val 1969671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p:cNvSpPr/>
            <p:nvPr/>
          </p:nvSpPr>
          <p:spPr>
            <a:xfrm>
              <a:off x="62135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Arc 28"/>
            <p:cNvSpPr/>
            <p:nvPr/>
          </p:nvSpPr>
          <p:spPr>
            <a:xfrm>
              <a:off x="20858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a:off x="13940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a:off x="27654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Arc 34"/>
            <p:cNvSpPr/>
            <p:nvPr/>
          </p:nvSpPr>
          <p:spPr>
            <a:xfrm>
              <a:off x="34574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a:off x="27656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Arc 36"/>
            <p:cNvSpPr/>
            <p:nvPr/>
          </p:nvSpPr>
          <p:spPr>
            <a:xfrm>
              <a:off x="41370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1" name="Arc 40"/>
            <p:cNvSpPr/>
            <p:nvPr/>
          </p:nvSpPr>
          <p:spPr>
            <a:xfrm>
              <a:off x="481950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Arc 41"/>
            <p:cNvSpPr/>
            <p:nvPr/>
          </p:nvSpPr>
          <p:spPr>
            <a:xfrm>
              <a:off x="412770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Arc 42"/>
            <p:cNvSpPr/>
            <p:nvPr/>
          </p:nvSpPr>
          <p:spPr>
            <a:xfrm>
              <a:off x="54991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Arc 46"/>
            <p:cNvSpPr/>
            <p:nvPr/>
          </p:nvSpPr>
          <p:spPr>
            <a:xfrm>
              <a:off x="24287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Arc 47"/>
            <p:cNvSpPr/>
            <p:nvPr/>
          </p:nvSpPr>
          <p:spPr>
            <a:xfrm>
              <a:off x="17369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Arc 48"/>
            <p:cNvSpPr/>
            <p:nvPr/>
          </p:nvSpPr>
          <p:spPr>
            <a:xfrm>
              <a:off x="31083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3" name="Arc 52"/>
            <p:cNvSpPr/>
            <p:nvPr/>
          </p:nvSpPr>
          <p:spPr>
            <a:xfrm>
              <a:off x="172387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Arc 53"/>
            <p:cNvSpPr/>
            <p:nvPr/>
          </p:nvSpPr>
          <p:spPr>
            <a:xfrm>
              <a:off x="1032080" y="2141596"/>
              <a:ext cx="4128393" cy="4321967"/>
            </a:xfrm>
            <a:prstGeom prst="arc">
              <a:avLst>
                <a:gd name="adj1" fmla="val 9227475"/>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Arc 54"/>
            <p:cNvSpPr/>
            <p:nvPr/>
          </p:nvSpPr>
          <p:spPr>
            <a:xfrm>
              <a:off x="24035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Arc 58"/>
            <p:cNvSpPr/>
            <p:nvPr/>
          </p:nvSpPr>
          <p:spPr>
            <a:xfrm>
              <a:off x="31145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Arc 59"/>
            <p:cNvSpPr/>
            <p:nvPr/>
          </p:nvSpPr>
          <p:spPr>
            <a:xfrm>
              <a:off x="24227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Arc 60"/>
            <p:cNvSpPr/>
            <p:nvPr/>
          </p:nvSpPr>
          <p:spPr>
            <a:xfrm>
              <a:off x="37941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5" name="Arc 64"/>
            <p:cNvSpPr/>
            <p:nvPr/>
          </p:nvSpPr>
          <p:spPr>
            <a:xfrm>
              <a:off x="38098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c 65"/>
            <p:cNvSpPr/>
            <p:nvPr/>
          </p:nvSpPr>
          <p:spPr>
            <a:xfrm>
              <a:off x="31180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Arc 66"/>
            <p:cNvSpPr/>
            <p:nvPr/>
          </p:nvSpPr>
          <p:spPr>
            <a:xfrm>
              <a:off x="44895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1" name="Arc 70"/>
            <p:cNvSpPr/>
            <p:nvPr/>
          </p:nvSpPr>
          <p:spPr>
            <a:xfrm>
              <a:off x="44861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p:cNvSpPr/>
            <p:nvPr/>
          </p:nvSpPr>
          <p:spPr>
            <a:xfrm>
              <a:off x="37943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Arc 72"/>
            <p:cNvSpPr/>
            <p:nvPr/>
          </p:nvSpPr>
          <p:spPr>
            <a:xfrm>
              <a:off x="51657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7" name="Arc 76"/>
            <p:cNvSpPr/>
            <p:nvPr/>
          </p:nvSpPr>
          <p:spPr>
            <a:xfrm>
              <a:off x="51814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p:cNvSpPr/>
            <p:nvPr/>
          </p:nvSpPr>
          <p:spPr>
            <a:xfrm>
              <a:off x="44896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Arc 78"/>
            <p:cNvSpPr/>
            <p:nvPr/>
          </p:nvSpPr>
          <p:spPr>
            <a:xfrm>
              <a:off x="58611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6" name="Oval 95"/>
            <p:cNvSpPr/>
            <p:nvPr/>
          </p:nvSpPr>
          <p:spPr>
            <a:xfrm>
              <a:off x="26877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03" name="Oval 102"/>
            <p:cNvSpPr/>
            <p:nvPr/>
          </p:nvSpPr>
          <p:spPr>
            <a:xfrm>
              <a:off x="40593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1" name="Oval 20"/>
            <p:cNvSpPr/>
            <p:nvPr/>
          </p:nvSpPr>
          <p:spPr>
            <a:xfrm>
              <a:off x="54499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7" name="Oval 26"/>
            <p:cNvSpPr/>
            <p:nvPr/>
          </p:nvSpPr>
          <p:spPr>
            <a:xfrm>
              <a:off x="68215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3" name="Oval 32"/>
            <p:cNvSpPr/>
            <p:nvPr/>
          </p:nvSpPr>
          <p:spPr>
            <a:xfrm>
              <a:off x="33735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9" name="Oval 38"/>
            <p:cNvSpPr/>
            <p:nvPr/>
          </p:nvSpPr>
          <p:spPr>
            <a:xfrm>
              <a:off x="47451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45" name="Oval 44"/>
            <p:cNvSpPr/>
            <p:nvPr/>
          </p:nvSpPr>
          <p:spPr>
            <a:xfrm>
              <a:off x="6107184"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1" name="Oval 50"/>
            <p:cNvSpPr/>
            <p:nvPr/>
          </p:nvSpPr>
          <p:spPr>
            <a:xfrm>
              <a:off x="37164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7" name="Oval 56"/>
            <p:cNvSpPr/>
            <p:nvPr/>
          </p:nvSpPr>
          <p:spPr>
            <a:xfrm>
              <a:off x="301155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3" name="Oval 62"/>
            <p:cNvSpPr/>
            <p:nvPr/>
          </p:nvSpPr>
          <p:spPr>
            <a:xfrm>
              <a:off x="44022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9" name="Oval 68"/>
            <p:cNvSpPr/>
            <p:nvPr/>
          </p:nvSpPr>
          <p:spPr>
            <a:xfrm>
              <a:off x="50975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75" name="Oval 74"/>
            <p:cNvSpPr/>
            <p:nvPr/>
          </p:nvSpPr>
          <p:spPr>
            <a:xfrm>
              <a:off x="57738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1" name="Oval 80"/>
            <p:cNvSpPr/>
            <p:nvPr/>
          </p:nvSpPr>
          <p:spPr>
            <a:xfrm>
              <a:off x="64691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4" name="Rectangle 83"/>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890954" y="5618018"/>
              <a:ext cx="8089656" cy="1077218"/>
            </a:xfrm>
            <a:prstGeom prst="rect">
              <a:avLst/>
            </a:prstGeom>
            <a:noFill/>
            <a:ln>
              <a:noFill/>
            </a:ln>
          </p:spPr>
          <p:txBody>
            <a:bodyPr wrap="square" rtlCol="0">
              <a:spAutoFit/>
            </a:bodyPr>
            <a:lstStyle/>
            <a:p>
              <a:r>
                <a:rPr lang="en-GB" b="0" dirty="0"/>
                <a:t>As we add more and more </a:t>
              </a:r>
              <a:r>
                <a:rPr lang="en-GB" b="0" dirty="0" err="1">
                  <a:solidFill>
                    <a:srgbClr val="FF0000"/>
                  </a:solidFill>
                </a:rPr>
                <a:t>diffractors</a:t>
              </a:r>
              <a:r>
                <a:rPr lang="en-GB" b="0" dirty="0">
                  <a:solidFill>
                    <a:srgbClr val="FF0000"/>
                  </a:solidFill>
                </a:rPr>
                <a:t> </a:t>
              </a:r>
              <a:r>
                <a:rPr lang="en-GB" b="0" strike="sngStrike" dirty="0">
                  <a:solidFill>
                    <a:schemeClr val="bg2">
                      <a:lumMod val="60000"/>
                      <a:lumOff val="40000"/>
                    </a:schemeClr>
                  </a:solidFill>
                </a:rPr>
                <a:t>or </a:t>
              </a:r>
              <a:r>
                <a:rPr lang="en-GB" b="0" strike="sngStrike" dirty="0">
                  <a:solidFill>
                    <a:srgbClr val="FFCCCC"/>
                  </a:solidFill>
                </a:rPr>
                <a:t>point sources </a:t>
              </a:r>
              <a:r>
                <a:rPr lang="en-GB" b="0" dirty="0"/>
                <a:t>we start to approximate a </a:t>
              </a:r>
              <a:r>
                <a:rPr lang="en-GB" b="0" dirty="0">
                  <a:solidFill>
                    <a:srgbClr val="FF0000"/>
                  </a:solidFill>
                </a:rPr>
                <a:t>continuous reflection event</a:t>
              </a:r>
              <a:r>
                <a:rPr lang="en-GB" b="0" dirty="0"/>
                <a:t>.</a:t>
              </a:r>
            </a:p>
            <a:p>
              <a:r>
                <a:rPr lang="en-GB" sz="2800" b="1" i="1" dirty="0">
                  <a:solidFill>
                    <a:srgbClr val="FF0000"/>
                  </a:solidFill>
                  <a:latin typeface="Informal Roman" panose="030604020304060B0204" pitchFamily="66" charset="0"/>
                </a:rPr>
                <a:t>What’s missing in this picture? </a:t>
              </a:r>
            </a:p>
          </p:txBody>
        </p:sp>
        <p:sp>
          <p:nvSpPr>
            <p:cNvPr id="88" name="TextBox 87"/>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cxnSp>
        <p:nvCxnSpPr>
          <p:cNvPr id="87" name="Straight Connector 86"/>
          <p:cNvCxnSpPr/>
          <p:nvPr/>
        </p:nvCxnSpPr>
        <p:spPr>
          <a:xfrm>
            <a:off x="2864498" y="1756971"/>
            <a:ext cx="4010788"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82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150</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235.gif loaded on 28/11/2011 07:47:48 created on 03/05/2011 06:56:14 last modified on 24/04/2011 16:01:0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5" name="Arc 4"/>
          <p:cNvSpPr/>
          <p:nvPr/>
        </p:nvSpPr>
        <p:spPr>
          <a:xfrm>
            <a:off x="852944" y="-1358976"/>
            <a:ext cx="6372000" cy="5688000"/>
          </a:xfrm>
          <a:prstGeom prst="arc">
            <a:avLst>
              <a:gd name="adj1" fmla="val 21558337"/>
              <a:gd name="adj2" fmla="val 8823338"/>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3846576" y="701040"/>
            <a:ext cx="2389632" cy="694944"/>
          </a:xfrm>
          <a:custGeom>
            <a:avLst/>
            <a:gdLst>
              <a:gd name="connsiteX0" fmla="*/ 0 w 2737326"/>
              <a:gd name="connsiteY0" fmla="*/ 0 h 611444"/>
              <a:gd name="connsiteX1" fmla="*/ 2414016 w 2737326"/>
              <a:gd name="connsiteY1" fmla="*/ 609600 h 611444"/>
              <a:gd name="connsiteX2" fmla="*/ 2645664 w 2737326"/>
              <a:gd name="connsiteY2" fmla="*/ 152400 h 611444"/>
              <a:gd name="connsiteX0" fmla="*/ 0 w 2414016"/>
              <a:gd name="connsiteY0" fmla="*/ 0 h 609600"/>
              <a:gd name="connsiteX1" fmla="*/ 2414016 w 2414016"/>
              <a:gd name="connsiteY1" fmla="*/ 609600 h 609600"/>
              <a:gd name="connsiteX0" fmla="*/ 0 w 2414016"/>
              <a:gd name="connsiteY0" fmla="*/ 0 h 609600"/>
              <a:gd name="connsiteX1" fmla="*/ 2414016 w 2414016"/>
              <a:gd name="connsiteY1" fmla="*/ 609600 h 609600"/>
              <a:gd name="connsiteX0" fmla="*/ 0 w 2389632"/>
              <a:gd name="connsiteY0" fmla="*/ 0 h 609600"/>
              <a:gd name="connsiteX1" fmla="*/ 2389632 w 2389632"/>
              <a:gd name="connsiteY1" fmla="*/ 609600 h 609600"/>
              <a:gd name="connsiteX0" fmla="*/ 0 w 2389632"/>
              <a:gd name="connsiteY0" fmla="*/ 0 h 609600"/>
              <a:gd name="connsiteX1" fmla="*/ 2389632 w 2389632"/>
              <a:gd name="connsiteY1" fmla="*/ 609600 h 609600"/>
              <a:gd name="connsiteX0" fmla="*/ 0 w 2389632"/>
              <a:gd name="connsiteY0" fmla="*/ 0 h 694944"/>
              <a:gd name="connsiteX1" fmla="*/ 2389632 w 2389632"/>
              <a:gd name="connsiteY1" fmla="*/ 694944 h 694944"/>
            </a:gdLst>
            <a:ahLst/>
            <a:cxnLst>
              <a:cxn ang="0">
                <a:pos x="connsiteX0" y="connsiteY0"/>
              </a:cxn>
              <a:cxn ang="0">
                <a:pos x="connsiteX1" y="connsiteY1"/>
              </a:cxn>
            </a:cxnLst>
            <a:rect l="l" t="t" r="r" b="b"/>
            <a:pathLst>
              <a:path w="2389632" h="694944">
                <a:moveTo>
                  <a:pt x="0" y="0"/>
                </a:moveTo>
                <a:cubicBezTo>
                  <a:pt x="974344" y="-508"/>
                  <a:pt x="1875536" y="322072"/>
                  <a:pt x="2389632" y="694944"/>
                </a:cubicBezTo>
              </a:path>
            </a:pathLst>
          </a:custGeom>
          <a:noFill/>
          <a:ln w="38100" cmpd="sng">
            <a:gradFill>
              <a:gsLst>
                <a:gs pos="13000">
                  <a:schemeClr val="bg1">
                    <a:alpha val="0"/>
                  </a:schemeClr>
                </a:gs>
                <a:gs pos="74000">
                  <a:srgbClr val="C00000"/>
                </a:gs>
                <a:gs pos="24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flipH="1" flipV="1">
            <a:off x="4174946" y="774192"/>
            <a:ext cx="0" cy="670004"/>
          </a:xfrm>
          <a:prstGeom prst="line">
            <a:avLst/>
          </a:prstGeom>
          <a:ln>
            <a:solidFill>
              <a:srgbClr val="0093D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42247" y="1317629"/>
            <a:ext cx="877824" cy="184666"/>
          </a:xfrm>
          <a:prstGeom prst="rect">
            <a:avLst/>
          </a:prstGeom>
          <a:noFill/>
        </p:spPr>
        <p:txBody>
          <a:bodyPr wrap="square" rtlCol="0">
            <a:spAutoFit/>
          </a:bodyPr>
          <a:lstStyle/>
          <a:p>
            <a:r>
              <a:rPr lang="en-GB" sz="600" dirty="0"/>
              <a:t>t=1.5s-</a:t>
            </a:r>
          </a:p>
        </p:txBody>
      </p:sp>
      <p:grpSp>
        <p:nvGrpSpPr>
          <p:cNvPr id="9" name="Group 8"/>
          <p:cNvGrpSpPr/>
          <p:nvPr/>
        </p:nvGrpSpPr>
        <p:grpSpPr>
          <a:xfrm>
            <a:off x="3836151" y="714125"/>
            <a:ext cx="883920" cy="666250"/>
            <a:chOff x="3836151" y="848237"/>
            <a:chExt cx="883920" cy="666250"/>
          </a:xfrm>
        </p:grpSpPr>
        <p:sp>
          <p:nvSpPr>
            <p:cNvPr id="10" name="TextBox 9"/>
            <p:cNvSpPr txBox="1"/>
            <p:nvPr/>
          </p:nvSpPr>
          <p:spPr>
            <a:xfrm>
              <a:off x="3842247" y="1329821"/>
              <a:ext cx="877824" cy="184666"/>
            </a:xfrm>
            <a:prstGeom prst="rect">
              <a:avLst/>
            </a:prstGeom>
            <a:noFill/>
          </p:spPr>
          <p:txBody>
            <a:bodyPr wrap="square" rtlCol="0">
              <a:spAutoFit/>
            </a:bodyPr>
            <a:lstStyle/>
            <a:p>
              <a:r>
                <a:rPr lang="en-GB" sz="600" dirty="0"/>
                <a:t>t=1.4s-</a:t>
              </a:r>
            </a:p>
          </p:txBody>
        </p:sp>
        <p:sp>
          <p:nvSpPr>
            <p:cNvPr id="11" name="TextBox 10"/>
            <p:cNvSpPr txBox="1"/>
            <p:nvPr/>
          </p:nvSpPr>
          <p:spPr>
            <a:xfrm>
              <a:off x="3836151" y="848237"/>
              <a:ext cx="877824" cy="184666"/>
            </a:xfrm>
            <a:prstGeom prst="rect">
              <a:avLst/>
            </a:prstGeom>
            <a:noFill/>
          </p:spPr>
          <p:txBody>
            <a:bodyPr wrap="square" rtlCol="0">
              <a:spAutoFit/>
            </a:bodyPr>
            <a:lstStyle/>
            <a:p>
              <a:r>
                <a:rPr lang="en-GB" sz="600" dirty="0"/>
                <a:t>t=1.0s-</a:t>
              </a:r>
            </a:p>
          </p:txBody>
        </p:sp>
        <p:sp>
          <p:nvSpPr>
            <p:cNvPr id="12" name="TextBox 11"/>
            <p:cNvSpPr txBox="1"/>
            <p:nvPr/>
          </p:nvSpPr>
          <p:spPr>
            <a:xfrm>
              <a:off x="3836151" y="970157"/>
              <a:ext cx="877824" cy="184666"/>
            </a:xfrm>
            <a:prstGeom prst="rect">
              <a:avLst/>
            </a:prstGeom>
            <a:noFill/>
          </p:spPr>
          <p:txBody>
            <a:bodyPr wrap="square" rtlCol="0">
              <a:spAutoFit/>
            </a:bodyPr>
            <a:lstStyle/>
            <a:p>
              <a:r>
                <a:rPr lang="en-GB" sz="600" dirty="0"/>
                <a:t>t=1.1s-</a:t>
              </a:r>
            </a:p>
          </p:txBody>
        </p:sp>
        <p:sp>
          <p:nvSpPr>
            <p:cNvPr id="13" name="TextBox 12"/>
            <p:cNvSpPr txBox="1"/>
            <p:nvPr/>
          </p:nvSpPr>
          <p:spPr>
            <a:xfrm>
              <a:off x="3836151" y="1092077"/>
              <a:ext cx="877824" cy="184666"/>
            </a:xfrm>
            <a:prstGeom prst="rect">
              <a:avLst/>
            </a:prstGeom>
            <a:noFill/>
          </p:spPr>
          <p:txBody>
            <a:bodyPr wrap="square" rtlCol="0">
              <a:spAutoFit/>
            </a:bodyPr>
            <a:lstStyle/>
            <a:p>
              <a:r>
                <a:rPr lang="en-GB" sz="600" dirty="0"/>
                <a:t>t=1.2s-</a:t>
              </a:r>
            </a:p>
          </p:txBody>
        </p:sp>
        <p:sp>
          <p:nvSpPr>
            <p:cNvPr id="14" name="TextBox 13"/>
            <p:cNvSpPr txBox="1"/>
            <p:nvPr/>
          </p:nvSpPr>
          <p:spPr>
            <a:xfrm>
              <a:off x="3842247" y="1207901"/>
              <a:ext cx="877824" cy="184666"/>
            </a:xfrm>
            <a:prstGeom prst="rect">
              <a:avLst/>
            </a:prstGeom>
            <a:noFill/>
          </p:spPr>
          <p:txBody>
            <a:bodyPr wrap="square" rtlCol="0">
              <a:spAutoFit/>
            </a:bodyPr>
            <a:lstStyle/>
            <a:p>
              <a:r>
                <a:rPr lang="en-GB" sz="600" dirty="0"/>
                <a:t>t=1.3s-</a:t>
              </a:r>
            </a:p>
          </p:txBody>
        </p:sp>
      </p:grpSp>
      <p:grpSp>
        <p:nvGrpSpPr>
          <p:cNvPr id="15" name="Group 14"/>
          <p:cNvGrpSpPr/>
          <p:nvPr/>
        </p:nvGrpSpPr>
        <p:grpSpPr>
          <a:xfrm>
            <a:off x="3492637" y="1303814"/>
            <a:ext cx="2780256" cy="1085818"/>
            <a:chOff x="3492637" y="1303814"/>
            <a:chExt cx="2780256" cy="1085818"/>
          </a:xfrm>
        </p:grpSpPr>
        <p:pic>
          <p:nvPicPr>
            <p:cNvPr id="16" name="Picture 15"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7" name="Isosceles Triangle 16"/>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1 21"/>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a:off x="3857616" y="1408176"/>
              <a:ext cx="585216" cy="969264"/>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Lst>
              <a:ahLst/>
              <a:cxnLst>
                <a:cxn ang="0">
                  <a:pos x="connsiteX0" y="connsiteY0"/>
                </a:cxn>
                <a:cxn ang="0">
                  <a:pos x="connsiteX1" y="connsiteY1"/>
                </a:cxn>
                <a:cxn ang="0">
                  <a:pos x="connsiteX2" y="connsiteY2"/>
                </a:cxn>
                <a:cxn ang="0">
                  <a:pos x="connsiteX3" y="connsiteY3"/>
                </a:cxn>
              </a:cxnLst>
              <a:rect l="l" t="t" r="r" b="b"/>
              <a:pathLst>
                <a:path w="585216" h="969264">
                  <a:moveTo>
                    <a:pt x="0" y="0"/>
                  </a:moveTo>
                  <a:lnTo>
                    <a:pt x="60960" y="847344"/>
                  </a:lnTo>
                  <a:cubicBezTo>
                    <a:pt x="231648" y="883920"/>
                    <a:pt x="426720" y="914400"/>
                    <a:pt x="585216" y="96926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p:cNvSpPr/>
            <p:nvPr/>
          </p:nvSpPr>
          <p:spPr>
            <a:xfrm>
              <a:off x="3927720" y="1438100"/>
              <a:ext cx="2310384" cy="951532"/>
            </a:xfrm>
            <a:custGeom>
              <a:avLst/>
              <a:gdLst>
                <a:gd name="connsiteX0" fmla="*/ 0 w 1883664"/>
                <a:gd name="connsiteY0" fmla="*/ 816864 h 914400"/>
                <a:gd name="connsiteX1" fmla="*/ 237744 w 1883664"/>
                <a:gd name="connsiteY1" fmla="*/ 0 h 914400"/>
                <a:gd name="connsiteX2" fmla="*/ 1883664 w 1883664"/>
                <a:gd name="connsiteY2" fmla="*/ 12192 h 914400"/>
                <a:gd name="connsiteX3" fmla="*/ 377952 w 1883664"/>
                <a:gd name="connsiteY3" fmla="*/ 914400 h 914400"/>
                <a:gd name="connsiteX4" fmla="*/ 0 w 1883664"/>
                <a:gd name="connsiteY4" fmla="*/ 816864 h 914400"/>
                <a:gd name="connsiteX0" fmla="*/ 0 w 1883664"/>
                <a:gd name="connsiteY0" fmla="*/ 816864 h 914400"/>
                <a:gd name="connsiteX1" fmla="*/ 237744 w 1883664"/>
                <a:gd name="connsiteY1" fmla="*/ 0 h 914400"/>
                <a:gd name="connsiteX2" fmla="*/ 1883664 w 1883664"/>
                <a:gd name="connsiteY2" fmla="*/ 12192 h 914400"/>
                <a:gd name="connsiteX3" fmla="*/ 516264 w 1883664"/>
                <a:gd name="connsiteY3" fmla="*/ 902764 h 914400"/>
                <a:gd name="connsiteX4" fmla="*/ 377952 w 1883664"/>
                <a:gd name="connsiteY4" fmla="*/ 914400 h 914400"/>
                <a:gd name="connsiteX5" fmla="*/ 0 w 1883664"/>
                <a:gd name="connsiteY5" fmla="*/ 816864 h 914400"/>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20496"/>
                <a:gd name="connsiteX1" fmla="*/ 237744 w 2310384"/>
                <a:gd name="connsiteY1" fmla="*/ 6096 h 920496"/>
                <a:gd name="connsiteX2" fmla="*/ 2310384 w 2310384"/>
                <a:gd name="connsiteY2" fmla="*/ 0 h 920496"/>
                <a:gd name="connsiteX3" fmla="*/ 516264 w 2310384"/>
                <a:gd name="connsiteY3" fmla="*/ 908860 h 920496"/>
                <a:gd name="connsiteX4" fmla="*/ 377952 w 2310384"/>
                <a:gd name="connsiteY4" fmla="*/ 920496 h 920496"/>
                <a:gd name="connsiteX5" fmla="*/ 0 w 2310384"/>
                <a:gd name="connsiteY5" fmla="*/ 822960 h 920496"/>
                <a:gd name="connsiteX0" fmla="*/ 0 w 2310384"/>
                <a:gd name="connsiteY0" fmla="*/ 822960 h 908860"/>
                <a:gd name="connsiteX1" fmla="*/ 237744 w 2310384"/>
                <a:gd name="connsiteY1" fmla="*/ 6096 h 908860"/>
                <a:gd name="connsiteX2" fmla="*/ 2310384 w 2310384"/>
                <a:gd name="connsiteY2" fmla="*/ 0 h 908860"/>
                <a:gd name="connsiteX3" fmla="*/ 516264 w 2310384"/>
                <a:gd name="connsiteY3" fmla="*/ 908860 h 908860"/>
                <a:gd name="connsiteX4" fmla="*/ 0 w 2310384"/>
                <a:gd name="connsiteY4" fmla="*/ 822960 h 908860"/>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 name="connsiteX0" fmla="*/ 0 w 2310384"/>
                <a:gd name="connsiteY0" fmla="*/ 822960 h 951532"/>
                <a:gd name="connsiteX1" fmla="*/ 237744 w 2310384"/>
                <a:gd name="connsiteY1" fmla="*/ 6096 h 951532"/>
                <a:gd name="connsiteX2" fmla="*/ 2310384 w 2310384"/>
                <a:gd name="connsiteY2" fmla="*/ 0 h 951532"/>
                <a:gd name="connsiteX3" fmla="*/ 510168 w 2310384"/>
                <a:gd name="connsiteY3" fmla="*/ 951532 h 951532"/>
                <a:gd name="connsiteX4" fmla="*/ 0 w 2310384"/>
                <a:gd name="connsiteY4" fmla="*/ 822960 h 95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384" h="951532">
                  <a:moveTo>
                    <a:pt x="0" y="822960"/>
                  </a:moveTo>
                  <a:lnTo>
                    <a:pt x="237744" y="6096"/>
                  </a:lnTo>
                  <a:lnTo>
                    <a:pt x="2310384" y="0"/>
                  </a:lnTo>
                  <a:lnTo>
                    <a:pt x="510168" y="951532"/>
                  </a:lnTo>
                  <a:lnTo>
                    <a:pt x="0" y="822960"/>
                  </a:lnTo>
                  <a:close/>
                </a:path>
              </a:pathLst>
            </a:custGeom>
            <a:solidFill>
              <a:srgbClr val="FF0000">
                <a:alpha val="2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p:cNvSpPr txBox="1"/>
          <p:nvPr/>
        </p:nvSpPr>
        <p:spPr>
          <a:xfrm>
            <a:off x="3837301" y="583562"/>
            <a:ext cx="877824" cy="184666"/>
          </a:xfrm>
          <a:prstGeom prst="rect">
            <a:avLst/>
          </a:prstGeom>
          <a:noFill/>
        </p:spPr>
        <p:txBody>
          <a:bodyPr wrap="square" rtlCol="0">
            <a:spAutoFit/>
          </a:bodyPr>
          <a:lstStyle/>
          <a:p>
            <a:r>
              <a:rPr lang="en-GB" sz="600" dirty="0"/>
              <a:t>t=0.9s-</a:t>
            </a:r>
          </a:p>
        </p:txBody>
      </p:sp>
      <p:cxnSp>
        <p:nvCxnSpPr>
          <p:cNvPr id="30" name="Curved Connector 29"/>
          <p:cNvCxnSpPr/>
          <p:nvPr/>
        </p:nvCxnSpPr>
        <p:spPr>
          <a:xfrm rot="10800000">
            <a:off x="4911331" y="836046"/>
            <a:ext cx="652180" cy="1959945"/>
          </a:xfrm>
          <a:prstGeom prst="curvedConnector2">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3910693" y="2245179"/>
            <a:ext cx="522514" cy="138792"/>
          </a:xfrm>
          <a:custGeom>
            <a:avLst/>
            <a:gdLst>
              <a:gd name="connsiteX0" fmla="*/ 0 w 522514"/>
              <a:gd name="connsiteY0" fmla="*/ 0 h 138792"/>
              <a:gd name="connsiteX1" fmla="*/ 244928 w 522514"/>
              <a:gd name="connsiteY1" fmla="*/ 48985 h 138792"/>
              <a:gd name="connsiteX2" fmla="*/ 522514 w 522514"/>
              <a:gd name="connsiteY2" fmla="*/ 138792 h 138792"/>
            </a:gdLst>
            <a:ahLst/>
            <a:cxnLst>
              <a:cxn ang="0">
                <a:pos x="connsiteX0" y="connsiteY0"/>
              </a:cxn>
              <a:cxn ang="0">
                <a:pos x="connsiteX1" y="connsiteY1"/>
              </a:cxn>
              <a:cxn ang="0">
                <a:pos x="connsiteX2" y="connsiteY2"/>
              </a:cxn>
            </a:cxnLst>
            <a:rect l="l" t="t" r="r" b="b"/>
            <a:pathLst>
              <a:path w="522514" h="138792">
                <a:moveTo>
                  <a:pt x="0" y="0"/>
                </a:moveTo>
                <a:cubicBezTo>
                  <a:pt x="78921" y="12926"/>
                  <a:pt x="157842" y="25853"/>
                  <a:pt x="244928" y="48985"/>
                </a:cubicBezTo>
                <a:cubicBezTo>
                  <a:pt x="332014" y="72117"/>
                  <a:pt x="427264" y="105454"/>
                  <a:pt x="522514" y="138792"/>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Here is the complete seafloor event recorded on our shot gather</a:t>
            </a:r>
            <a:endParaRPr lang="en-GB" sz="1600" dirty="0">
              <a:solidFill>
                <a:schemeClr val="tx1"/>
              </a:solidFill>
            </a:endParaRPr>
          </a:p>
        </p:txBody>
      </p:sp>
    </p:spTree>
    <p:extLst>
      <p:ext uri="{BB962C8B-B14F-4D97-AF65-F5344CB8AC3E}">
        <p14:creationId xmlns:p14="http://schemas.microsoft.com/office/powerpoint/2010/main" val="345081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151</a:t>
            </a:fld>
            <a:endParaRPr lang="en-GB"/>
          </a:p>
        </p:txBody>
      </p:sp>
      <p:sp>
        <p:nvSpPr>
          <p:cNvPr id="2" name="Title 1"/>
          <p:cNvSpPr>
            <a:spLocks noGrp="1"/>
          </p:cNvSpPr>
          <p:nvPr>
            <p:ph type="title"/>
          </p:nvPr>
        </p:nvSpPr>
        <p:spPr/>
        <p:txBody>
          <a:bodyPr/>
          <a:lstStyle/>
          <a:p>
            <a:r>
              <a:rPr lang="en-GB" dirty="0"/>
              <a:t>To be continued…</a:t>
            </a:r>
          </a:p>
        </p:txBody>
      </p:sp>
    </p:spTree>
    <p:extLst>
      <p:ext uri="{BB962C8B-B14F-4D97-AF65-F5344CB8AC3E}">
        <p14:creationId xmlns:p14="http://schemas.microsoft.com/office/powerpoint/2010/main" val="38597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400129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Arc 101"/>
          <p:cNvSpPr/>
          <p:nvPr/>
        </p:nvSpPr>
        <p:spPr>
          <a:xfrm>
            <a:off x="1400175" y="140783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a:off x="2790825" y="1426885"/>
            <a:ext cx="5504527" cy="5762623"/>
          </a:xfrm>
          <a:prstGeom prst="arc">
            <a:avLst>
              <a:gd name="adj1" fmla="val 9724254"/>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a:off x="4162425" y="1426885"/>
            <a:ext cx="5504527" cy="5762623"/>
          </a:xfrm>
          <a:prstGeom prst="arc">
            <a:avLst>
              <a:gd name="adj1" fmla="val 9797492"/>
              <a:gd name="adj2" fmla="val 1856345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a:off x="714375" y="1407835"/>
            <a:ext cx="5504527" cy="5762623"/>
          </a:xfrm>
          <a:prstGeom prst="arc">
            <a:avLst>
              <a:gd name="adj1" fmla="val 1263630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p:cNvSpPr/>
          <p:nvPr/>
        </p:nvSpPr>
        <p:spPr>
          <a:xfrm>
            <a:off x="20859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p:cNvSpPr/>
          <p:nvPr/>
        </p:nvSpPr>
        <p:spPr>
          <a:xfrm>
            <a:off x="3448050" y="1417360"/>
            <a:ext cx="5504527" cy="5762623"/>
          </a:xfrm>
          <a:prstGeom prst="arc">
            <a:avLst>
              <a:gd name="adj1" fmla="val 9784795"/>
              <a:gd name="adj2" fmla="val 1995542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Arc 49"/>
          <p:cNvSpPr/>
          <p:nvPr/>
        </p:nvSpPr>
        <p:spPr>
          <a:xfrm>
            <a:off x="1057275" y="1407835"/>
            <a:ext cx="5504527" cy="5762623"/>
          </a:xfrm>
          <a:prstGeom prst="arc">
            <a:avLst>
              <a:gd name="adj1" fmla="val 958799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Arc 55"/>
          <p:cNvSpPr/>
          <p:nvPr/>
        </p:nvSpPr>
        <p:spPr>
          <a:xfrm>
            <a:off x="352425" y="1417360"/>
            <a:ext cx="5504527" cy="5762623"/>
          </a:xfrm>
          <a:prstGeom prst="arc">
            <a:avLst>
              <a:gd name="adj1" fmla="val 1345216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p:cNvSpPr/>
          <p:nvPr/>
        </p:nvSpPr>
        <p:spPr>
          <a:xfrm>
            <a:off x="17430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Arc 67"/>
          <p:cNvSpPr/>
          <p:nvPr/>
        </p:nvSpPr>
        <p:spPr>
          <a:xfrm>
            <a:off x="2438400" y="142688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 name="Arc 73"/>
          <p:cNvSpPr/>
          <p:nvPr/>
        </p:nvSpPr>
        <p:spPr>
          <a:xfrm>
            <a:off x="31146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p:cNvSpPr/>
          <p:nvPr/>
        </p:nvSpPr>
        <p:spPr>
          <a:xfrm>
            <a:off x="3810000" y="1426885"/>
            <a:ext cx="5504527" cy="5762623"/>
          </a:xfrm>
          <a:prstGeom prst="arc">
            <a:avLst>
              <a:gd name="adj1" fmla="val 9784795"/>
              <a:gd name="adj2" fmla="val 1911086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Slide Number Placeholder 5"/>
          <p:cNvSpPr>
            <a:spLocks noGrp="1"/>
          </p:cNvSpPr>
          <p:nvPr>
            <p:ph type="sldNum" sz="quarter" idx="12"/>
          </p:nvPr>
        </p:nvSpPr>
        <p:spPr/>
        <p:txBody>
          <a:bodyPr/>
          <a:lstStyle/>
          <a:p>
            <a:fld id="{27DF0F58-1795-48F0-90F6-BA4250555803}" type="slidenum">
              <a:rPr lang="en-US" smtClean="0"/>
              <a:pPr/>
              <a:t>16</a:t>
            </a:fld>
            <a:endParaRPr lang="en-US" dirty="0"/>
          </a:p>
        </p:txBody>
      </p:sp>
      <p:sp>
        <p:nvSpPr>
          <p:cNvPr id="2" name="Title 1"/>
          <p:cNvSpPr>
            <a:spLocks noGrp="1"/>
          </p:cNvSpPr>
          <p:nvPr>
            <p:ph type="title"/>
          </p:nvPr>
        </p:nvSpPr>
        <p:spPr/>
        <p:txBody>
          <a:bodyPr/>
          <a:lstStyle/>
          <a:p>
            <a:r>
              <a:rPr lang="en-GB" dirty="0"/>
              <a:t>Superposition principle</a:t>
            </a:r>
          </a:p>
        </p:txBody>
      </p:sp>
      <p:grpSp>
        <p:nvGrpSpPr>
          <p:cNvPr id="3" name="Group 2"/>
          <p:cNvGrpSpPr/>
          <p:nvPr/>
        </p:nvGrpSpPr>
        <p:grpSpPr>
          <a:xfrm>
            <a:off x="307987" y="663028"/>
            <a:ext cx="8749911" cy="5638058"/>
            <a:chOff x="307987" y="1057178"/>
            <a:chExt cx="8749911" cy="5638058"/>
          </a:xfrm>
        </p:grpSpPr>
        <p:sp>
          <p:nvSpPr>
            <p:cNvPr id="82" name="Rectangle 81"/>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2" name="Arc 91"/>
            <p:cNvSpPr/>
            <p:nvPr/>
          </p:nvSpPr>
          <p:spPr>
            <a:xfrm>
              <a:off x="14000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Arc 92"/>
            <p:cNvSpPr/>
            <p:nvPr/>
          </p:nvSpPr>
          <p:spPr>
            <a:xfrm>
              <a:off x="708230" y="2141596"/>
              <a:ext cx="4128393" cy="4321967"/>
            </a:xfrm>
            <a:prstGeom prst="arc">
              <a:avLst>
                <a:gd name="adj1" fmla="val 13036192"/>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4" name="Arc 93"/>
            <p:cNvSpPr/>
            <p:nvPr/>
          </p:nvSpPr>
          <p:spPr>
            <a:xfrm>
              <a:off x="20796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9" name="Arc 98"/>
            <p:cNvSpPr/>
            <p:nvPr/>
          </p:nvSpPr>
          <p:spPr>
            <a:xfrm>
              <a:off x="27716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Arc 99"/>
            <p:cNvSpPr/>
            <p:nvPr/>
          </p:nvSpPr>
          <p:spPr>
            <a:xfrm>
              <a:off x="20798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Arc 100"/>
            <p:cNvSpPr/>
            <p:nvPr/>
          </p:nvSpPr>
          <p:spPr>
            <a:xfrm>
              <a:off x="34512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7" name="Arc 16"/>
            <p:cNvSpPr/>
            <p:nvPr/>
          </p:nvSpPr>
          <p:spPr>
            <a:xfrm>
              <a:off x="41622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a:off x="3470480" y="2151121"/>
              <a:ext cx="4128393" cy="4321967"/>
            </a:xfrm>
            <a:prstGeom prst="arc">
              <a:avLst>
                <a:gd name="adj1" fmla="val 933820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p:nvPr/>
          </p:nvSpPr>
          <p:spPr>
            <a:xfrm>
              <a:off x="48419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 name="Arc 22"/>
            <p:cNvSpPr/>
            <p:nvPr/>
          </p:nvSpPr>
          <p:spPr>
            <a:xfrm>
              <a:off x="55338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p:nvPr/>
          </p:nvSpPr>
          <p:spPr>
            <a:xfrm>
              <a:off x="4842080" y="2151121"/>
              <a:ext cx="4128393" cy="4321967"/>
            </a:xfrm>
            <a:prstGeom prst="arc">
              <a:avLst>
                <a:gd name="adj1" fmla="val 9458225"/>
                <a:gd name="adj2" fmla="val 1969671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p:cNvSpPr/>
            <p:nvPr/>
          </p:nvSpPr>
          <p:spPr>
            <a:xfrm>
              <a:off x="62135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Arc 28"/>
            <p:cNvSpPr/>
            <p:nvPr/>
          </p:nvSpPr>
          <p:spPr>
            <a:xfrm>
              <a:off x="20858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a:off x="13940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a:off x="27654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Arc 34"/>
            <p:cNvSpPr/>
            <p:nvPr/>
          </p:nvSpPr>
          <p:spPr>
            <a:xfrm>
              <a:off x="34574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a:off x="27656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Arc 36"/>
            <p:cNvSpPr/>
            <p:nvPr/>
          </p:nvSpPr>
          <p:spPr>
            <a:xfrm>
              <a:off x="41370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1" name="Arc 40"/>
            <p:cNvSpPr/>
            <p:nvPr/>
          </p:nvSpPr>
          <p:spPr>
            <a:xfrm>
              <a:off x="481950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Arc 41"/>
            <p:cNvSpPr/>
            <p:nvPr/>
          </p:nvSpPr>
          <p:spPr>
            <a:xfrm>
              <a:off x="412770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Arc 42"/>
            <p:cNvSpPr/>
            <p:nvPr/>
          </p:nvSpPr>
          <p:spPr>
            <a:xfrm>
              <a:off x="54991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Arc 46"/>
            <p:cNvSpPr/>
            <p:nvPr/>
          </p:nvSpPr>
          <p:spPr>
            <a:xfrm>
              <a:off x="24287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Arc 47"/>
            <p:cNvSpPr/>
            <p:nvPr/>
          </p:nvSpPr>
          <p:spPr>
            <a:xfrm>
              <a:off x="17369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Arc 48"/>
            <p:cNvSpPr/>
            <p:nvPr/>
          </p:nvSpPr>
          <p:spPr>
            <a:xfrm>
              <a:off x="31083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3" name="Arc 52"/>
            <p:cNvSpPr/>
            <p:nvPr/>
          </p:nvSpPr>
          <p:spPr>
            <a:xfrm>
              <a:off x="172387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Arc 53"/>
            <p:cNvSpPr/>
            <p:nvPr/>
          </p:nvSpPr>
          <p:spPr>
            <a:xfrm>
              <a:off x="1032080" y="2141596"/>
              <a:ext cx="4128393" cy="4321967"/>
            </a:xfrm>
            <a:prstGeom prst="arc">
              <a:avLst>
                <a:gd name="adj1" fmla="val 9227475"/>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Arc 54"/>
            <p:cNvSpPr/>
            <p:nvPr/>
          </p:nvSpPr>
          <p:spPr>
            <a:xfrm>
              <a:off x="24035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Arc 58"/>
            <p:cNvSpPr/>
            <p:nvPr/>
          </p:nvSpPr>
          <p:spPr>
            <a:xfrm>
              <a:off x="31145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Arc 59"/>
            <p:cNvSpPr/>
            <p:nvPr/>
          </p:nvSpPr>
          <p:spPr>
            <a:xfrm>
              <a:off x="24227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Arc 60"/>
            <p:cNvSpPr/>
            <p:nvPr/>
          </p:nvSpPr>
          <p:spPr>
            <a:xfrm>
              <a:off x="37941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5" name="Arc 64"/>
            <p:cNvSpPr/>
            <p:nvPr/>
          </p:nvSpPr>
          <p:spPr>
            <a:xfrm>
              <a:off x="38098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c 65"/>
            <p:cNvSpPr/>
            <p:nvPr/>
          </p:nvSpPr>
          <p:spPr>
            <a:xfrm>
              <a:off x="31180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Arc 66"/>
            <p:cNvSpPr/>
            <p:nvPr/>
          </p:nvSpPr>
          <p:spPr>
            <a:xfrm>
              <a:off x="44895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1" name="Arc 70"/>
            <p:cNvSpPr/>
            <p:nvPr/>
          </p:nvSpPr>
          <p:spPr>
            <a:xfrm>
              <a:off x="44861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p:cNvSpPr/>
            <p:nvPr/>
          </p:nvSpPr>
          <p:spPr>
            <a:xfrm>
              <a:off x="37943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Arc 72"/>
            <p:cNvSpPr/>
            <p:nvPr/>
          </p:nvSpPr>
          <p:spPr>
            <a:xfrm>
              <a:off x="51657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7" name="Arc 76"/>
            <p:cNvSpPr/>
            <p:nvPr/>
          </p:nvSpPr>
          <p:spPr>
            <a:xfrm>
              <a:off x="51814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p:cNvSpPr/>
            <p:nvPr/>
          </p:nvSpPr>
          <p:spPr>
            <a:xfrm>
              <a:off x="44896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Arc 78"/>
            <p:cNvSpPr/>
            <p:nvPr/>
          </p:nvSpPr>
          <p:spPr>
            <a:xfrm>
              <a:off x="58611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6" name="Oval 95"/>
            <p:cNvSpPr/>
            <p:nvPr/>
          </p:nvSpPr>
          <p:spPr>
            <a:xfrm>
              <a:off x="26877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03" name="Oval 102"/>
            <p:cNvSpPr/>
            <p:nvPr/>
          </p:nvSpPr>
          <p:spPr>
            <a:xfrm>
              <a:off x="40593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1" name="Oval 20"/>
            <p:cNvSpPr/>
            <p:nvPr/>
          </p:nvSpPr>
          <p:spPr>
            <a:xfrm>
              <a:off x="54499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7" name="Oval 26"/>
            <p:cNvSpPr/>
            <p:nvPr/>
          </p:nvSpPr>
          <p:spPr>
            <a:xfrm>
              <a:off x="68215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3" name="Oval 32"/>
            <p:cNvSpPr/>
            <p:nvPr/>
          </p:nvSpPr>
          <p:spPr>
            <a:xfrm>
              <a:off x="33735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9" name="Oval 38"/>
            <p:cNvSpPr/>
            <p:nvPr/>
          </p:nvSpPr>
          <p:spPr>
            <a:xfrm>
              <a:off x="47451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45" name="Oval 44"/>
            <p:cNvSpPr/>
            <p:nvPr/>
          </p:nvSpPr>
          <p:spPr>
            <a:xfrm>
              <a:off x="6107184"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1" name="Oval 50"/>
            <p:cNvSpPr/>
            <p:nvPr/>
          </p:nvSpPr>
          <p:spPr>
            <a:xfrm>
              <a:off x="37164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7" name="Oval 56"/>
            <p:cNvSpPr/>
            <p:nvPr/>
          </p:nvSpPr>
          <p:spPr>
            <a:xfrm>
              <a:off x="301155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3" name="Oval 62"/>
            <p:cNvSpPr/>
            <p:nvPr/>
          </p:nvSpPr>
          <p:spPr>
            <a:xfrm>
              <a:off x="44022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9" name="Oval 68"/>
            <p:cNvSpPr/>
            <p:nvPr/>
          </p:nvSpPr>
          <p:spPr>
            <a:xfrm>
              <a:off x="50975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75" name="Oval 74"/>
            <p:cNvSpPr/>
            <p:nvPr/>
          </p:nvSpPr>
          <p:spPr>
            <a:xfrm>
              <a:off x="57738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1" name="Oval 80"/>
            <p:cNvSpPr/>
            <p:nvPr/>
          </p:nvSpPr>
          <p:spPr>
            <a:xfrm>
              <a:off x="64691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4" name="Rectangle 83"/>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890953" y="5618018"/>
              <a:ext cx="8166945" cy="1077218"/>
            </a:xfrm>
            <a:prstGeom prst="rect">
              <a:avLst/>
            </a:prstGeom>
            <a:noFill/>
            <a:ln>
              <a:noFill/>
            </a:ln>
          </p:spPr>
          <p:txBody>
            <a:bodyPr wrap="square" rtlCol="0">
              <a:spAutoFit/>
            </a:bodyPr>
            <a:lstStyle/>
            <a:p>
              <a:r>
                <a:rPr lang="en-GB" b="0" dirty="0"/>
                <a:t>As we add more and more </a:t>
              </a:r>
              <a:r>
                <a:rPr lang="en-GB" b="0" dirty="0" err="1">
                  <a:solidFill>
                    <a:srgbClr val="FF0000"/>
                  </a:solidFill>
                </a:rPr>
                <a:t>diffractors</a:t>
              </a:r>
              <a:r>
                <a:rPr lang="en-GB" b="0" dirty="0">
                  <a:solidFill>
                    <a:srgbClr val="FF0000"/>
                  </a:solidFill>
                </a:rPr>
                <a:t> </a:t>
              </a:r>
              <a:r>
                <a:rPr lang="en-GB" b="0" strike="sngStrike" dirty="0">
                  <a:solidFill>
                    <a:schemeClr val="bg2">
                      <a:lumMod val="60000"/>
                      <a:lumOff val="40000"/>
                    </a:schemeClr>
                  </a:solidFill>
                </a:rPr>
                <a:t>or </a:t>
              </a:r>
              <a:r>
                <a:rPr lang="en-GB" b="0" strike="sngStrike" dirty="0">
                  <a:solidFill>
                    <a:srgbClr val="FFCCCC"/>
                  </a:solidFill>
                </a:rPr>
                <a:t>point sources </a:t>
              </a:r>
              <a:r>
                <a:rPr lang="en-GB" b="0" dirty="0"/>
                <a:t>we start to approximate a continuous reflection event.</a:t>
              </a:r>
            </a:p>
            <a:p>
              <a:r>
                <a:rPr lang="en-GB" sz="2800" b="1" i="1" dirty="0">
                  <a:solidFill>
                    <a:srgbClr val="FF0000"/>
                  </a:solidFill>
                  <a:latin typeface="Informal Roman" panose="030604020304060B0204" pitchFamily="66" charset="0"/>
                </a:rPr>
                <a:t>What’s missing in this picture? </a:t>
              </a:r>
            </a:p>
          </p:txBody>
        </p:sp>
        <p:sp>
          <p:nvSpPr>
            <p:cNvPr id="87" name="Arc 86"/>
            <p:cNvSpPr>
              <a:spLocks noChangeAspect="1"/>
            </p:cNvSpPr>
            <p:nvPr/>
          </p:nvSpPr>
          <p:spPr>
            <a:xfrm>
              <a:off x="2436182" y="3872158"/>
              <a:ext cx="688065" cy="720329"/>
            </a:xfrm>
            <a:prstGeom prst="arc">
              <a:avLst>
                <a:gd name="adj1" fmla="val 14529043"/>
                <a:gd name="adj2" fmla="val 14455640"/>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88" name="TextBox 87"/>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cxnSp>
        <p:nvCxnSpPr>
          <p:cNvPr id="89" name="Straight Connector 88"/>
          <p:cNvCxnSpPr/>
          <p:nvPr/>
        </p:nvCxnSpPr>
        <p:spPr>
          <a:xfrm>
            <a:off x="2864498" y="1756971"/>
            <a:ext cx="4010788"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05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400129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Arc 101"/>
          <p:cNvSpPr/>
          <p:nvPr/>
        </p:nvSpPr>
        <p:spPr>
          <a:xfrm>
            <a:off x="1400175" y="140783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a:off x="2790825" y="1426885"/>
            <a:ext cx="5504527" cy="5762623"/>
          </a:xfrm>
          <a:prstGeom prst="arc">
            <a:avLst>
              <a:gd name="adj1" fmla="val 9724254"/>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a:off x="4162425" y="1426885"/>
            <a:ext cx="5504527" cy="5762623"/>
          </a:xfrm>
          <a:prstGeom prst="arc">
            <a:avLst>
              <a:gd name="adj1" fmla="val 9797492"/>
              <a:gd name="adj2" fmla="val 1856345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a:off x="714375" y="1407835"/>
            <a:ext cx="5504527" cy="5762623"/>
          </a:xfrm>
          <a:prstGeom prst="arc">
            <a:avLst>
              <a:gd name="adj1" fmla="val 1263630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p:cNvSpPr/>
          <p:nvPr/>
        </p:nvSpPr>
        <p:spPr>
          <a:xfrm>
            <a:off x="20859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p:cNvSpPr/>
          <p:nvPr/>
        </p:nvSpPr>
        <p:spPr>
          <a:xfrm>
            <a:off x="3448050" y="1417360"/>
            <a:ext cx="5504527" cy="5762623"/>
          </a:xfrm>
          <a:prstGeom prst="arc">
            <a:avLst>
              <a:gd name="adj1" fmla="val 9784795"/>
              <a:gd name="adj2" fmla="val 1995542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Arc 49"/>
          <p:cNvSpPr/>
          <p:nvPr/>
        </p:nvSpPr>
        <p:spPr>
          <a:xfrm>
            <a:off x="1057275" y="1407835"/>
            <a:ext cx="5504527" cy="5762623"/>
          </a:xfrm>
          <a:prstGeom prst="arc">
            <a:avLst>
              <a:gd name="adj1" fmla="val 958799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Arc 55"/>
          <p:cNvSpPr/>
          <p:nvPr/>
        </p:nvSpPr>
        <p:spPr>
          <a:xfrm>
            <a:off x="352425" y="1417360"/>
            <a:ext cx="5504527" cy="5762623"/>
          </a:xfrm>
          <a:prstGeom prst="arc">
            <a:avLst>
              <a:gd name="adj1" fmla="val 1345216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p:cNvSpPr/>
          <p:nvPr/>
        </p:nvSpPr>
        <p:spPr>
          <a:xfrm>
            <a:off x="17430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Arc 67"/>
          <p:cNvSpPr/>
          <p:nvPr/>
        </p:nvSpPr>
        <p:spPr>
          <a:xfrm>
            <a:off x="2438400" y="142688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 name="Arc 73"/>
          <p:cNvSpPr/>
          <p:nvPr/>
        </p:nvSpPr>
        <p:spPr>
          <a:xfrm>
            <a:off x="31146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p:cNvSpPr/>
          <p:nvPr/>
        </p:nvSpPr>
        <p:spPr>
          <a:xfrm>
            <a:off x="3810000" y="1426885"/>
            <a:ext cx="5504527" cy="5762623"/>
          </a:xfrm>
          <a:prstGeom prst="arc">
            <a:avLst>
              <a:gd name="adj1" fmla="val 9784795"/>
              <a:gd name="adj2" fmla="val 1911086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Slide Number Placeholder 5"/>
          <p:cNvSpPr>
            <a:spLocks noGrp="1"/>
          </p:cNvSpPr>
          <p:nvPr>
            <p:ph type="sldNum" sz="quarter" idx="12"/>
          </p:nvPr>
        </p:nvSpPr>
        <p:spPr/>
        <p:txBody>
          <a:bodyPr/>
          <a:lstStyle/>
          <a:p>
            <a:fld id="{27DF0F58-1795-48F0-90F6-BA4250555803}" type="slidenum">
              <a:rPr lang="en-US" smtClean="0"/>
              <a:pPr/>
              <a:t>17</a:t>
            </a:fld>
            <a:endParaRPr lang="en-US" dirty="0"/>
          </a:p>
        </p:txBody>
      </p:sp>
      <p:sp>
        <p:nvSpPr>
          <p:cNvPr id="2" name="Title 1"/>
          <p:cNvSpPr>
            <a:spLocks noGrp="1"/>
          </p:cNvSpPr>
          <p:nvPr>
            <p:ph type="title"/>
          </p:nvPr>
        </p:nvSpPr>
        <p:spPr/>
        <p:txBody>
          <a:bodyPr/>
          <a:lstStyle/>
          <a:p>
            <a:r>
              <a:rPr lang="en-GB" dirty="0"/>
              <a:t>Superposition principle </a:t>
            </a:r>
            <a:r>
              <a:rPr lang="en-GB" i="1" dirty="0">
                <a:solidFill>
                  <a:srgbClr val="FF0000"/>
                </a:solidFill>
              </a:rPr>
              <a:t>holds</a:t>
            </a:r>
            <a:r>
              <a:rPr lang="en-GB" dirty="0"/>
              <a:t> </a:t>
            </a:r>
            <a:r>
              <a:rPr lang="en-GB" i="1" dirty="0">
                <a:solidFill>
                  <a:srgbClr val="FF0000"/>
                </a:solidFill>
              </a:rPr>
              <a:t>for sources, not </a:t>
            </a:r>
            <a:r>
              <a:rPr lang="en-GB" i="1" dirty="0" err="1">
                <a:solidFill>
                  <a:srgbClr val="FF0000"/>
                </a:solidFill>
              </a:rPr>
              <a:t>diffractors</a:t>
            </a:r>
            <a:endParaRPr lang="en-GB" dirty="0"/>
          </a:p>
        </p:txBody>
      </p:sp>
      <p:grpSp>
        <p:nvGrpSpPr>
          <p:cNvPr id="3" name="Group 2"/>
          <p:cNvGrpSpPr/>
          <p:nvPr/>
        </p:nvGrpSpPr>
        <p:grpSpPr>
          <a:xfrm>
            <a:off x="307987" y="663028"/>
            <a:ext cx="8662486" cy="5915057"/>
            <a:chOff x="307987" y="1057178"/>
            <a:chExt cx="8662486" cy="5915057"/>
          </a:xfrm>
        </p:grpSpPr>
        <p:sp>
          <p:nvSpPr>
            <p:cNvPr id="82" name="Rectangle 81"/>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2" name="Arc 91"/>
            <p:cNvSpPr/>
            <p:nvPr/>
          </p:nvSpPr>
          <p:spPr>
            <a:xfrm>
              <a:off x="14000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Arc 92"/>
            <p:cNvSpPr/>
            <p:nvPr/>
          </p:nvSpPr>
          <p:spPr>
            <a:xfrm>
              <a:off x="708230" y="2141596"/>
              <a:ext cx="4128393" cy="4321967"/>
            </a:xfrm>
            <a:prstGeom prst="arc">
              <a:avLst>
                <a:gd name="adj1" fmla="val 13036192"/>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4" name="Arc 93"/>
            <p:cNvSpPr/>
            <p:nvPr/>
          </p:nvSpPr>
          <p:spPr>
            <a:xfrm>
              <a:off x="20796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9" name="Arc 98"/>
            <p:cNvSpPr/>
            <p:nvPr/>
          </p:nvSpPr>
          <p:spPr>
            <a:xfrm>
              <a:off x="27716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Arc 99"/>
            <p:cNvSpPr/>
            <p:nvPr/>
          </p:nvSpPr>
          <p:spPr>
            <a:xfrm>
              <a:off x="20798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Arc 100"/>
            <p:cNvSpPr/>
            <p:nvPr/>
          </p:nvSpPr>
          <p:spPr>
            <a:xfrm>
              <a:off x="34512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7" name="Arc 16"/>
            <p:cNvSpPr/>
            <p:nvPr/>
          </p:nvSpPr>
          <p:spPr>
            <a:xfrm>
              <a:off x="41622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a:off x="3470480" y="2151121"/>
              <a:ext cx="4128393" cy="4321967"/>
            </a:xfrm>
            <a:prstGeom prst="arc">
              <a:avLst>
                <a:gd name="adj1" fmla="val 933820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p:nvPr/>
          </p:nvSpPr>
          <p:spPr>
            <a:xfrm>
              <a:off x="48419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 name="Arc 22"/>
            <p:cNvSpPr/>
            <p:nvPr/>
          </p:nvSpPr>
          <p:spPr>
            <a:xfrm>
              <a:off x="55338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p:nvPr/>
          </p:nvSpPr>
          <p:spPr>
            <a:xfrm>
              <a:off x="4842080" y="2151121"/>
              <a:ext cx="4128393" cy="4321967"/>
            </a:xfrm>
            <a:prstGeom prst="arc">
              <a:avLst>
                <a:gd name="adj1" fmla="val 9458225"/>
                <a:gd name="adj2" fmla="val 1969671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p:cNvSpPr/>
            <p:nvPr/>
          </p:nvSpPr>
          <p:spPr>
            <a:xfrm>
              <a:off x="62135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Arc 28"/>
            <p:cNvSpPr/>
            <p:nvPr/>
          </p:nvSpPr>
          <p:spPr>
            <a:xfrm>
              <a:off x="20858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a:off x="13940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a:off x="27654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Arc 34"/>
            <p:cNvSpPr/>
            <p:nvPr/>
          </p:nvSpPr>
          <p:spPr>
            <a:xfrm>
              <a:off x="34574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a:off x="27656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Arc 36"/>
            <p:cNvSpPr/>
            <p:nvPr/>
          </p:nvSpPr>
          <p:spPr>
            <a:xfrm>
              <a:off x="41370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1" name="Arc 40"/>
            <p:cNvSpPr/>
            <p:nvPr/>
          </p:nvSpPr>
          <p:spPr>
            <a:xfrm>
              <a:off x="481950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Arc 41"/>
            <p:cNvSpPr/>
            <p:nvPr/>
          </p:nvSpPr>
          <p:spPr>
            <a:xfrm>
              <a:off x="412770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Arc 42"/>
            <p:cNvSpPr/>
            <p:nvPr/>
          </p:nvSpPr>
          <p:spPr>
            <a:xfrm>
              <a:off x="54991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Arc 46"/>
            <p:cNvSpPr/>
            <p:nvPr/>
          </p:nvSpPr>
          <p:spPr>
            <a:xfrm>
              <a:off x="24287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Arc 47"/>
            <p:cNvSpPr/>
            <p:nvPr/>
          </p:nvSpPr>
          <p:spPr>
            <a:xfrm>
              <a:off x="17369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Arc 48"/>
            <p:cNvSpPr/>
            <p:nvPr/>
          </p:nvSpPr>
          <p:spPr>
            <a:xfrm>
              <a:off x="31083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3" name="Arc 52"/>
            <p:cNvSpPr/>
            <p:nvPr/>
          </p:nvSpPr>
          <p:spPr>
            <a:xfrm>
              <a:off x="172387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Arc 53"/>
            <p:cNvSpPr/>
            <p:nvPr/>
          </p:nvSpPr>
          <p:spPr>
            <a:xfrm>
              <a:off x="1032080" y="2141596"/>
              <a:ext cx="4128393" cy="4321967"/>
            </a:xfrm>
            <a:prstGeom prst="arc">
              <a:avLst>
                <a:gd name="adj1" fmla="val 9227475"/>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Arc 54"/>
            <p:cNvSpPr/>
            <p:nvPr/>
          </p:nvSpPr>
          <p:spPr>
            <a:xfrm>
              <a:off x="24035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Arc 58"/>
            <p:cNvSpPr/>
            <p:nvPr/>
          </p:nvSpPr>
          <p:spPr>
            <a:xfrm>
              <a:off x="31145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Arc 59"/>
            <p:cNvSpPr/>
            <p:nvPr/>
          </p:nvSpPr>
          <p:spPr>
            <a:xfrm>
              <a:off x="24227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Arc 60"/>
            <p:cNvSpPr/>
            <p:nvPr/>
          </p:nvSpPr>
          <p:spPr>
            <a:xfrm>
              <a:off x="37941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5" name="Arc 64"/>
            <p:cNvSpPr/>
            <p:nvPr/>
          </p:nvSpPr>
          <p:spPr>
            <a:xfrm>
              <a:off x="38098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c 65"/>
            <p:cNvSpPr/>
            <p:nvPr/>
          </p:nvSpPr>
          <p:spPr>
            <a:xfrm>
              <a:off x="31180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Arc 66"/>
            <p:cNvSpPr/>
            <p:nvPr/>
          </p:nvSpPr>
          <p:spPr>
            <a:xfrm>
              <a:off x="44895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1" name="Arc 70"/>
            <p:cNvSpPr/>
            <p:nvPr/>
          </p:nvSpPr>
          <p:spPr>
            <a:xfrm>
              <a:off x="44861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p:cNvSpPr/>
            <p:nvPr/>
          </p:nvSpPr>
          <p:spPr>
            <a:xfrm>
              <a:off x="37943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Arc 72"/>
            <p:cNvSpPr/>
            <p:nvPr/>
          </p:nvSpPr>
          <p:spPr>
            <a:xfrm>
              <a:off x="51657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7" name="Arc 76"/>
            <p:cNvSpPr/>
            <p:nvPr/>
          </p:nvSpPr>
          <p:spPr>
            <a:xfrm>
              <a:off x="51814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p:cNvSpPr/>
            <p:nvPr/>
          </p:nvSpPr>
          <p:spPr>
            <a:xfrm>
              <a:off x="44896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Arc 78"/>
            <p:cNvSpPr/>
            <p:nvPr/>
          </p:nvSpPr>
          <p:spPr>
            <a:xfrm>
              <a:off x="58611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6" name="Oval 95"/>
            <p:cNvSpPr/>
            <p:nvPr/>
          </p:nvSpPr>
          <p:spPr>
            <a:xfrm>
              <a:off x="26877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03" name="Oval 102"/>
            <p:cNvSpPr/>
            <p:nvPr/>
          </p:nvSpPr>
          <p:spPr>
            <a:xfrm>
              <a:off x="40593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1" name="Oval 20"/>
            <p:cNvSpPr/>
            <p:nvPr/>
          </p:nvSpPr>
          <p:spPr>
            <a:xfrm>
              <a:off x="54499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7" name="Oval 26"/>
            <p:cNvSpPr/>
            <p:nvPr/>
          </p:nvSpPr>
          <p:spPr>
            <a:xfrm>
              <a:off x="68215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3" name="Oval 32"/>
            <p:cNvSpPr/>
            <p:nvPr/>
          </p:nvSpPr>
          <p:spPr>
            <a:xfrm>
              <a:off x="33735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9" name="Oval 38"/>
            <p:cNvSpPr/>
            <p:nvPr/>
          </p:nvSpPr>
          <p:spPr>
            <a:xfrm>
              <a:off x="47451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45" name="Oval 44"/>
            <p:cNvSpPr/>
            <p:nvPr/>
          </p:nvSpPr>
          <p:spPr>
            <a:xfrm>
              <a:off x="6107184"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1" name="Oval 50"/>
            <p:cNvSpPr/>
            <p:nvPr/>
          </p:nvSpPr>
          <p:spPr>
            <a:xfrm>
              <a:off x="37164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7" name="Oval 56"/>
            <p:cNvSpPr/>
            <p:nvPr/>
          </p:nvSpPr>
          <p:spPr>
            <a:xfrm>
              <a:off x="301155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3" name="Oval 62"/>
            <p:cNvSpPr/>
            <p:nvPr/>
          </p:nvSpPr>
          <p:spPr>
            <a:xfrm>
              <a:off x="44022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9" name="Oval 68"/>
            <p:cNvSpPr/>
            <p:nvPr/>
          </p:nvSpPr>
          <p:spPr>
            <a:xfrm>
              <a:off x="50975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75" name="Oval 74"/>
            <p:cNvSpPr/>
            <p:nvPr/>
          </p:nvSpPr>
          <p:spPr>
            <a:xfrm>
              <a:off x="57738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1" name="Oval 80"/>
            <p:cNvSpPr/>
            <p:nvPr/>
          </p:nvSpPr>
          <p:spPr>
            <a:xfrm>
              <a:off x="64691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4" name="Rectangle 83"/>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890954" y="5618018"/>
              <a:ext cx="8061623" cy="1354217"/>
            </a:xfrm>
            <a:prstGeom prst="rect">
              <a:avLst/>
            </a:prstGeom>
            <a:noFill/>
            <a:ln>
              <a:noFill/>
            </a:ln>
          </p:spPr>
          <p:txBody>
            <a:bodyPr wrap="square" rtlCol="0">
              <a:spAutoFit/>
            </a:bodyPr>
            <a:lstStyle/>
            <a:p>
              <a:r>
                <a:rPr lang="en-GB" b="0" dirty="0"/>
                <a:t>As we add more and more </a:t>
              </a:r>
              <a:r>
                <a:rPr lang="en-GB" b="0" dirty="0" err="1">
                  <a:solidFill>
                    <a:srgbClr val="FF0000"/>
                  </a:solidFill>
                </a:rPr>
                <a:t>diffractors</a:t>
              </a:r>
              <a:r>
                <a:rPr lang="en-GB" b="0" dirty="0">
                  <a:solidFill>
                    <a:srgbClr val="FF0000"/>
                  </a:solidFill>
                </a:rPr>
                <a:t> </a:t>
              </a:r>
              <a:r>
                <a:rPr lang="en-GB" b="0" strike="sngStrike" dirty="0">
                  <a:solidFill>
                    <a:schemeClr val="bg2">
                      <a:lumMod val="60000"/>
                      <a:lumOff val="40000"/>
                    </a:schemeClr>
                  </a:solidFill>
                </a:rPr>
                <a:t>or </a:t>
              </a:r>
              <a:r>
                <a:rPr lang="en-GB" b="0" strike="sngStrike" dirty="0">
                  <a:solidFill>
                    <a:srgbClr val="FFCCCC"/>
                  </a:solidFill>
                </a:rPr>
                <a:t>point sources </a:t>
              </a:r>
              <a:r>
                <a:rPr lang="en-GB" b="0" dirty="0"/>
                <a:t>we start to approximate a continuous reflection event.</a:t>
              </a:r>
            </a:p>
            <a:p>
              <a:r>
                <a:rPr lang="en-GB" sz="2800" b="1" i="1" dirty="0">
                  <a:solidFill>
                    <a:srgbClr val="FF0000"/>
                  </a:solidFill>
                  <a:latin typeface="Informal Roman" panose="030604020304060B0204" pitchFamily="66" charset="0"/>
                </a:rPr>
                <a:t>What’s missing in this picture? </a:t>
              </a:r>
              <a:r>
                <a:rPr lang="en-GB" i="1" dirty="0">
                  <a:solidFill>
                    <a:srgbClr val="FF0000"/>
                  </a:solidFill>
                </a:rPr>
                <a:t>Assumes all </a:t>
              </a:r>
              <a:r>
                <a:rPr lang="en-GB" i="1" dirty="0" err="1">
                  <a:solidFill>
                    <a:srgbClr val="FF0000"/>
                  </a:solidFill>
                </a:rPr>
                <a:t>diffractors</a:t>
              </a:r>
              <a:r>
                <a:rPr lang="en-GB" i="1" dirty="0">
                  <a:solidFill>
                    <a:srgbClr val="FF0000"/>
                  </a:solidFill>
                </a:rPr>
                <a:t> are independent of each other. In reality, </a:t>
              </a:r>
              <a:r>
                <a:rPr lang="en-GB" i="1" dirty="0" err="1">
                  <a:solidFill>
                    <a:srgbClr val="FF0000"/>
                  </a:solidFill>
                </a:rPr>
                <a:t>diffractors</a:t>
              </a:r>
              <a:r>
                <a:rPr lang="en-GB" i="1" dirty="0">
                  <a:solidFill>
                    <a:srgbClr val="FF0000"/>
                  </a:solidFill>
                </a:rPr>
                <a:t> interact: Multiple diffractions.</a:t>
              </a:r>
              <a:endParaRPr lang="en-GB" b="0" i="1" dirty="0">
                <a:solidFill>
                  <a:srgbClr val="FF0000"/>
                </a:solidFill>
              </a:endParaRPr>
            </a:p>
          </p:txBody>
        </p:sp>
        <p:sp>
          <p:nvSpPr>
            <p:cNvPr id="87" name="Arc 86"/>
            <p:cNvSpPr>
              <a:spLocks noChangeAspect="1"/>
            </p:cNvSpPr>
            <p:nvPr/>
          </p:nvSpPr>
          <p:spPr>
            <a:xfrm>
              <a:off x="2289229" y="3700713"/>
              <a:ext cx="1032098" cy="1080494"/>
            </a:xfrm>
            <a:prstGeom prst="arc">
              <a:avLst>
                <a:gd name="adj1" fmla="val 14529043"/>
                <a:gd name="adj2" fmla="val 14455640"/>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88" name="TextBox 87"/>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sp>
          <p:nvSpPr>
            <p:cNvPr id="89" name="Arc 88"/>
            <p:cNvSpPr>
              <a:spLocks noChangeAspect="1"/>
            </p:cNvSpPr>
            <p:nvPr/>
          </p:nvSpPr>
          <p:spPr>
            <a:xfrm>
              <a:off x="2921545" y="4034929"/>
              <a:ext cx="412840" cy="432198"/>
            </a:xfrm>
            <a:prstGeom prst="arc">
              <a:avLst>
                <a:gd name="adj1" fmla="val 14529043"/>
                <a:gd name="adj2" fmla="val 14455640"/>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90" name="TextBox 89"/>
          <p:cNvSpPr txBox="1"/>
          <p:nvPr/>
        </p:nvSpPr>
        <p:spPr>
          <a:xfrm>
            <a:off x="104657" y="458958"/>
            <a:ext cx="7858191" cy="369332"/>
          </a:xfrm>
          <a:prstGeom prst="rect">
            <a:avLst/>
          </a:prstGeom>
          <a:noFill/>
          <a:ln>
            <a:noFill/>
          </a:ln>
        </p:spPr>
        <p:txBody>
          <a:bodyPr wrap="square" rtlCol="0">
            <a:spAutoFit/>
          </a:bodyPr>
          <a:lstStyle/>
          <a:p>
            <a:r>
              <a:rPr lang="en-GB" b="0" dirty="0"/>
              <a:t>But we will usually pretend that superposition holds for </a:t>
            </a:r>
            <a:r>
              <a:rPr lang="en-GB" b="0" dirty="0" err="1"/>
              <a:t>diffractors</a:t>
            </a:r>
            <a:r>
              <a:rPr lang="en-GB" b="0" dirty="0"/>
              <a:t> too.</a:t>
            </a:r>
          </a:p>
        </p:txBody>
      </p:sp>
    </p:spTree>
    <p:extLst>
      <p:ext uri="{BB962C8B-B14F-4D97-AF65-F5344CB8AC3E}">
        <p14:creationId xmlns:p14="http://schemas.microsoft.com/office/powerpoint/2010/main" val="330394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168"/>
          <p:cNvGrpSpPr/>
          <p:nvPr/>
        </p:nvGrpSpPr>
        <p:grpSpPr>
          <a:xfrm>
            <a:off x="28575" y="1407835"/>
            <a:ext cx="9638377" cy="5781673"/>
            <a:chOff x="28575" y="1407835"/>
            <a:chExt cx="9638377" cy="5781673"/>
          </a:xfrm>
        </p:grpSpPr>
        <p:sp>
          <p:nvSpPr>
            <p:cNvPr id="95" name="Arc 94"/>
            <p:cNvSpPr/>
            <p:nvPr/>
          </p:nvSpPr>
          <p:spPr>
            <a:xfrm>
              <a:off x="28575" y="1417360"/>
              <a:ext cx="5504527" cy="5762623"/>
            </a:xfrm>
            <a:prstGeom prst="arc">
              <a:avLst>
                <a:gd name="adj1" fmla="val 14011817"/>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Arc 101"/>
            <p:cNvSpPr/>
            <p:nvPr/>
          </p:nvSpPr>
          <p:spPr>
            <a:xfrm>
              <a:off x="1400175" y="140783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a:off x="2790825" y="1426885"/>
              <a:ext cx="5504527" cy="5762623"/>
            </a:xfrm>
            <a:prstGeom prst="arc">
              <a:avLst>
                <a:gd name="adj1" fmla="val 9724254"/>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a:off x="4162425" y="1426885"/>
              <a:ext cx="5504527" cy="5762623"/>
            </a:xfrm>
            <a:prstGeom prst="arc">
              <a:avLst>
                <a:gd name="adj1" fmla="val 9797492"/>
                <a:gd name="adj2" fmla="val 1856345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a:off x="714375" y="1407835"/>
              <a:ext cx="5504527" cy="5762623"/>
            </a:xfrm>
            <a:prstGeom prst="arc">
              <a:avLst>
                <a:gd name="adj1" fmla="val 1260887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p:cNvSpPr/>
            <p:nvPr/>
          </p:nvSpPr>
          <p:spPr>
            <a:xfrm>
              <a:off x="20859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p:cNvSpPr/>
            <p:nvPr/>
          </p:nvSpPr>
          <p:spPr>
            <a:xfrm>
              <a:off x="3448050" y="1417360"/>
              <a:ext cx="5504527" cy="5762623"/>
            </a:xfrm>
            <a:prstGeom prst="arc">
              <a:avLst>
                <a:gd name="adj1" fmla="val 9784795"/>
                <a:gd name="adj2" fmla="val 20043549"/>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Arc 49"/>
            <p:cNvSpPr/>
            <p:nvPr/>
          </p:nvSpPr>
          <p:spPr>
            <a:xfrm>
              <a:off x="1057275" y="1407835"/>
              <a:ext cx="5504527" cy="5762623"/>
            </a:xfrm>
            <a:prstGeom prst="arc">
              <a:avLst>
                <a:gd name="adj1" fmla="val 11386077"/>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Arc 55"/>
            <p:cNvSpPr/>
            <p:nvPr/>
          </p:nvSpPr>
          <p:spPr>
            <a:xfrm>
              <a:off x="352425" y="1417360"/>
              <a:ext cx="5504527" cy="5762623"/>
            </a:xfrm>
            <a:prstGeom prst="arc">
              <a:avLst>
                <a:gd name="adj1" fmla="val 13455459"/>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p:cNvSpPr/>
            <p:nvPr/>
          </p:nvSpPr>
          <p:spPr>
            <a:xfrm>
              <a:off x="17430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Arc 67"/>
            <p:cNvSpPr/>
            <p:nvPr/>
          </p:nvSpPr>
          <p:spPr>
            <a:xfrm>
              <a:off x="2438400" y="142688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 name="Arc 73"/>
            <p:cNvSpPr/>
            <p:nvPr/>
          </p:nvSpPr>
          <p:spPr>
            <a:xfrm>
              <a:off x="31146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p:cNvSpPr/>
            <p:nvPr/>
          </p:nvSpPr>
          <p:spPr>
            <a:xfrm>
              <a:off x="3810000" y="1426885"/>
              <a:ext cx="5504527" cy="5762623"/>
            </a:xfrm>
            <a:prstGeom prst="arc">
              <a:avLst>
                <a:gd name="adj1" fmla="val 9784795"/>
                <a:gd name="adj2" fmla="val 19099433"/>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6" name="Arc 85"/>
            <p:cNvSpPr/>
            <p:nvPr/>
          </p:nvSpPr>
          <p:spPr>
            <a:xfrm>
              <a:off x="1562100" y="140783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7" name="Arc 96"/>
            <p:cNvSpPr/>
            <p:nvPr/>
          </p:nvSpPr>
          <p:spPr>
            <a:xfrm>
              <a:off x="18954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8" name="Arc 107"/>
            <p:cNvSpPr/>
            <p:nvPr/>
          </p:nvSpPr>
          <p:spPr>
            <a:xfrm>
              <a:off x="2247900"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4" name="Arc 113"/>
            <p:cNvSpPr/>
            <p:nvPr/>
          </p:nvSpPr>
          <p:spPr>
            <a:xfrm>
              <a:off x="2600325" y="142688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0" name="Arc 119"/>
            <p:cNvSpPr/>
            <p:nvPr/>
          </p:nvSpPr>
          <p:spPr>
            <a:xfrm>
              <a:off x="2952750" y="142688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6" name="Arc 125"/>
            <p:cNvSpPr/>
            <p:nvPr/>
          </p:nvSpPr>
          <p:spPr>
            <a:xfrm>
              <a:off x="3276600" y="1417360"/>
              <a:ext cx="5504527" cy="5762623"/>
            </a:xfrm>
            <a:prstGeom prst="arc">
              <a:avLst>
                <a:gd name="adj1" fmla="val 9784795"/>
                <a:gd name="adj2" fmla="val 2077590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 name="Arc 131"/>
            <p:cNvSpPr/>
            <p:nvPr/>
          </p:nvSpPr>
          <p:spPr>
            <a:xfrm>
              <a:off x="3629025" y="1417360"/>
              <a:ext cx="5504527" cy="5762623"/>
            </a:xfrm>
            <a:prstGeom prst="arc">
              <a:avLst>
                <a:gd name="adj1" fmla="val 9784795"/>
                <a:gd name="adj2" fmla="val 1952838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8" name="Arc 137"/>
            <p:cNvSpPr/>
            <p:nvPr/>
          </p:nvSpPr>
          <p:spPr>
            <a:xfrm>
              <a:off x="3971925" y="1417360"/>
              <a:ext cx="5504527" cy="5762623"/>
            </a:xfrm>
            <a:prstGeom prst="arc">
              <a:avLst>
                <a:gd name="adj1" fmla="val 9784795"/>
                <a:gd name="adj2" fmla="val 1881489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4" name="Arc 143"/>
            <p:cNvSpPr/>
            <p:nvPr/>
          </p:nvSpPr>
          <p:spPr>
            <a:xfrm>
              <a:off x="1219200"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0" name="Arc 149"/>
            <p:cNvSpPr/>
            <p:nvPr/>
          </p:nvSpPr>
          <p:spPr>
            <a:xfrm>
              <a:off x="876300" y="1407835"/>
              <a:ext cx="5504527" cy="5762623"/>
            </a:xfrm>
            <a:prstGeom prst="arc">
              <a:avLst>
                <a:gd name="adj1" fmla="val 1206339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6" name="Arc 155"/>
            <p:cNvSpPr/>
            <p:nvPr/>
          </p:nvSpPr>
          <p:spPr>
            <a:xfrm>
              <a:off x="523875" y="1417360"/>
              <a:ext cx="5504527" cy="5762623"/>
            </a:xfrm>
            <a:prstGeom prst="arc">
              <a:avLst>
                <a:gd name="adj1" fmla="val 13105067"/>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2" name="Arc 161"/>
            <p:cNvSpPr/>
            <p:nvPr/>
          </p:nvSpPr>
          <p:spPr>
            <a:xfrm>
              <a:off x="171450" y="1417360"/>
              <a:ext cx="5504527" cy="5762623"/>
            </a:xfrm>
            <a:prstGeom prst="arc">
              <a:avLst>
                <a:gd name="adj1" fmla="val 13733039"/>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146"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18</a:t>
            </a:fld>
            <a:endParaRPr lang="en-US" dirty="0"/>
          </a:p>
        </p:txBody>
      </p:sp>
      <p:sp>
        <p:nvSpPr>
          <p:cNvPr id="7" name="Title 6"/>
          <p:cNvSpPr>
            <a:spLocks noGrp="1"/>
          </p:cNvSpPr>
          <p:nvPr>
            <p:ph type="title"/>
          </p:nvPr>
        </p:nvSpPr>
        <p:spPr/>
        <p:txBody>
          <a:bodyPr/>
          <a:lstStyle/>
          <a:p>
            <a:r>
              <a:rPr lang="en-GB" dirty="0"/>
              <a:t>Superposition </a:t>
            </a:r>
            <a:r>
              <a:rPr lang="en-GB" dirty="0">
                <a:latin typeface="Arial" pitchFamily="34" charset="0"/>
                <a:cs typeface="Arial" pitchFamily="34" charset="0"/>
              </a:rPr>
              <a:t>principle </a:t>
            </a:r>
            <a:r>
              <a:rPr lang="en-GB" i="1" dirty="0">
                <a:solidFill>
                  <a:srgbClr val="FF0000"/>
                </a:solidFill>
              </a:rPr>
              <a:t>holds for sources, not </a:t>
            </a:r>
            <a:r>
              <a:rPr lang="en-GB" i="1" dirty="0" err="1">
                <a:solidFill>
                  <a:srgbClr val="FF0000"/>
                </a:solidFill>
              </a:rPr>
              <a:t>diffractors</a:t>
            </a:r>
            <a:endParaRPr lang="en-GB" dirty="0"/>
          </a:p>
        </p:txBody>
      </p:sp>
      <p:grpSp>
        <p:nvGrpSpPr>
          <p:cNvPr id="8" name="Group 7"/>
          <p:cNvGrpSpPr/>
          <p:nvPr/>
        </p:nvGrpSpPr>
        <p:grpSpPr>
          <a:xfrm>
            <a:off x="307987" y="663028"/>
            <a:ext cx="8662486" cy="5415910"/>
            <a:chOff x="307987" y="1057178"/>
            <a:chExt cx="8662486" cy="5415910"/>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5"/>
            <p:cNvGrpSpPr/>
            <p:nvPr/>
          </p:nvGrpSpPr>
          <p:grpSpPr>
            <a:xfrm>
              <a:off x="1400026" y="2856298"/>
              <a:ext cx="6886112" cy="2900361"/>
              <a:chOff x="1400026" y="2856298"/>
              <a:chExt cx="6886112" cy="2900361"/>
            </a:xfrm>
          </p:grpSpPr>
          <p:sp>
            <p:nvSpPr>
              <p:cNvPr id="92" name="Arc 91"/>
              <p:cNvSpPr/>
              <p:nvPr/>
            </p:nvSpPr>
            <p:spPr>
              <a:xfrm>
                <a:off x="14000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p:cNvSpPr/>
              <p:nvPr/>
            </p:nvSpPr>
            <p:spPr>
              <a:xfrm>
                <a:off x="27716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p:cNvSpPr/>
              <p:nvPr/>
            </p:nvSpPr>
            <p:spPr>
              <a:xfrm>
                <a:off x="41622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c 22"/>
              <p:cNvSpPr/>
              <p:nvPr/>
            </p:nvSpPr>
            <p:spPr>
              <a:xfrm>
                <a:off x="55338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p:cNvSpPr/>
              <p:nvPr/>
            </p:nvSpPr>
            <p:spPr>
              <a:xfrm>
                <a:off x="20858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p:cNvSpPr/>
              <p:nvPr/>
            </p:nvSpPr>
            <p:spPr>
              <a:xfrm>
                <a:off x="34574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Arc 40"/>
              <p:cNvSpPr/>
              <p:nvPr/>
            </p:nvSpPr>
            <p:spPr>
              <a:xfrm>
                <a:off x="481950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Arc 46"/>
              <p:cNvSpPr/>
              <p:nvPr/>
            </p:nvSpPr>
            <p:spPr>
              <a:xfrm>
                <a:off x="24287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 name="Arc 52"/>
              <p:cNvSpPr/>
              <p:nvPr/>
            </p:nvSpPr>
            <p:spPr>
              <a:xfrm>
                <a:off x="172387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Arc 58"/>
              <p:cNvSpPr/>
              <p:nvPr/>
            </p:nvSpPr>
            <p:spPr>
              <a:xfrm>
                <a:off x="31145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Arc 64"/>
              <p:cNvSpPr/>
              <p:nvPr/>
            </p:nvSpPr>
            <p:spPr>
              <a:xfrm>
                <a:off x="38098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Arc 70"/>
              <p:cNvSpPr/>
              <p:nvPr/>
            </p:nvSpPr>
            <p:spPr>
              <a:xfrm>
                <a:off x="44861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7" name="Arc 76"/>
              <p:cNvSpPr/>
              <p:nvPr/>
            </p:nvSpPr>
            <p:spPr>
              <a:xfrm>
                <a:off x="51814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Arc 82"/>
              <p:cNvSpPr/>
              <p:nvPr/>
            </p:nvSpPr>
            <p:spPr>
              <a:xfrm>
                <a:off x="2933551"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9" name="Arc 88"/>
              <p:cNvSpPr/>
              <p:nvPr/>
            </p:nvSpPr>
            <p:spPr>
              <a:xfrm>
                <a:off x="32669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 name="Arc 104"/>
              <p:cNvSpPr/>
              <p:nvPr/>
            </p:nvSpPr>
            <p:spPr>
              <a:xfrm>
                <a:off x="361935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1" name="Arc 110"/>
              <p:cNvSpPr/>
              <p:nvPr/>
            </p:nvSpPr>
            <p:spPr>
              <a:xfrm>
                <a:off x="39717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7" name="Arc 116"/>
              <p:cNvSpPr/>
              <p:nvPr/>
            </p:nvSpPr>
            <p:spPr>
              <a:xfrm>
                <a:off x="432420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3" name="Arc 122"/>
              <p:cNvSpPr/>
              <p:nvPr/>
            </p:nvSpPr>
            <p:spPr>
              <a:xfrm>
                <a:off x="464805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 name="Arc 128"/>
              <p:cNvSpPr/>
              <p:nvPr/>
            </p:nvSpPr>
            <p:spPr>
              <a:xfrm>
                <a:off x="500047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 name="Arc 134"/>
              <p:cNvSpPr/>
              <p:nvPr/>
            </p:nvSpPr>
            <p:spPr>
              <a:xfrm>
                <a:off x="534337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1" name="Arc 140"/>
              <p:cNvSpPr/>
              <p:nvPr/>
            </p:nvSpPr>
            <p:spPr>
              <a:xfrm>
                <a:off x="259065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7" name="Arc 146"/>
              <p:cNvSpPr/>
              <p:nvPr/>
            </p:nvSpPr>
            <p:spPr>
              <a:xfrm>
                <a:off x="2247751"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3" name="Arc 152"/>
              <p:cNvSpPr/>
              <p:nvPr/>
            </p:nvSpPr>
            <p:spPr>
              <a:xfrm>
                <a:off x="18953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9" name="Arc 158"/>
              <p:cNvSpPr/>
              <p:nvPr/>
            </p:nvSpPr>
            <p:spPr>
              <a:xfrm>
                <a:off x="154290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 name="Group 166"/>
            <p:cNvGrpSpPr/>
            <p:nvPr/>
          </p:nvGrpSpPr>
          <p:grpSpPr>
            <a:xfrm>
              <a:off x="708230" y="2132071"/>
              <a:ext cx="8262243" cy="4341017"/>
              <a:chOff x="708230" y="2132071"/>
              <a:chExt cx="8262243" cy="4341017"/>
            </a:xfrm>
          </p:grpSpPr>
          <p:sp>
            <p:nvSpPr>
              <p:cNvPr id="93" name="Arc 92"/>
              <p:cNvSpPr/>
              <p:nvPr/>
            </p:nvSpPr>
            <p:spPr>
              <a:xfrm>
                <a:off x="708230" y="2141596"/>
                <a:ext cx="4128393" cy="4321967"/>
              </a:xfrm>
              <a:prstGeom prst="arc">
                <a:avLst>
                  <a:gd name="adj1" fmla="val 12954402"/>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Arc 99"/>
              <p:cNvSpPr/>
              <p:nvPr/>
            </p:nvSpPr>
            <p:spPr>
              <a:xfrm>
                <a:off x="20798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a:off x="3470480" y="2151121"/>
                <a:ext cx="4128393" cy="4321967"/>
              </a:xfrm>
              <a:prstGeom prst="arc">
                <a:avLst>
                  <a:gd name="adj1" fmla="val 933820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p:nvPr/>
            </p:nvSpPr>
            <p:spPr>
              <a:xfrm>
                <a:off x="4842080" y="2151121"/>
                <a:ext cx="4128393" cy="4321967"/>
              </a:xfrm>
              <a:prstGeom prst="arc">
                <a:avLst>
                  <a:gd name="adj1" fmla="val 9458225"/>
                  <a:gd name="adj2" fmla="val 1969671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a:off x="13940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a:off x="27656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Arc 41"/>
              <p:cNvSpPr/>
              <p:nvPr/>
            </p:nvSpPr>
            <p:spPr>
              <a:xfrm>
                <a:off x="412770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Arc 47"/>
              <p:cNvSpPr/>
              <p:nvPr/>
            </p:nvSpPr>
            <p:spPr>
              <a:xfrm>
                <a:off x="17369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Arc 53"/>
              <p:cNvSpPr/>
              <p:nvPr/>
            </p:nvSpPr>
            <p:spPr>
              <a:xfrm>
                <a:off x="1032080" y="2141596"/>
                <a:ext cx="4128393" cy="4321967"/>
              </a:xfrm>
              <a:prstGeom prst="arc">
                <a:avLst>
                  <a:gd name="adj1" fmla="val 1168003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Arc 59"/>
              <p:cNvSpPr/>
              <p:nvPr/>
            </p:nvSpPr>
            <p:spPr>
              <a:xfrm>
                <a:off x="24227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c 65"/>
              <p:cNvSpPr/>
              <p:nvPr/>
            </p:nvSpPr>
            <p:spPr>
              <a:xfrm>
                <a:off x="31180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p:cNvSpPr/>
              <p:nvPr/>
            </p:nvSpPr>
            <p:spPr>
              <a:xfrm>
                <a:off x="37943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p:cNvSpPr/>
              <p:nvPr/>
            </p:nvSpPr>
            <p:spPr>
              <a:xfrm>
                <a:off x="44896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 name="Arc 83"/>
              <p:cNvSpPr/>
              <p:nvPr/>
            </p:nvSpPr>
            <p:spPr>
              <a:xfrm>
                <a:off x="2241755"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0" name="Arc 89"/>
              <p:cNvSpPr/>
              <p:nvPr/>
            </p:nvSpPr>
            <p:spPr>
              <a:xfrm>
                <a:off x="25751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6" name="Arc 105"/>
              <p:cNvSpPr/>
              <p:nvPr/>
            </p:nvSpPr>
            <p:spPr>
              <a:xfrm>
                <a:off x="292755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2" name="Arc 111"/>
              <p:cNvSpPr/>
              <p:nvPr/>
            </p:nvSpPr>
            <p:spPr>
              <a:xfrm>
                <a:off x="3279980"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8" name="Arc 117"/>
              <p:cNvSpPr/>
              <p:nvPr/>
            </p:nvSpPr>
            <p:spPr>
              <a:xfrm>
                <a:off x="363240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4" name="Arc 123"/>
              <p:cNvSpPr/>
              <p:nvPr/>
            </p:nvSpPr>
            <p:spPr>
              <a:xfrm>
                <a:off x="395625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0" name="Arc 129"/>
              <p:cNvSpPr/>
              <p:nvPr/>
            </p:nvSpPr>
            <p:spPr>
              <a:xfrm>
                <a:off x="430868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 name="Arc 135"/>
              <p:cNvSpPr/>
              <p:nvPr/>
            </p:nvSpPr>
            <p:spPr>
              <a:xfrm>
                <a:off x="4651580" y="2141596"/>
                <a:ext cx="4128393" cy="4321967"/>
              </a:xfrm>
              <a:prstGeom prst="arc">
                <a:avLst>
                  <a:gd name="adj1" fmla="val 9257868"/>
                  <a:gd name="adj2" fmla="val 2054270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2" name="Arc 141"/>
              <p:cNvSpPr/>
              <p:nvPr/>
            </p:nvSpPr>
            <p:spPr>
              <a:xfrm>
                <a:off x="189885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8" name="Arc 147"/>
              <p:cNvSpPr/>
              <p:nvPr/>
            </p:nvSpPr>
            <p:spPr>
              <a:xfrm>
                <a:off x="1555955"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4" name="Arc 153"/>
              <p:cNvSpPr/>
              <p:nvPr/>
            </p:nvSpPr>
            <p:spPr>
              <a:xfrm>
                <a:off x="12035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0" name="Arc 159"/>
              <p:cNvSpPr/>
              <p:nvPr/>
            </p:nvSpPr>
            <p:spPr>
              <a:xfrm>
                <a:off x="851105" y="2141596"/>
                <a:ext cx="4128393" cy="4321967"/>
              </a:xfrm>
              <a:prstGeom prst="arc">
                <a:avLst>
                  <a:gd name="adj1" fmla="val 12495700"/>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 name="Group 164"/>
            <p:cNvGrpSpPr/>
            <p:nvPr/>
          </p:nvGrpSpPr>
          <p:grpSpPr>
            <a:xfrm>
              <a:off x="2079681" y="3555116"/>
              <a:ext cx="5509980" cy="1459708"/>
              <a:chOff x="2079681" y="3555116"/>
              <a:chExt cx="5509980" cy="1459708"/>
            </a:xfrm>
          </p:grpSpPr>
          <p:sp>
            <p:nvSpPr>
              <p:cNvPr id="94" name="Arc 93"/>
              <p:cNvSpPr/>
              <p:nvPr/>
            </p:nvSpPr>
            <p:spPr>
              <a:xfrm>
                <a:off x="20796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1" name="Arc 100"/>
              <p:cNvSpPr/>
              <p:nvPr/>
            </p:nvSpPr>
            <p:spPr>
              <a:xfrm>
                <a:off x="34512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9" name="Arc 18"/>
              <p:cNvSpPr/>
              <p:nvPr/>
            </p:nvSpPr>
            <p:spPr>
              <a:xfrm>
                <a:off x="48419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5" name="Arc 24"/>
              <p:cNvSpPr/>
              <p:nvPr/>
            </p:nvSpPr>
            <p:spPr>
              <a:xfrm>
                <a:off x="62135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Arc 30"/>
              <p:cNvSpPr/>
              <p:nvPr/>
            </p:nvSpPr>
            <p:spPr>
              <a:xfrm>
                <a:off x="27654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Arc 36"/>
              <p:cNvSpPr/>
              <p:nvPr/>
            </p:nvSpPr>
            <p:spPr>
              <a:xfrm>
                <a:off x="41370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3" name="Arc 42"/>
              <p:cNvSpPr/>
              <p:nvPr/>
            </p:nvSpPr>
            <p:spPr>
              <a:xfrm>
                <a:off x="54991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9" name="Arc 48"/>
              <p:cNvSpPr/>
              <p:nvPr/>
            </p:nvSpPr>
            <p:spPr>
              <a:xfrm>
                <a:off x="31083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5" name="Arc 54"/>
              <p:cNvSpPr/>
              <p:nvPr/>
            </p:nvSpPr>
            <p:spPr>
              <a:xfrm>
                <a:off x="24035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1" name="Arc 60"/>
              <p:cNvSpPr/>
              <p:nvPr/>
            </p:nvSpPr>
            <p:spPr>
              <a:xfrm>
                <a:off x="37941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7" name="Arc 66"/>
              <p:cNvSpPr/>
              <p:nvPr/>
            </p:nvSpPr>
            <p:spPr>
              <a:xfrm>
                <a:off x="44895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3" name="Arc 72"/>
              <p:cNvSpPr/>
              <p:nvPr/>
            </p:nvSpPr>
            <p:spPr>
              <a:xfrm>
                <a:off x="51657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9" name="Arc 78"/>
              <p:cNvSpPr/>
              <p:nvPr/>
            </p:nvSpPr>
            <p:spPr>
              <a:xfrm>
                <a:off x="58611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85" name="Arc 84"/>
              <p:cNvSpPr/>
              <p:nvPr/>
            </p:nvSpPr>
            <p:spPr>
              <a:xfrm>
                <a:off x="3613206"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1" name="Arc 90"/>
              <p:cNvSpPr/>
              <p:nvPr/>
            </p:nvSpPr>
            <p:spPr>
              <a:xfrm>
                <a:off x="39465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7" name="Arc 106"/>
              <p:cNvSpPr/>
              <p:nvPr/>
            </p:nvSpPr>
            <p:spPr>
              <a:xfrm>
                <a:off x="429900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3" name="Arc 112"/>
              <p:cNvSpPr/>
              <p:nvPr/>
            </p:nvSpPr>
            <p:spPr>
              <a:xfrm>
                <a:off x="46514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9" name="Arc 118"/>
              <p:cNvSpPr/>
              <p:nvPr/>
            </p:nvSpPr>
            <p:spPr>
              <a:xfrm>
                <a:off x="500385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5" name="Arc 124"/>
              <p:cNvSpPr/>
              <p:nvPr/>
            </p:nvSpPr>
            <p:spPr>
              <a:xfrm>
                <a:off x="532770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31" name="Arc 130"/>
              <p:cNvSpPr/>
              <p:nvPr/>
            </p:nvSpPr>
            <p:spPr>
              <a:xfrm>
                <a:off x="56801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37" name="Arc 136"/>
              <p:cNvSpPr/>
              <p:nvPr/>
            </p:nvSpPr>
            <p:spPr>
              <a:xfrm>
                <a:off x="60230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43" name="Arc 142"/>
              <p:cNvSpPr/>
              <p:nvPr/>
            </p:nvSpPr>
            <p:spPr>
              <a:xfrm>
                <a:off x="327030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49" name="Arc 148"/>
              <p:cNvSpPr/>
              <p:nvPr/>
            </p:nvSpPr>
            <p:spPr>
              <a:xfrm>
                <a:off x="2927406"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55" name="Arc 154"/>
              <p:cNvSpPr/>
              <p:nvPr/>
            </p:nvSpPr>
            <p:spPr>
              <a:xfrm>
                <a:off x="25749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1" name="Arc 160"/>
              <p:cNvSpPr/>
              <p:nvPr/>
            </p:nvSpPr>
            <p:spPr>
              <a:xfrm>
                <a:off x="22225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nvGrpSpPr>
            <p:cNvPr id="6" name="Group 163"/>
            <p:cNvGrpSpPr/>
            <p:nvPr/>
          </p:nvGrpSpPr>
          <p:grpSpPr>
            <a:xfrm>
              <a:off x="2687709" y="4133387"/>
              <a:ext cx="4382925" cy="244892"/>
              <a:chOff x="2687709" y="4133387"/>
              <a:chExt cx="4382925" cy="244892"/>
            </a:xfrm>
            <a:effectLst>
              <a:outerShdw blurRad="228600" dist="38100" dir="8100000" algn="tr" rotWithShape="0">
                <a:prstClr val="black">
                  <a:alpha val="40000"/>
                </a:prstClr>
              </a:outerShdw>
            </a:effectLst>
          </p:grpSpPr>
          <p:sp>
            <p:nvSpPr>
              <p:cNvPr id="96" name="Oval 95"/>
              <p:cNvSpPr/>
              <p:nvPr/>
            </p:nvSpPr>
            <p:spPr>
              <a:xfrm>
                <a:off x="2687709"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03" name="Oval 102"/>
              <p:cNvSpPr/>
              <p:nvPr/>
            </p:nvSpPr>
            <p:spPr>
              <a:xfrm>
                <a:off x="4059309" y="413338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1" name="Oval 20"/>
              <p:cNvSpPr/>
              <p:nvPr/>
            </p:nvSpPr>
            <p:spPr>
              <a:xfrm>
                <a:off x="5449959" y="415243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7" name="Oval 26"/>
              <p:cNvSpPr/>
              <p:nvPr/>
            </p:nvSpPr>
            <p:spPr>
              <a:xfrm>
                <a:off x="6821559" y="415243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3" name="Oval 32"/>
              <p:cNvSpPr/>
              <p:nvPr/>
            </p:nvSpPr>
            <p:spPr>
              <a:xfrm>
                <a:off x="3373509" y="413338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9" name="Oval 38"/>
              <p:cNvSpPr/>
              <p:nvPr/>
            </p:nvSpPr>
            <p:spPr>
              <a:xfrm>
                <a:off x="4745109"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45" name="Oval 44"/>
              <p:cNvSpPr/>
              <p:nvPr/>
            </p:nvSpPr>
            <p:spPr>
              <a:xfrm>
                <a:off x="6107184"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1" name="Oval 50"/>
              <p:cNvSpPr/>
              <p:nvPr/>
            </p:nvSpPr>
            <p:spPr>
              <a:xfrm>
                <a:off x="3716409" y="413338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7" name="Oval 56"/>
              <p:cNvSpPr/>
              <p:nvPr/>
            </p:nvSpPr>
            <p:spPr>
              <a:xfrm>
                <a:off x="3011559"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3" name="Oval 62"/>
              <p:cNvSpPr/>
              <p:nvPr/>
            </p:nvSpPr>
            <p:spPr>
              <a:xfrm>
                <a:off x="4402209"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9" name="Oval 68"/>
              <p:cNvSpPr/>
              <p:nvPr/>
            </p:nvSpPr>
            <p:spPr>
              <a:xfrm>
                <a:off x="5097534" y="415243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75" name="Oval 74"/>
              <p:cNvSpPr/>
              <p:nvPr/>
            </p:nvSpPr>
            <p:spPr>
              <a:xfrm>
                <a:off x="5773809"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1" name="Oval 80"/>
              <p:cNvSpPr/>
              <p:nvPr/>
            </p:nvSpPr>
            <p:spPr>
              <a:xfrm>
                <a:off x="6469134" y="415243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7" name="Oval 86"/>
              <p:cNvSpPr/>
              <p:nvPr/>
            </p:nvSpPr>
            <p:spPr>
              <a:xfrm>
                <a:off x="4221234" y="413338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98" name="Oval 97"/>
              <p:cNvSpPr/>
              <p:nvPr/>
            </p:nvSpPr>
            <p:spPr>
              <a:xfrm>
                <a:off x="4554609"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09" name="Oval 108"/>
              <p:cNvSpPr/>
              <p:nvPr/>
            </p:nvSpPr>
            <p:spPr>
              <a:xfrm>
                <a:off x="4907034"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15" name="Oval 114"/>
              <p:cNvSpPr/>
              <p:nvPr/>
            </p:nvSpPr>
            <p:spPr>
              <a:xfrm>
                <a:off x="5259459" y="415243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21" name="Oval 120"/>
              <p:cNvSpPr/>
              <p:nvPr/>
            </p:nvSpPr>
            <p:spPr>
              <a:xfrm>
                <a:off x="5611884" y="415243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27" name="Oval 126"/>
              <p:cNvSpPr/>
              <p:nvPr/>
            </p:nvSpPr>
            <p:spPr>
              <a:xfrm>
                <a:off x="5935734"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33" name="Oval 132"/>
              <p:cNvSpPr/>
              <p:nvPr/>
            </p:nvSpPr>
            <p:spPr>
              <a:xfrm>
                <a:off x="6288159"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39" name="Oval 138"/>
              <p:cNvSpPr/>
              <p:nvPr/>
            </p:nvSpPr>
            <p:spPr>
              <a:xfrm>
                <a:off x="6631059"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45" name="Oval 144"/>
              <p:cNvSpPr/>
              <p:nvPr/>
            </p:nvSpPr>
            <p:spPr>
              <a:xfrm>
                <a:off x="3878334"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51" name="Oval 150"/>
              <p:cNvSpPr/>
              <p:nvPr/>
            </p:nvSpPr>
            <p:spPr>
              <a:xfrm>
                <a:off x="3535434" y="4133387"/>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57" name="Oval 156"/>
              <p:cNvSpPr/>
              <p:nvPr/>
            </p:nvSpPr>
            <p:spPr>
              <a:xfrm>
                <a:off x="3183009"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3" name="Oval 162"/>
              <p:cNvSpPr/>
              <p:nvPr/>
            </p:nvSpPr>
            <p:spPr>
              <a:xfrm>
                <a:off x="2830584" y="4142912"/>
                <a:ext cx="249075" cy="225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sp>
          <p:nvSpPr>
            <p:cNvPr id="152" name="Rectangle 151"/>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TextBox 163"/>
            <p:cNvSpPr txBox="1"/>
            <p:nvPr/>
          </p:nvSpPr>
          <p:spPr>
            <a:xfrm>
              <a:off x="890954" y="5618018"/>
              <a:ext cx="7858191" cy="646331"/>
            </a:xfrm>
            <a:prstGeom prst="rect">
              <a:avLst/>
            </a:prstGeom>
            <a:noFill/>
            <a:ln>
              <a:noFill/>
            </a:ln>
          </p:spPr>
          <p:txBody>
            <a:bodyPr wrap="square" rtlCol="0">
              <a:spAutoFit/>
            </a:bodyPr>
            <a:lstStyle/>
            <a:p>
              <a:r>
                <a:rPr lang="en-GB" b="0" dirty="0"/>
                <a:t>The individual diffracted </a:t>
              </a:r>
              <a:r>
                <a:rPr lang="en-GB" b="0" dirty="0" err="1"/>
                <a:t>wavefronts</a:t>
              </a:r>
              <a:r>
                <a:rPr lang="en-GB" b="0" dirty="0"/>
                <a:t> superimpose to form the wavefront that we would get from a continuous reflector.</a:t>
              </a:r>
            </a:p>
          </p:txBody>
        </p:sp>
        <p:sp>
          <p:nvSpPr>
            <p:cNvPr id="165" name="TextBox 164"/>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cxnSp>
        <p:nvCxnSpPr>
          <p:cNvPr id="166" name="Straight Connector 165"/>
          <p:cNvCxnSpPr/>
          <p:nvPr/>
        </p:nvCxnSpPr>
        <p:spPr>
          <a:xfrm>
            <a:off x="2864498" y="1756971"/>
            <a:ext cx="4010788"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7" name="TextBox 166"/>
          <p:cNvSpPr txBox="1"/>
          <p:nvPr/>
        </p:nvSpPr>
        <p:spPr>
          <a:xfrm>
            <a:off x="104657" y="458958"/>
            <a:ext cx="7858191" cy="369332"/>
          </a:xfrm>
          <a:prstGeom prst="rect">
            <a:avLst/>
          </a:prstGeom>
          <a:noFill/>
          <a:ln>
            <a:noFill/>
          </a:ln>
        </p:spPr>
        <p:txBody>
          <a:bodyPr wrap="square" rtlCol="0">
            <a:spAutoFit/>
          </a:bodyPr>
          <a:lstStyle/>
          <a:p>
            <a:r>
              <a:rPr lang="en-GB" b="0" dirty="0"/>
              <a:t>But we will usually pretend that superposition holds for </a:t>
            </a:r>
            <a:r>
              <a:rPr lang="en-GB" b="0" dirty="0" err="1"/>
              <a:t>diffractors</a:t>
            </a:r>
            <a:r>
              <a:rPr lang="en-GB" b="0" dirty="0"/>
              <a:t> too.</a:t>
            </a:r>
          </a:p>
        </p:txBody>
      </p:sp>
    </p:spTree>
    <p:extLst>
      <p:ext uri="{BB962C8B-B14F-4D97-AF65-F5344CB8AC3E}">
        <p14:creationId xmlns:p14="http://schemas.microsoft.com/office/powerpoint/2010/main" val="40191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400129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Arc 101"/>
          <p:cNvSpPr/>
          <p:nvPr/>
        </p:nvSpPr>
        <p:spPr>
          <a:xfrm>
            <a:off x="1400175" y="140783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a:off x="2790825" y="1426885"/>
            <a:ext cx="5504527" cy="5762623"/>
          </a:xfrm>
          <a:prstGeom prst="arc">
            <a:avLst>
              <a:gd name="adj1" fmla="val 9724254"/>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a:off x="4162425" y="1426885"/>
            <a:ext cx="5504527" cy="5762623"/>
          </a:xfrm>
          <a:prstGeom prst="arc">
            <a:avLst>
              <a:gd name="adj1" fmla="val 9797492"/>
              <a:gd name="adj2" fmla="val 1856345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a:off x="714375" y="1407835"/>
            <a:ext cx="5504527" cy="5762623"/>
          </a:xfrm>
          <a:prstGeom prst="arc">
            <a:avLst>
              <a:gd name="adj1" fmla="val 12636300"/>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p:cNvSpPr/>
          <p:nvPr/>
        </p:nvSpPr>
        <p:spPr>
          <a:xfrm>
            <a:off x="20859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p:cNvSpPr/>
          <p:nvPr/>
        </p:nvSpPr>
        <p:spPr>
          <a:xfrm>
            <a:off x="3448050" y="1417360"/>
            <a:ext cx="5504527" cy="5762623"/>
          </a:xfrm>
          <a:prstGeom prst="arc">
            <a:avLst>
              <a:gd name="adj1" fmla="val 9784795"/>
              <a:gd name="adj2" fmla="val 1995542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Arc 49"/>
          <p:cNvSpPr/>
          <p:nvPr/>
        </p:nvSpPr>
        <p:spPr>
          <a:xfrm>
            <a:off x="1057275" y="1407835"/>
            <a:ext cx="5504527" cy="5762623"/>
          </a:xfrm>
          <a:prstGeom prst="arc">
            <a:avLst>
              <a:gd name="adj1" fmla="val 958799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Arc 55"/>
          <p:cNvSpPr/>
          <p:nvPr/>
        </p:nvSpPr>
        <p:spPr>
          <a:xfrm>
            <a:off x="352425" y="1417360"/>
            <a:ext cx="5504527" cy="5762623"/>
          </a:xfrm>
          <a:prstGeom prst="arc">
            <a:avLst>
              <a:gd name="adj1" fmla="val 13452166"/>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p:cNvSpPr/>
          <p:nvPr/>
        </p:nvSpPr>
        <p:spPr>
          <a:xfrm>
            <a:off x="17430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Arc 67"/>
          <p:cNvSpPr/>
          <p:nvPr/>
        </p:nvSpPr>
        <p:spPr>
          <a:xfrm>
            <a:off x="2438400" y="1426885"/>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 name="Arc 73"/>
          <p:cNvSpPr/>
          <p:nvPr/>
        </p:nvSpPr>
        <p:spPr>
          <a:xfrm>
            <a:off x="3114675" y="1417360"/>
            <a:ext cx="5504527" cy="5762623"/>
          </a:xfrm>
          <a:prstGeom prst="arc">
            <a:avLst>
              <a:gd name="adj1" fmla="val 9784795"/>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p:cNvSpPr/>
          <p:nvPr/>
        </p:nvSpPr>
        <p:spPr>
          <a:xfrm>
            <a:off x="3810000" y="1426885"/>
            <a:ext cx="5504527" cy="5762623"/>
          </a:xfrm>
          <a:prstGeom prst="arc">
            <a:avLst>
              <a:gd name="adj1" fmla="val 9784795"/>
              <a:gd name="adj2" fmla="val 19110862"/>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Slide Number Placeholder 5"/>
          <p:cNvSpPr>
            <a:spLocks noGrp="1"/>
          </p:cNvSpPr>
          <p:nvPr>
            <p:ph type="sldNum" sz="quarter" idx="12"/>
          </p:nvPr>
        </p:nvSpPr>
        <p:spPr/>
        <p:txBody>
          <a:bodyPr/>
          <a:lstStyle/>
          <a:p>
            <a:fld id="{27DF0F58-1795-48F0-90F6-BA4250555803}" type="slidenum">
              <a:rPr lang="en-US" smtClean="0"/>
              <a:pPr/>
              <a:t>19</a:t>
            </a:fld>
            <a:endParaRPr lang="en-US" dirty="0"/>
          </a:p>
        </p:txBody>
      </p:sp>
      <p:sp>
        <p:nvSpPr>
          <p:cNvPr id="2" name="Title 1"/>
          <p:cNvSpPr>
            <a:spLocks noGrp="1"/>
          </p:cNvSpPr>
          <p:nvPr>
            <p:ph type="title"/>
          </p:nvPr>
        </p:nvSpPr>
        <p:spPr/>
        <p:txBody>
          <a:bodyPr/>
          <a:lstStyle/>
          <a:p>
            <a:r>
              <a:rPr lang="en-GB" dirty="0"/>
              <a:t>Superposition principle </a:t>
            </a:r>
            <a:r>
              <a:rPr lang="en-GB" i="1" dirty="0">
                <a:solidFill>
                  <a:srgbClr val="FF0000"/>
                </a:solidFill>
              </a:rPr>
              <a:t>holds for sources, not </a:t>
            </a:r>
            <a:r>
              <a:rPr lang="en-GB" i="1" dirty="0" err="1">
                <a:solidFill>
                  <a:srgbClr val="FF0000"/>
                </a:solidFill>
              </a:rPr>
              <a:t>diffractors</a:t>
            </a:r>
            <a:endParaRPr lang="en-GB" dirty="0"/>
          </a:p>
        </p:txBody>
      </p:sp>
      <p:grpSp>
        <p:nvGrpSpPr>
          <p:cNvPr id="3" name="Group 2"/>
          <p:cNvGrpSpPr/>
          <p:nvPr/>
        </p:nvGrpSpPr>
        <p:grpSpPr>
          <a:xfrm>
            <a:off x="307987" y="663028"/>
            <a:ext cx="8662486" cy="5415910"/>
            <a:chOff x="307987" y="1057178"/>
            <a:chExt cx="8662486" cy="5415910"/>
          </a:xfrm>
        </p:grpSpPr>
        <p:sp>
          <p:nvSpPr>
            <p:cNvPr id="82" name="Rectangle 81"/>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2" name="Arc 91"/>
            <p:cNvSpPr/>
            <p:nvPr/>
          </p:nvSpPr>
          <p:spPr>
            <a:xfrm>
              <a:off x="14000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Arc 92"/>
            <p:cNvSpPr/>
            <p:nvPr/>
          </p:nvSpPr>
          <p:spPr>
            <a:xfrm>
              <a:off x="708230" y="2141596"/>
              <a:ext cx="4128393" cy="4321967"/>
            </a:xfrm>
            <a:prstGeom prst="arc">
              <a:avLst>
                <a:gd name="adj1" fmla="val 13036192"/>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4" name="Arc 93"/>
            <p:cNvSpPr/>
            <p:nvPr/>
          </p:nvSpPr>
          <p:spPr>
            <a:xfrm>
              <a:off x="20796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9" name="Arc 98"/>
            <p:cNvSpPr/>
            <p:nvPr/>
          </p:nvSpPr>
          <p:spPr>
            <a:xfrm>
              <a:off x="27716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Arc 99"/>
            <p:cNvSpPr/>
            <p:nvPr/>
          </p:nvSpPr>
          <p:spPr>
            <a:xfrm>
              <a:off x="20798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Arc 100"/>
            <p:cNvSpPr/>
            <p:nvPr/>
          </p:nvSpPr>
          <p:spPr>
            <a:xfrm>
              <a:off x="34512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7" name="Arc 16"/>
            <p:cNvSpPr/>
            <p:nvPr/>
          </p:nvSpPr>
          <p:spPr>
            <a:xfrm>
              <a:off x="41622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a:off x="3470480" y="2151121"/>
              <a:ext cx="4128393" cy="4321967"/>
            </a:xfrm>
            <a:prstGeom prst="arc">
              <a:avLst>
                <a:gd name="adj1" fmla="val 933820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p:nvPr/>
          </p:nvSpPr>
          <p:spPr>
            <a:xfrm>
              <a:off x="48419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 name="Arc 22"/>
            <p:cNvSpPr/>
            <p:nvPr/>
          </p:nvSpPr>
          <p:spPr>
            <a:xfrm>
              <a:off x="5533876"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p:nvPr/>
          </p:nvSpPr>
          <p:spPr>
            <a:xfrm>
              <a:off x="4842080" y="2151121"/>
              <a:ext cx="4128393" cy="4321967"/>
            </a:xfrm>
            <a:prstGeom prst="arc">
              <a:avLst>
                <a:gd name="adj1" fmla="val 9458225"/>
                <a:gd name="adj2" fmla="val 19696718"/>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p:cNvSpPr/>
            <p:nvPr/>
          </p:nvSpPr>
          <p:spPr>
            <a:xfrm>
              <a:off x="62135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Arc 28"/>
            <p:cNvSpPr/>
            <p:nvPr/>
          </p:nvSpPr>
          <p:spPr>
            <a:xfrm>
              <a:off x="20858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a:off x="13940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a:off x="27654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Arc 34"/>
            <p:cNvSpPr/>
            <p:nvPr/>
          </p:nvSpPr>
          <p:spPr>
            <a:xfrm>
              <a:off x="34574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a:off x="27656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Arc 36"/>
            <p:cNvSpPr/>
            <p:nvPr/>
          </p:nvSpPr>
          <p:spPr>
            <a:xfrm>
              <a:off x="41370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1" name="Arc 40"/>
            <p:cNvSpPr/>
            <p:nvPr/>
          </p:nvSpPr>
          <p:spPr>
            <a:xfrm>
              <a:off x="4819501"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Arc 41"/>
            <p:cNvSpPr/>
            <p:nvPr/>
          </p:nvSpPr>
          <p:spPr>
            <a:xfrm>
              <a:off x="4127705"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Arc 42"/>
            <p:cNvSpPr/>
            <p:nvPr/>
          </p:nvSpPr>
          <p:spPr>
            <a:xfrm>
              <a:off x="54991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Arc 46"/>
            <p:cNvSpPr/>
            <p:nvPr/>
          </p:nvSpPr>
          <p:spPr>
            <a:xfrm>
              <a:off x="2428726" y="285629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Arc 47"/>
            <p:cNvSpPr/>
            <p:nvPr/>
          </p:nvSpPr>
          <p:spPr>
            <a:xfrm>
              <a:off x="1736930" y="213207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Arc 48"/>
            <p:cNvSpPr/>
            <p:nvPr/>
          </p:nvSpPr>
          <p:spPr>
            <a:xfrm>
              <a:off x="31083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3" name="Arc 52"/>
            <p:cNvSpPr/>
            <p:nvPr/>
          </p:nvSpPr>
          <p:spPr>
            <a:xfrm>
              <a:off x="172387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Arc 53"/>
            <p:cNvSpPr/>
            <p:nvPr/>
          </p:nvSpPr>
          <p:spPr>
            <a:xfrm>
              <a:off x="1032080" y="2141596"/>
              <a:ext cx="4128393" cy="4321967"/>
            </a:xfrm>
            <a:prstGeom prst="arc">
              <a:avLst>
                <a:gd name="adj1" fmla="val 9227475"/>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Arc 54"/>
            <p:cNvSpPr/>
            <p:nvPr/>
          </p:nvSpPr>
          <p:spPr>
            <a:xfrm>
              <a:off x="24035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Arc 58"/>
            <p:cNvSpPr/>
            <p:nvPr/>
          </p:nvSpPr>
          <p:spPr>
            <a:xfrm>
              <a:off x="31145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Arc 59"/>
            <p:cNvSpPr/>
            <p:nvPr/>
          </p:nvSpPr>
          <p:spPr>
            <a:xfrm>
              <a:off x="24227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Arc 60"/>
            <p:cNvSpPr/>
            <p:nvPr/>
          </p:nvSpPr>
          <p:spPr>
            <a:xfrm>
              <a:off x="37941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5" name="Arc 64"/>
            <p:cNvSpPr/>
            <p:nvPr/>
          </p:nvSpPr>
          <p:spPr>
            <a:xfrm>
              <a:off x="38098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c 65"/>
            <p:cNvSpPr/>
            <p:nvPr/>
          </p:nvSpPr>
          <p:spPr>
            <a:xfrm>
              <a:off x="31180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Arc 66"/>
            <p:cNvSpPr/>
            <p:nvPr/>
          </p:nvSpPr>
          <p:spPr>
            <a:xfrm>
              <a:off x="44895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1" name="Arc 70"/>
            <p:cNvSpPr/>
            <p:nvPr/>
          </p:nvSpPr>
          <p:spPr>
            <a:xfrm>
              <a:off x="4486126" y="2865823"/>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p:cNvSpPr/>
            <p:nvPr/>
          </p:nvSpPr>
          <p:spPr>
            <a:xfrm>
              <a:off x="3794330" y="2141596"/>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Arc 72"/>
            <p:cNvSpPr/>
            <p:nvPr/>
          </p:nvSpPr>
          <p:spPr>
            <a:xfrm>
              <a:off x="51657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7" name="Arc 76"/>
            <p:cNvSpPr/>
            <p:nvPr/>
          </p:nvSpPr>
          <p:spPr>
            <a:xfrm>
              <a:off x="5181451" y="2875348"/>
              <a:ext cx="2752262" cy="2881311"/>
            </a:xfrm>
            <a:prstGeom prst="arc">
              <a:avLst>
                <a:gd name="adj1" fmla="val 8579870"/>
                <a:gd name="adj2" fmla="val 220795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p:cNvSpPr/>
            <p:nvPr/>
          </p:nvSpPr>
          <p:spPr>
            <a:xfrm>
              <a:off x="4489655" y="2151121"/>
              <a:ext cx="4128393" cy="4321967"/>
            </a:xfrm>
            <a:prstGeom prst="arc">
              <a:avLst>
                <a:gd name="adj1" fmla="val 9257868"/>
                <a:gd name="adj2" fmla="val 1408225"/>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Arc 78"/>
            <p:cNvSpPr/>
            <p:nvPr/>
          </p:nvSpPr>
          <p:spPr>
            <a:xfrm>
              <a:off x="58611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6" name="Oval 95"/>
            <p:cNvSpPr/>
            <p:nvPr/>
          </p:nvSpPr>
          <p:spPr>
            <a:xfrm>
              <a:off x="26877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03" name="Oval 102"/>
            <p:cNvSpPr/>
            <p:nvPr/>
          </p:nvSpPr>
          <p:spPr>
            <a:xfrm>
              <a:off x="40593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1" name="Oval 20"/>
            <p:cNvSpPr/>
            <p:nvPr/>
          </p:nvSpPr>
          <p:spPr>
            <a:xfrm>
              <a:off x="54499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7" name="Oval 26"/>
            <p:cNvSpPr/>
            <p:nvPr/>
          </p:nvSpPr>
          <p:spPr>
            <a:xfrm>
              <a:off x="6821559"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3" name="Oval 32"/>
            <p:cNvSpPr/>
            <p:nvPr/>
          </p:nvSpPr>
          <p:spPr>
            <a:xfrm>
              <a:off x="33735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9" name="Oval 38"/>
            <p:cNvSpPr/>
            <p:nvPr/>
          </p:nvSpPr>
          <p:spPr>
            <a:xfrm>
              <a:off x="47451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45" name="Oval 44"/>
            <p:cNvSpPr/>
            <p:nvPr/>
          </p:nvSpPr>
          <p:spPr>
            <a:xfrm>
              <a:off x="6107184"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1" name="Oval 50"/>
            <p:cNvSpPr/>
            <p:nvPr/>
          </p:nvSpPr>
          <p:spPr>
            <a:xfrm>
              <a:off x="3716409" y="413338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57" name="Oval 56"/>
            <p:cNvSpPr/>
            <p:nvPr/>
          </p:nvSpPr>
          <p:spPr>
            <a:xfrm>
              <a:off x="301155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3" name="Oval 62"/>
            <p:cNvSpPr/>
            <p:nvPr/>
          </p:nvSpPr>
          <p:spPr>
            <a:xfrm>
              <a:off x="44022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9" name="Oval 68"/>
            <p:cNvSpPr/>
            <p:nvPr/>
          </p:nvSpPr>
          <p:spPr>
            <a:xfrm>
              <a:off x="50975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75" name="Oval 74"/>
            <p:cNvSpPr/>
            <p:nvPr/>
          </p:nvSpPr>
          <p:spPr>
            <a:xfrm>
              <a:off x="5773809" y="4142912"/>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1" name="Oval 80"/>
            <p:cNvSpPr/>
            <p:nvPr/>
          </p:nvSpPr>
          <p:spPr>
            <a:xfrm>
              <a:off x="6469134" y="4152437"/>
              <a:ext cx="249075" cy="225842"/>
            </a:xfrm>
            <a:prstGeom prst="ellipse">
              <a:avLst/>
            </a:prstGeom>
            <a:solidFill>
              <a:schemeClr val="tx1"/>
            </a:solidFill>
            <a:ln>
              <a:noFill/>
            </a:ln>
            <a:effectLst>
              <a:outerShdw blurRad="177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84" name="Rectangle 83"/>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890954" y="5618018"/>
              <a:ext cx="7858191" cy="369332"/>
            </a:xfrm>
            <a:prstGeom prst="rect">
              <a:avLst/>
            </a:prstGeom>
            <a:noFill/>
            <a:ln>
              <a:noFill/>
            </a:ln>
          </p:spPr>
          <p:txBody>
            <a:bodyPr wrap="square" rtlCol="0">
              <a:spAutoFit/>
            </a:bodyPr>
            <a:lstStyle/>
            <a:p>
              <a:r>
                <a:rPr lang="en-GB" b="0" dirty="0"/>
                <a:t>“Common tangents”: constructive and destructive interference. </a:t>
              </a:r>
            </a:p>
          </p:txBody>
        </p:sp>
        <p:cxnSp>
          <p:nvCxnSpPr>
            <p:cNvPr id="4" name="Straight Connector 3"/>
            <p:cNvCxnSpPr/>
            <p:nvPr/>
          </p:nvCxnSpPr>
          <p:spPr>
            <a:xfrm>
              <a:off x="2812246" y="3567730"/>
              <a:ext cx="4063040" cy="64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55144" y="2880728"/>
              <a:ext cx="4063040" cy="64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868756" y="2143252"/>
              <a:ext cx="4063040" cy="64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874204" y="1422104"/>
              <a:ext cx="4063040" cy="64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701623" y="4284970"/>
              <a:ext cx="4554475" cy="132922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3716409" y="2875348"/>
              <a:ext cx="810337" cy="274267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5346609" y="3331029"/>
              <a:ext cx="1009650" cy="24256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sp>
        <p:nvSpPr>
          <p:cNvPr id="98" name="TextBox 97"/>
          <p:cNvSpPr txBox="1"/>
          <p:nvPr/>
        </p:nvSpPr>
        <p:spPr>
          <a:xfrm>
            <a:off x="104657" y="458958"/>
            <a:ext cx="7858191" cy="369332"/>
          </a:xfrm>
          <a:prstGeom prst="rect">
            <a:avLst/>
          </a:prstGeom>
          <a:noFill/>
          <a:ln>
            <a:noFill/>
          </a:ln>
        </p:spPr>
        <p:txBody>
          <a:bodyPr wrap="square" rtlCol="0">
            <a:spAutoFit/>
          </a:bodyPr>
          <a:lstStyle/>
          <a:p>
            <a:r>
              <a:rPr lang="en-GB" b="0" dirty="0"/>
              <a:t>But we will usually pretend that superposition holds for </a:t>
            </a:r>
            <a:r>
              <a:rPr lang="en-GB" b="0" dirty="0" err="1"/>
              <a:t>diffractors</a:t>
            </a:r>
            <a:r>
              <a:rPr lang="en-GB" b="0" dirty="0"/>
              <a:t> too.</a:t>
            </a:r>
          </a:p>
        </p:txBody>
      </p:sp>
    </p:spTree>
    <p:extLst>
      <p:ext uri="{BB962C8B-B14F-4D97-AF65-F5344CB8AC3E}">
        <p14:creationId xmlns:p14="http://schemas.microsoft.com/office/powerpoint/2010/main" val="369589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31824" y="1679915"/>
            <a:ext cx="7646761" cy="1371600"/>
          </a:xfrm>
        </p:spPr>
        <p:txBody>
          <a:bodyPr/>
          <a:lstStyle/>
          <a:p>
            <a:r>
              <a:rPr lang="en-US" dirty="0"/>
              <a:t>Seismic imaging</a:t>
            </a:r>
            <a:br>
              <a:rPr lang="en-US" dirty="0"/>
            </a:br>
            <a:r>
              <a:rPr lang="en-US" dirty="0"/>
              <a:t>Principles and practice</a:t>
            </a:r>
          </a:p>
        </p:txBody>
      </p:sp>
      <p:sp>
        <p:nvSpPr>
          <p:cNvPr id="4" name="TextBox 3"/>
          <p:cNvSpPr txBox="1"/>
          <p:nvPr/>
        </p:nvSpPr>
        <p:spPr>
          <a:xfrm>
            <a:off x="631824" y="3657601"/>
            <a:ext cx="7905686" cy="1200329"/>
          </a:xfrm>
          <a:prstGeom prst="rect">
            <a:avLst/>
          </a:prstGeom>
          <a:noFill/>
        </p:spPr>
        <p:txBody>
          <a:bodyPr wrap="square" rtlCol="0">
            <a:spAutoFit/>
          </a:bodyPr>
          <a:lstStyle/>
          <a:p>
            <a:r>
              <a:rPr lang="en-US" sz="2400" dirty="0"/>
              <a:t>Sam Gray – modified and expanded from CGG training</a:t>
            </a:r>
          </a:p>
          <a:p>
            <a:endParaRPr lang="en-US" sz="2400" dirty="0"/>
          </a:p>
          <a:p>
            <a:r>
              <a:rPr lang="en-GB" sz="2400" dirty="0">
                <a:solidFill>
                  <a:schemeClr val="tx2"/>
                </a:solidFill>
              </a:rPr>
              <a:t>Includes RTM synthetic example from James Sun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188"/>
          <p:cNvGrpSpPr/>
          <p:nvPr/>
        </p:nvGrpSpPr>
        <p:grpSpPr>
          <a:xfrm>
            <a:off x="-12640" y="1427882"/>
            <a:ext cx="9622870" cy="5763003"/>
            <a:chOff x="-12640" y="1427882"/>
            <a:chExt cx="9622870" cy="5763003"/>
          </a:xfrm>
        </p:grpSpPr>
        <p:cxnSp>
          <p:nvCxnSpPr>
            <p:cNvPr id="175" name="Straight Connector 174"/>
            <p:cNvCxnSpPr/>
            <p:nvPr/>
          </p:nvCxnSpPr>
          <p:spPr>
            <a:xfrm>
              <a:off x="2714839" y="1428273"/>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6" name="Arc 175"/>
            <p:cNvSpPr/>
            <p:nvPr/>
          </p:nvSpPr>
          <p:spPr>
            <a:xfrm>
              <a:off x="-12640" y="1428262"/>
              <a:ext cx="5504527" cy="5762623"/>
            </a:xfrm>
            <a:prstGeom prst="arc">
              <a:avLst>
                <a:gd name="adj1" fmla="val 14065595"/>
                <a:gd name="adj2" fmla="val 16171191"/>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7" name="Arc 176"/>
            <p:cNvSpPr/>
            <p:nvPr/>
          </p:nvSpPr>
          <p:spPr>
            <a:xfrm>
              <a:off x="4105703" y="1427882"/>
              <a:ext cx="5504527" cy="5762623"/>
            </a:xfrm>
            <a:prstGeom prst="arc">
              <a:avLst>
                <a:gd name="adj1" fmla="val 16190229"/>
                <a:gd name="adj2" fmla="val 1860783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20</a:t>
            </a:fld>
            <a:endParaRPr lang="en-US" dirty="0"/>
          </a:p>
        </p:txBody>
      </p:sp>
      <p:sp>
        <p:nvSpPr>
          <p:cNvPr id="7" name="Title 6"/>
          <p:cNvSpPr>
            <a:spLocks noGrp="1"/>
          </p:cNvSpPr>
          <p:nvPr>
            <p:ph type="title"/>
          </p:nvPr>
        </p:nvSpPr>
        <p:spPr/>
        <p:txBody>
          <a:bodyPr/>
          <a:lstStyle/>
          <a:p>
            <a:r>
              <a:rPr lang="en-GB" dirty="0"/>
              <a:t>Superposition </a:t>
            </a:r>
            <a:r>
              <a:rPr lang="en-GB" dirty="0">
                <a:latin typeface="Arial" pitchFamily="34" charset="0"/>
                <a:cs typeface="Arial" pitchFamily="34" charset="0"/>
              </a:rPr>
              <a:t>principle</a:t>
            </a:r>
            <a:endParaRPr lang="en-GB" dirty="0"/>
          </a:p>
        </p:txBody>
      </p:sp>
      <p:grpSp>
        <p:nvGrpSpPr>
          <p:cNvPr id="8" name="Group 7"/>
          <p:cNvGrpSpPr/>
          <p:nvPr/>
        </p:nvGrpSpPr>
        <p:grpSpPr>
          <a:xfrm>
            <a:off x="307987" y="663028"/>
            <a:ext cx="8708556" cy="5504952"/>
            <a:chOff x="307987" y="1057178"/>
            <a:chExt cx="8708556" cy="5504952"/>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651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grpSp>
          <p:nvGrpSpPr>
            <p:cNvPr id="4" name="Group 187"/>
            <p:cNvGrpSpPr/>
            <p:nvPr/>
          </p:nvGrpSpPr>
          <p:grpSpPr>
            <a:xfrm>
              <a:off x="722390" y="2158156"/>
              <a:ext cx="8294153" cy="4322082"/>
              <a:chOff x="722390" y="2158156"/>
              <a:chExt cx="8294153" cy="4322082"/>
            </a:xfrm>
          </p:grpSpPr>
          <p:cxnSp>
            <p:nvCxnSpPr>
              <p:cNvPr id="174" name="Straight Connector 173"/>
              <p:cNvCxnSpPr/>
              <p:nvPr/>
            </p:nvCxnSpPr>
            <p:spPr>
              <a:xfrm>
                <a:off x="2785732" y="2158412"/>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9" name="Arc 178"/>
              <p:cNvSpPr/>
              <p:nvPr/>
            </p:nvSpPr>
            <p:spPr>
              <a:xfrm>
                <a:off x="722390" y="2158271"/>
                <a:ext cx="4128393" cy="4321967"/>
              </a:xfrm>
              <a:prstGeom prst="arc">
                <a:avLst>
                  <a:gd name="adj1" fmla="val 12936858"/>
                  <a:gd name="adj2" fmla="val 16205562"/>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0" name="Arc 179"/>
              <p:cNvSpPr/>
              <p:nvPr/>
            </p:nvSpPr>
            <p:spPr>
              <a:xfrm>
                <a:off x="4888150" y="2158156"/>
                <a:ext cx="4128393" cy="4321967"/>
              </a:xfrm>
              <a:prstGeom prst="arc">
                <a:avLst>
                  <a:gd name="adj1" fmla="val 16171376"/>
                  <a:gd name="adj2" fmla="val 1957538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5" name="Group 186"/>
            <p:cNvGrpSpPr/>
            <p:nvPr/>
          </p:nvGrpSpPr>
          <p:grpSpPr>
            <a:xfrm>
              <a:off x="1473030" y="2888155"/>
              <a:ext cx="6869812" cy="2885874"/>
              <a:chOff x="1473030" y="2888155"/>
              <a:chExt cx="6869812" cy="2885874"/>
            </a:xfrm>
          </p:grpSpPr>
          <p:cxnSp>
            <p:nvCxnSpPr>
              <p:cNvPr id="173" name="Straight Connector 172"/>
              <p:cNvCxnSpPr/>
              <p:nvPr/>
            </p:nvCxnSpPr>
            <p:spPr>
              <a:xfrm>
                <a:off x="2824717" y="2888514"/>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1" name="Arc 180"/>
              <p:cNvSpPr/>
              <p:nvPr/>
            </p:nvSpPr>
            <p:spPr>
              <a:xfrm>
                <a:off x="5590580" y="2892718"/>
                <a:ext cx="2752262" cy="2881311"/>
              </a:xfrm>
              <a:prstGeom prst="arc">
                <a:avLst>
                  <a:gd name="adj1" fmla="val 16194610"/>
                  <a:gd name="adj2" fmla="val 2358877"/>
                </a:avLst>
              </a:prstGeom>
              <a:ln w="38100">
                <a:gradFill>
                  <a:gsLst>
                    <a:gs pos="0">
                      <a:schemeClr val="bg1">
                        <a:lumMod val="50000"/>
                      </a:schemeClr>
                    </a:gs>
                    <a:gs pos="59000">
                      <a:schemeClr val="bg1">
                        <a:lumMod val="50000"/>
                      </a:schemeClr>
                    </a:gs>
                    <a:gs pos="95000">
                      <a:srgbClr val="7F7F7F">
                        <a:alpha val="0"/>
                      </a:srgbClr>
                    </a:gs>
                    <a:gs pos="100000">
                      <a:srgbClr val="FFFFFF">
                        <a:alpha val="0"/>
                      </a:srgbClr>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2" name="Arc 181"/>
              <p:cNvSpPr/>
              <p:nvPr/>
            </p:nvSpPr>
            <p:spPr>
              <a:xfrm>
                <a:off x="1473030" y="2888155"/>
                <a:ext cx="2752262" cy="2881311"/>
              </a:xfrm>
              <a:prstGeom prst="arc">
                <a:avLst>
                  <a:gd name="adj1" fmla="val 8442305"/>
                  <a:gd name="adj2" fmla="val 16192273"/>
                </a:avLst>
              </a:prstGeom>
              <a:ln w="38100">
                <a:gradFill>
                  <a:gsLst>
                    <a:gs pos="0">
                      <a:schemeClr val="bg1">
                        <a:lumMod val="50000"/>
                      </a:schemeClr>
                    </a:gs>
                    <a:gs pos="66000">
                      <a:schemeClr val="bg1">
                        <a:lumMod val="50000"/>
                      </a:schemeClr>
                    </a:gs>
                    <a:gs pos="93000">
                      <a:srgbClr val="7F7F7F">
                        <a:alpha val="0"/>
                      </a:srgb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6" name="Group 185"/>
            <p:cNvGrpSpPr/>
            <p:nvPr/>
          </p:nvGrpSpPr>
          <p:grpSpPr>
            <a:xfrm>
              <a:off x="2083219" y="3597351"/>
              <a:ext cx="5514527" cy="1443912"/>
              <a:chOff x="2083219" y="3597351"/>
              <a:chExt cx="5514527" cy="1443912"/>
            </a:xfrm>
          </p:grpSpPr>
          <p:cxnSp>
            <p:nvCxnSpPr>
              <p:cNvPr id="169" name="Straight Connector 168"/>
              <p:cNvCxnSpPr/>
              <p:nvPr/>
            </p:nvCxnSpPr>
            <p:spPr>
              <a:xfrm>
                <a:off x="2757377" y="3597351"/>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3" name="Arc 182"/>
              <p:cNvSpPr/>
              <p:nvPr/>
            </p:nvSpPr>
            <p:spPr>
              <a:xfrm>
                <a:off x="6221616" y="3600605"/>
                <a:ext cx="1376130" cy="1440658"/>
              </a:xfrm>
              <a:prstGeom prst="arc">
                <a:avLst>
                  <a:gd name="adj1" fmla="val 16194192"/>
                  <a:gd name="adj2" fmla="val 5335265"/>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84" name="Arc 183"/>
              <p:cNvSpPr/>
              <p:nvPr/>
            </p:nvSpPr>
            <p:spPr>
              <a:xfrm>
                <a:off x="2083219" y="3597593"/>
                <a:ext cx="1376130" cy="1440658"/>
              </a:xfrm>
              <a:prstGeom prst="arc">
                <a:avLst>
                  <a:gd name="adj1" fmla="val 5218789"/>
                  <a:gd name="adj2" fmla="val 16167196"/>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85" name="Straight Connector 184"/>
              <p:cNvCxnSpPr/>
              <p:nvPr/>
            </p:nvCxnSpPr>
            <p:spPr>
              <a:xfrm>
                <a:off x="2803447" y="5038829"/>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90955" y="5638800"/>
              <a:ext cx="7584562" cy="923330"/>
            </a:xfrm>
            <a:prstGeom prst="rect">
              <a:avLst/>
            </a:prstGeom>
            <a:noFill/>
            <a:ln>
              <a:noFill/>
            </a:ln>
          </p:spPr>
          <p:txBody>
            <a:bodyPr wrap="square" rtlCol="0">
              <a:spAutoFit/>
            </a:bodyPr>
            <a:lstStyle/>
            <a:p>
              <a:r>
                <a:rPr lang="en-GB" dirty="0"/>
                <a:t>The resulting wavefield has plane </a:t>
              </a:r>
              <a:r>
                <a:rPr lang="en-GB" dirty="0" err="1"/>
                <a:t>wavefronts</a:t>
              </a:r>
              <a:r>
                <a:rPr lang="en-GB" dirty="0"/>
                <a:t> created from the continuous part of the event and the diffracted </a:t>
              </a:r>
              <a:r>
                <a:rPr lang="en-GB" dirty="0" err="1"/>
                <a:t>wavefronts</a:t>
              </a:r>
              <a:r>
                <a:rPr lang="en-GB" dirty="0"/>
                <a:t> from the discontinuous edges.</a:t>
              </a:r>
              <a:endParaRPr lang="en-GB" b="0" dirty="0"/>
            </a:p>
          </p:txBody>
        </p:sp>
        <p:sp>
          <p:nvSpPr>
            <p:cNvPr id="28" name="Rectangle 27"/>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Arrow Connector 31"/>
            <p:cNvCxnSpPr/>
            <p:nvPr/>
          </p:nvCxnSpPr>
          <p:spPr>
            <a:xfrm flipV="1">
              <a:off x="4105703" y="4371976"/>
              <a:ext cx="1070455" cy="1471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5176158" y="4370599"/>
              <a:ext cx="1821987" cy="174321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spTree>
    <p:extLst>
      <p:ext uri="{BB962C8B-B14F-4D97-AF65-F5344CB8AC3E}">
        <p14:creationId xmlns:p14="http://schemas.microsoft.com/office/powerpoint/2010/main" val="41050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21</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Huygens’ principle</a:t>
            </a:r>
            <a:endParaRPr lang="en-GB" dirty="0"/>
          </a:p>
        </p:txBody>
      </p:sp>
      <p:grpSp>
        <p:nvGrpSpPr>
          <p:cNvPr id="7" name="Group 6"/>
          <p:cNvGrpSpPr/>
          <p:nvPr/>
        </p:nvGrpSpPr>
        <p:grpSpPr>
          <a:xfrm>
            <a:off x="307987" y="663028"/>
            <a:ext cx="8694599" cy="5761169"/>
            <a:chOff x="307987" y="1057178"/>
            <a:chExt cx="8694599" cy="5761169"/>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651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grpSp>
          <p:nvGrpSpPr>
            <p:cNvPr id="5" name="Group 186"/>
            <p:cNvGrpSpPr/>
            <p:nvPr/>
          </p:nvGrpSpPr>
          <p:grpSpPr>
            <a:xfrm>
              <a:off x="1473030" y="2888155"/>
              <a:ext cx="6869812" cy="2885874"/>
              <a:chOff x="1473030" y="2888155"/>
              <a:chExt cx="6869812" cy="2885874"/>
            </a:xfrm>
          </p:grpSpPr>
          <p:cxnSp>
            <p:nvCxnSpPr>
              <p:cNvPr id="173" name="Straight Connector 172"/>
              <p:cNvCxnSpPr/>
              <p:nvPr/>
            </p:nvCxnSpPr>
            <p:spPr>
              <a:xfrm>
                <a:off x="2824717" y="2888514"/>
                <a:ext cx="4157331" cy="0"/>
              </a:xfrm>
              <a:prstGeom prst="line">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1" name="Arc 180"/>
              <p:cNvSpPr/>
              <p:nvPr/>
            </p:nvSpPr>
            <p:spPr>
              <a:xfrm>
                <a:off x="5590580" y="2892718"/>
                <a:ext cx="2752262" cy="2881311"/>
              </a:xfrm>
              <a:prstGeom prst="arc">
                <a:avLst>
                  <a:gd name="adj1" fmla="val 16194610"/>
                  <a:gd name="adj2" fmla="val 2358877"/>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2" name="Arc 181"/>
              <p:cNvSpPr/>
              <p:nvPr/>
            </p:nvSpPr>
            <p:spPr>
              <a:xfrm>
                <a:off x="1473030" y="2888155"/>
                <a:ext cx="2752262" cy="2881311"/>
              </a:xfrm>
              <a:prstGeom prst="arc">
                <a:avLst>
                  <a:gd name="adj1" fmla="val 8442305"/>
                  <a:gd name="adj2" fmla="val 16192273"/>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5" name="TextBox 24"/>
            <p:cNvSpPr txBox="1"/>
            <p:nvPr/>
          </p:nvSpPr>
          <p:spPr>
            <a:xfrm>
              <a:off x="890954" y="5618018"/>
              <a:ext cx="7858191" cy="1200329"/>
            </a:xfrm>
            <a:prstGeom prst="rect">
              <a:avLst/>
            </a:prstGeom>
            <a:noFill/>
            <a:ln>
              <a:noFill/>
            </a:ln>
          </p:spPr>
          <p:txBody>
            <a:bodyPr wrap="square" rtlCol="0">
              <a:spAutoFit/>
            </a:bodyPr>
            <a:lstStyle/>
            <a:p>
              <a:r>
                <a:rPr lang="en-GB" dirty="0"/>
                <a:t>Huygens’</a:t>
              </a:r>
              <a:r>
                <a:rPr lang="en-GB" b="0" dirty="0"/>
                <a:t> principle states that each point on the wavefront at a specific time can be regarded as the source of a subsequent wave. Destructive interference destroys the subsequent waves except along the common tangent producing a new wavefront.    </a:t>
              </a:r>
            </a:p>
          </p:txBody>
        </p:sp>
        <p:sp>
          <p:nvSpPr>
            <p:cNvPr id="28" name="Rectangle 27"/>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966711" y="3286868"/>
              <a:ext cx="2035875" cy="584775"/>
            </a:xfrm>
            <a:prstGeom prst="rect">
              <a:avLst/>
            </a:prstGeom>
            <a:noFill/>
          </p:spPr>
          <p:txBody>
            <a:bodyPr wrap="square" rtlCol="0">
              <a:spAutoFit/>
            </a:bodyPr>
            <a:lstStyle/>
            <a:p>
              <a:pPr algn="ctr"/>
              <a:r>
                <a:rPr lang="en-US" sz="1600" dirty="0" err="1"/>
                <a:t>Christiaan</a:t>
              </a:r>
              <a:r>
                <a:rPr lang="en-US" sz="1600" dirty="0"/>
                <a:t> Huygens</a:t>
              </a:r>
            </a:p>
            <a:p>
              <a:pPr algn="ctr"/>
              <a:r>
                <a:rPr lang="en-US" sz="1600" dirty="0"/>
                <a:t>1629-1695</a:t>
              </a:r>
            </a:p>
          </p:txBody>
        </p:sp>
        <p:sp>
          <p:nvSpPr>
            <p:cNvPr id="20" name="TextBox 19"/>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015" y="114296"/>
            <a:ext cx="2040571" cy="2743200"/>
          </a:xfrm>
          <a:prstGeom prst="rect">
            <a:avLst/>
          </a:prstGeom>
        </p:spPr>
      </p:pic>
    </p:spTree>
    <p:extLst>
      <p:ext uri="{BB962C8B-B14F-4D97-AF65-F5344CB8AC3E}">
        <p14:creationId xmlns:p14="http://schemas.microsoft.com/office/powerpoint/2010/main" val="35525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22</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Huygens’ principle</a:t>
            </a:r>
            <a:endParaRPr lang="en-GB" dirty="0"/>
          </a:p>
        </p:txBody>
      </p:sp>
      <p:grpSp>
        <p:nvGrpSpPr>
          <p:cNvPr id="7" name="Group 6"/>
          <p:cNvGrpSpPr/>
          <p:nvPr/>
        </p:nvGrpSpPr>
        <p:grpSpPr>
          <a:xfrm>
            <a:off x="307987" y="663028"/>
            <a:ext cx="8617803" cy="5207171"/>
            <a:chOff x="307987" y="1057178"/>
            <a:chExt cx="8617803" cy="5207171"/>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651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grpSp>
          <p:nvGrpSpPr>
            <p:cNvPr id="5" name="Group 186"/>
            <p:cNvGrpSpPr/>
            <p:nvPr/>
          </p:nvGrpSpPr>
          <p:grpSpPr>
            <a:xfrm>
              <a:off x="1473030" y="2888155"/>
              <a:ext cx="6869812" cy="2885874"/>
              <a:chOff x="1473030" y="2888155"/>
              <a:chExt cx="6869812" cy="2885874"/>
            </a:xfrm>
          </p:grpSpPr>
          <p:cxnSp>
            <p:nvCxnSpPr>
              <p:cNvPr id="173" name="Straight Connector 172"/>
              <p:cNvCxnSpPr/>
              <p:nvPr/>
            </p:nvCxnSpPr>
            <p:spPr>
              <a:xfrm>
                <a:off x="2824717" y="2888514"/>
                <a:ext cx="4157331" cy="0"/>
              </a:xfrm>
              <a:prstGeom prst="line">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1" name="Arc 180"/>
              <p:cNvSpPr/>
              <p:nvPr/>
            </p:nvSpPr>
            <p:spPr>
              <a:xfrm>
                <a:off x="5590580" y="2892718"/>
                <a:ext cx="2752262" cy="2881311"/>
              </a:xfrm>
              <a:prstGeom prst="arc">
                <a:avLst>
                  <a:gd name="adj1" fmla="val 16194610"/>
                  <a:gd name="adj2" fmla="val 2358877"/>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2" name="Arc 181"/>
              <p:cNvSpPr/>
              <p:nvPr/>
            </p:nvSpPr>
            <p:spPr>
              <a:xfrm>
                <a:off x="1473030" y="2888155"/>
                <a:ext cx="2752262" cy="2881311"/>
              </a:xfrm>
              <a:prstGeom prst="arc">
                <a:avLst>
                  <a:gd name="adj1" fmla="val 8442305"/>
                  <a:gd name="adj2" fmla="val 16192273"/>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5" name="TextBox 24"/>
            <p:cNvSpPr txBox="1"/>
            <p:nvPr/>
          </p:nvSpPr>
          <p:spPr>
            <a:xfrm>
              <a:off x="890954" y="5618018"/>
              <a:ext cx="7858191" cy="646331"/>
            </a:xfrm>
            <a:prstGeom prst="rect">
              <a:avLst/>
            </a:prstGeom>
            <a:noFill/>
            <a:ln>
              <a:noFill/>
            </a:ln>
          </p:spPr>
          <p:txBody>
            <a:bodyPr wrap="square" rtlCol="0">
              <a:spAutoFit/>
            </a:bodyPr>
            <a:lstStyle/>
            <a:p>
              <a:r>
                <a:rPr lang="en-GB" dirty="0"/>
                <a:t>We can plot the wavefront at time T + </a:t>
              </a:r>
              <a:r>
                <a:rPr lang="en-GB" dirty="0" err="1"/>
                <a:t>dT</a:t>
              </a:r>
              <a:r>
                <a:rPr lang="en-GB" dirty="0"/>
                <a:t> from each new point source along the original wavefront. </a:t>
              </a:r>
              <a:endParaRPr lang="en-GB" b="0" dirty="0"/>
            </a:p>
          </p:txBody>
        </p:sp>
        <p:sp>
          <p:nvSpPr>
            <p:cNvPr id="28" name="Rectangle 27"/>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794181" y="2152846"/>
              <a:ext cx="1376130" cy="1440658"/>
              <a:chOff x="3794181" y="2152846"/>
              <a:chExt cx="1376130" cy="1440658"/>
            </a:xfrm>
          </p:grpSpPr>
          <p:sp>
            <p:nvSpPr>
              <p:cNvPr id="18" name="Arc 17"/>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 name="Oval 3"/>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spTree>
    <p:extLst>
      <p:ext uri="{BB962C8B-B14F-4D97-AF65-F5344CB8AC3E}">
        <p14:creationId xmlns:p14="http://schemas.microsoft.com/office/powerpoint/2010/main" val="31384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23</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Huygens’ principle</a:t>
            </a:r>
            <a:endParaRPr lang="en-GB" dirty="0"/>
          </a:p>
        </p:txBody>
      </p:sp>
      <p:grpSp>
        <p:nvGrpSpPr>
          <p:cNvPr id="8" name="Group 7"/>
          <p:cNvGrpSpPr/>
          <p:nvPr/>
        </p:nvGrpSpPr>
        <p:grpSpPr>
          <a:xfrm>
            <a:off x="307987" y="663028"/>
            <a:ext cx="8617803" cy="5207171"/>
            <a:chOff x="307987" y="1057178"/>
            <a:chExt cx="8617803" cy="5207171"/>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651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grpSp>
          <p:nvGrpSpPr>
            <p:cNvPr id="5" name="Group 186"/>
            <p:cNvGrpSpPr/>
            <p:nvPr/>
          </p:nvGrpSpPr>
          <p:grpSpPr>
            <a:xfrm>
              <a:off x="1473030" y="2888155"/>
              <a:ext cx="6869812" cy="2885874"/>
              <a:chOff x="1473030" y="2888155"/>
              <a:chExt cx="6869812" cy="2885874"/>
            </a:xfrm>
          </p:grpSpPr>
          <p:cxnSp>
            <p:nvCxnSpPr>
              <p:cNvPr id="173" name="Straight Connector 172"/>
              <p:cNvCxnSpPr/>
              <p:nvPr/>
            </p:nvCxnSpPr>
            <p:spPr>
              <a:xfrm>
                <a:off x="2824717" y="2888514"/>
                <a:ext cx="4157331" cy="0"/>
              </a:xfrm>
              <a:prstGeom prst="line">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1" name="Arc 180"/>
              <p:cNvSpPr/>
              <p:nvPr/>
            </p:nvSpPr>
            <p:spPr>
              <a:xfrm>
                <a:off x="5590580" y="2892718"/>
                <a:ext cx="2752262" cy="2881311"/>
              </a:xfrm>
              <a:prstGeom prst="arc">
                <a:avLst>
                  <a:gd name="adj1" fmla="val 16194610"/>
                  <a:gd name="adj2" fmla="val 2358877"/>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2" name="Arc 181"/>
              <p:cNvSpPr/>
              <p:nvPr/>
            </p:nvSpPr>
            <p:spPr>
              <a:xfrm>
                <a:off x="1473030" y="2888155"/>
                <a:ext cx="2752262" cy="2881311"/>
              </a:xfrm>
              <a:prstGeom prst="arc">
                <a:avLst>
                  <a:gd name="adj1" fmla="val 8442305"/>
                  <a:gd name="adj2" fmla="val 16192273"/>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5" name="TextBox 24"/>
            <p:cNvSpPr txBox="1"/>
            <p:nvPr/>
          </p:nvSpPr>
          <p:spPr>
            <a:xfrm>
              <a:off x="890954" y="5618018"/>
              <a:ext cx="7858191" cy="646331"/>
            </a:xfrm>
            <a:prstGeom prst="rect">
              <a:avLst/>
            </a:prstGeom>
            <a:noFill/>
            <a:ln>
              <a:noFill/>
            </a:ln>
          </p:spPr>
          <p:txBody>
            <a:bodyPr wrap="square" rtlCol="0">
              <a:spAutoFit/>
            </a:bodyPr>
            <a:lstStyle/>
            <a:p>
              <a:r>
                <a:rPr lang="en-GB" dirty="0"/>
                <a:t>That is, the wavefront at time T + </a:t>
              </a:r>
              <a:r>
                <a:rPr lang="en-GB" dirty="0" err="1"/>
                <a:t>dT</a:t>
              </a:r>
              <a:r>
                <a:rPr lang="en-GB" dirty="0"/>
                <a:t> is built from each new point source along the original wavefront. </a:t>
              </a:r>
              <a:endParaRPr lang="en-GB" b="0" dirty="0"/>
            </a:p>
          </p:txBody>
        </p:sp>
        <p:sp>
          <p:nvSpPr>
            <p:cNvPr id="28" name="Rectangle 27"/>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nvGrpSpPr>
            <p:cNvPr id="7" name="Group 6"/>
            <p:cNvGrpSpPr/>
            <p:nvPr/>
          </p:nvGrpSpPr>
          <p:grpSpPr>
            <a:xfrm>
              <a:off x="3794181" y="2150130"/>
              <a:ext cx="1699974" cy="1443374"/>
              <a:chOff x="3794181" y="2150130"/>
              <a:chExt cx="1699974" cy="1443374"/>
            </a:xfrm>
          </p:grpSpPr>
          <p:grpSp>
            <p:nvGrpSpPr>
              <p:cNvPr id="6" name="Group 5"/>
              <p:cNvGrpSpPr/>
              <p:nvPr/>
            </p:nvGrpSpPr>
            <p:grpSpPr>
              <a:xfrm>
                <a:off x="3794181" y="2152846"/>
                <a:ext cx="1376130" cy="1440658"/>
                <a:chOff x="3794181" y="2152846"/>
                <a:chExt cx="1376130" cy="1440658"/>
              </a:xfrm>
            </p:grpSpPr>
            <p:sp>
              <p:nvSpPr>
                <p:cNvPr id="18" name="Arc 17"/>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 name="Oval 3"/>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3946581" y="2150130"/>
                <a:ext cx="1376130" cy="1440658"/>
                <a:chOff x="3794181" y="2152846"/>
                <a:chExt cx="1376130" cy="1440658"/>
              </a:xfrm>
            </p:grpSpPr>
            <p:sp>
              <p:nvSpPr>
                <p:cNvPr id="23" name="Arc 22"/>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4" name="Oval 23"/>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p:cNvGrpSpPr/>
              <p:nvPr/>
            </p:nvGrpSpPr>
            <p:grpSpPr>
              <a:xfrm>
                <a:off x="4118025" y="2150130"/>
                <a:ext cx="1376130" cy="1440658"/>
                <a:chOff x="3794181" y="2152846"/>
                <a:chExt cx="1376130" cy="1440658"/>
              </a:xfrm>
            </p:grpSpPr>
            <p:sp>
              <p:nvSpPr>
                <p:cNvPr id="27" name="Arc 26"/>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Oval 30"/>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 name="Group 40"/>
            <p:cNvGrpSpPr/>
            <p:nvPr/>
          </p:nvGrpSpPr>
          <p:grpSpPr>
            <a:xfrm>
              <a:off x="4281305" y="2147414"/>
              <a:ext cx="1699974" cy="1443374"/>
              <a:chOff x="3794181" y="2150130"/>
              <a:chExt cx="1699974" cy="1443374"/>
            </a:xfrm>
          </p:grpSpPr>
          <p:grpSp>
            <p:nvGrpSpPr>
              <p:cNvPr id="42" name="Group 41"/>
              <p:cNvGrpSpPr/>
              <p:nvPr/>
            </p:nvGrpSpPr>
            <p:grpSpPr>
              <a:xfrm>
                <a:off x="3794181" y="2152846"/>
                <a:ext cx="1376130" cy="1440658"/>
                <a:chOff x="3794181" y="2152846"/>
                <a:chExt cx="1376130" cy="1440658"/>
              </a:xfrm>
            </p:grpSpPr>
            <p:sp>
              <p:nvSpPr>
                <p:cNvPr id="49" name="Arc 48"/>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0" name="Oval 49"/>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p:cNvGrpSpPr/>
              <p:nvPr/>
            </p:nvGrpSpPr>
            <p:grpSpPr>
              <a:xfrm>
                <a:off x="3946581" y="2150130"/>
                <a:ext cx="1376130" cy="1440658"/>
                <a:chOff x="3794181" y="2152846"/>
                <a:chExt cx="1376130" cy="1440658"/>
              </a:xfrm>
            </p:grpSpPr>
            <p:sp>
              <p:nvSpPr>
                <p:cNvPr id="47" name="Arc 46"/>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8" name="Oval 47"/>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p:cNvGrpSpPr/>
              <p:nvPr/>
            </p:nvGrpSpPr>
            <p:grpSpPr>
              <a:xfrm>
                <a:off x="4118025" y="2150130"/>
                <a:ext cx="1376130" cy="1440658"/>
                <a:chOff x="3794181" y="2152846"/>
                <a:chExt cx="1376130" cy="1440658"/>
              </a:xfrm>
            </p:grpSpPr>
            <p:sp>
              <p:nvSpPr>
                <p:cNvPr id="45" name="Arc 44"/>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6" name="Oval 45"/>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1" name="Group 50"/>
            <p:cNvGrpSpPr/>
            <p:nvPr/>
          </p:nvGrpSpPr>
          <p:grpSpPr>
            <a:xfrm>
              <a:off x="3293461" y="2147414"/>
              <a:ext cx="1699974" cy="1443374"/>
              <a:chOff x="3794181" y="2150130"/>
              <a:chExt cx="1699974" cy="1443374"/>
            </a:xfrm>
          </p:grpSpPr>
          <p:grpSp>
            <p:nvGrpSpPr>
              <p:cNvPr id="52" name="Group 51"/>
              <p:cNvGrpSpPr/>
              <p:nvPr/>
            </p:nvGrpSpPr>
            <p:grpSpPr>
              <a:xfrm>
                <a:off x="3794181" y="2152846"/>
                <a:ext cx="1376130" cy="1440658"/>
                <a:chOff x="3794181" y="2152846"/>
                <a:chExt cx="1376130" cy="1440658"/>
              </a:xfrm>
            </p:grpSpPr>
            <p:sp>
              <p:nvSpPr>
                <p:cNvPr id="59" name="Arc 58"/>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0" name="Oval 59"/>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p:cNvGrpSpPr/>
              <p:nvPr/>
            </p:nvGrpSpPr>
            <p:grpSpPr>
              <a:xfrm>
                <a:off x="3946581" y="2150130"/>
                <a:ext cx="1376130" cy="1440658"/>
                <a:chOff x="3794181" y="2152846"/>
                <a:chExt cx="1376130" cy="1440658"/>
              </a:xfrm>
            </p:grpSpPr>
            <p:sp>
              <p:nvSpPr>
                <p:cNvPr id="57" name="Arc 56"/>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8" name="Oval 57"/>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4118025" y="2150130"/>
                <a:ext cx="1376130" cy="1440658"/>
                <a:chOff x="3794181" y="2152846"/>
                <a:chExt cx="1376130" cy="1440658"/>
              </a:xfrm>
            </p:grpSpPr>
            <p:sp>
              <p:nvSpPr>
                <p:cNvPr id="55" name="Arc 54"/>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6" name="Oval 55"/>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301492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24</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Huygens’ principle</a:t>
            </a:r>
            <a:endParaRPr lang="en-GB" dirty="0"/>
          </a:p>
        </p:txBody>
      </p:sp>
      <p:grpSp>
        <p:nvGrpSpPr>
          <p:cNvPr id="8" name="Group 7"/>
          <p:cNvGrpSpPr/>
          <p:nvPr/>
        </p:nvGrpSpPr>
        <p:grpSpPr>
          <a:xfrm>
            <a:off x="307987" y="663028"/>
            <a:ext cx="8617803" cy="5227953"/>
            <a:chOff x="307987" y="1057178"/>
            <a:chExt cx="8617803" cy="5227953"/>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651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grpSp>
          <p:nvGrpSpPr>
            <p:cNvPr id="5" name="Group 186"/>
            <p:cNvGrpSpPr/>
            <p:nvPr/>
          </p:nvGrpSpPr>
          <p:grpSpPr>
            <a:xfrm>
              <a:off x="1473030" y="2888155"/>
              <a:ext cx="6869812" cy="2885874"/>
              <a:chOff x="1473030" y="2888155"/>
              <a:chExt cx="6869812" cy="2885874"/>
            </a:xfrm>
          </p:grpSpPr>
          <p:cxnSp>
            <p:nvCxnSpPr>
              <p:cNvPr id="173" name="Straight Connector 172"/>
              <p:cNvCxnSpPr/>
              <p:nvPr/>
            </p:nvCxnSpPr>
            <p:spPr>
              <a:xfrm>
                <a:off x="2824717" y="2888514"/>
                <a:ext cx="4157331" cy="0"/>
              </a:xfrm>
              <a:prstGeom prst="line">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1" name="Arc 180"/>
              <p:cNvSpPr/>
              <p:nvPr/>
            </p:nvSpPr>
            <p:spPr>
              <a:xfrm>
                <a:off x="5590580" y="2892718"/>
                <a:ext cx="2752262" cy="2881311"/>
              </a:xfrm>
              <a:prstGeom prst="arc">
                <a:avLst>
                  <a:gd name="adj1" fmla="val 16194610"/>
                  <a:gd name="adj2" fmla="val 2358877"/>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2" name="Arc 181"/>
              <p:cNvSpPr/>
              <p:nvPr/>
            </p:nvSpPr>
            <p:spPr>
              <a:xfrm>
                <a:off x="1473030" y="2888155"/>
                <a:ext cx="2752262" cy="2881311"/>
              </a:xfrm>
              <a:prstGeom prst="arc">
                <a:avLst>
                  <a:gd name="adj1" fmla="val 8442305"/>
                  <a:gd name="adj2" fmla="val 16192273"/>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8" name="Rectangle 27"/>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3794181" y="2152846"/>
              <a:ext cx="1376130" cy="1440658"/>
              <a:chOff x="3794181" y="2152846"/>
              <a:chExt cx="1376130" cy="1440658"/>
            </a:xfrm>
          </p:grpSpPr>
          <p:sp>
            <p:nvSpPr>
              <p:cNvPr id="18" name="Arc 17"/>
              <p:cNvSpPr/>
              <p:nvPr/>
            </p:nvSpPr>
            <p:spPr>
              <a:xfrm>
                <a:off x="3794181" y="215284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 name="Oval 3"/>
              <p:cNvSpPr/>
              <p:nvPr/>
            </p:nvSpPr>
            <p:spPr>
              <a:xfrm>
                <a:off x="4432238" y="2851743"/>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p:cNvSpPr txBox="1"/>
            <p:nvPr/>
          </p:nvSpPr>
          <p:spPr>
            <a:xfrm>
              <a:off x="890954" y="5638800"/>
              <a:ext cx="7303477" cy="646331"/>
            </a:xfrm>
            <a:prstGeom prst="rect">
              <a:avLst/>
            </a:prstGeom>
            <a:noFill/>
            <a:ln>
              <a:noFill/>
            </a:ln>
          </p:spPr>
          <p:txBody>
            <a:bodyPr wrap="square" rtlCol="0">
              <a:spAutoFit/>
            </a:bodyPr>
            <a:lstStyle/>
            <a:p>
              <a:r>
                <a:rPr lang="en-GB" dirty="0"/>
                <a:t>Huygens waves propagate </a:t>
              </a:r>
              <a:r>
                <a:rPr lang="en-GB" i="1" dirty="0"/>
                <a:t>forward</a:t>
              </a:r>
              <a:r>
                <a:rPr lang="en-GB" dirty="0"/>
                <a:t> in time, and </a:t>
              </a:r>
              <a:r>
                <a:rPr lang="en-GB" i="1" dirty="0"/>
                <a:t>outward</a:t>
              </a:r>
              <a:r>
                <a:rPr lang="en-GB" dirty="0"/>
                <a:t> from the source.</a:t>
              </a:r>
              <a:endParaRPr lang="en-GB" b="0" dirty="0"/>
            </a:p>
          </p:txBody>
        </p:sp>
        <p:sp>
          <p:nvSpPr>
            <p:cNvPr id="7" name="TextBox 6"/>
            <p:cNvSpPr txBox="1"/>
            <p:nvPr/>
          </p:nvSpPr>
          <p:spPr>
            <a:xfrm>
              <a:off x="5029200" y="2041072"/>
              <a:ext cx="1785264" cy="338554"/>
            </a:xfrm>
            <a:prstGeom prst="rect">
              <a:avLst/>
            </a:prstGeom>
            <a:noFill/>
          </p:spPr>
          <p:txBody>
            <a:bodyPr wrap="square" rtlCol="0">
              <a:spAutoFit/>
            </a:bodyPr>
            <a:lstStyle/>
            <a:p>
              <a:pPr algn="ctr"/>
              <a:r>
                <a:rPr lang="en-US" sz="1600" dirty="0"/>
                <a:t>Keep this part.</a:t>
              </a:r>
            </a:p>
          </p:txBody>
        </p:sp>
        <p:sp>
          <p:nvSpPr>
            <p:cNvPr id="23" name="TextBox 22"/>
            <p:cNvSpPr txBox="1"/>
            <p:nvPr/>
          </p:nvSpPr>
          <p:spPr>
            <a:xfrm>
              <a:off x="5312221" y="3200401"/>
              <a:ext cx="1714507" cy="338554"/>
            </a:xfrm>
            <a:prstGeom prst="rect">
              <a:avLst/>
            </a:prstGeom>
            <a:noFill/>
          </p:spPr>
          <p:txBody>
            <a:bodyPr wrap="square" rtlCol="0">
              <a:spAutoFit/>
            </a:bodyPr>
            <a:lstStyle/>
            <a:p>
              <a:pPr algn="ctr"/>
              <a:r>
                <a:rPr lang="en-US" sz="1600" dirty="0"/>
                <a:t>Discard this part.</a:t>
              </a:r>
            </a:p>
          </p:txBody>
        </p:sp>
        <p:cxnSp>
          <p:nvCxnSpPr>
            <p:cNvPr id="9" name="Straight Arrow Connector 8"/>
            <p:cNvCxnSpPr/>
            <p:nvPr/>
          </p:nvCxnSpPr>
          <p:spPr>
            <a:xfrm flipH="1">
              <a:off x="5029200" y="2318657"/>
              <a:ext cx="193217" cy="1387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153705" y="3200402"/>
              <a:ext cx="185738" cy="1692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spTree>
    <p:extLst>
      <p:ext uri="{BB962C8B-B14F-4D97-AF65-F5344CB8AC3E}">
        <p14:creationId xmlns:p14="http://schemas.microsoft.com/office/powerpoint/2010/main" val="340934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25</a:t>
            </a:fld>
            <a:endParaRPr lang="en-US" dirty="0"/>
          </a:p>
        </p:txBody>
      </p:sp>
      <p:sp>
        <p:nvSpPr>
          <p:cNvPr id="7" name="Title 6"/>
          <p:cNvSpPr>
            <a:spLocks noGrp="1"/>
          </p:cNvSpPr>
          <p:nvPr>
            <p:ph type="title"/>
          </p:nvPr>
        </p:nvSpPr>
        <p:spPr/>
        <p:txBody>
          <a:bodyPr/>
          <a:lstStyle/>
          <a:p>
            <a:r>
              <a:rPr lang="en-GB" dirty="0"/>
              <a:t>Huygens’ </a:t>
            </a:r>
            <a:r>
              <a:rPr lang="en-GB" dirty="0">
                <a:latin typeface="Arial" pitchFamily="34" charset="0"/>
                <a:cs typeface="Arial" pitchFamily="34" charset="0"/>
              </a:rPr>
              <a:t>principle</a:t>
            </a:r>
            <a:endParaRPr lang="en-GB" dirty="0"/>
          </a:p>
        </p:txBody>
      </p:sp>
      <p:grpSp>
        <p:nvGrpSpPr>
          <p:cNvPr id="3" name="Group 2"/>
          <p:cNvGrpSpPr/>
          <p:nvPr/>
        </p:nvGrpSpPr>
        <p:grpSpPr>
          <a:xfrm>
            <a:off x="307987" y="663028"/>
            <a:ext cx="8617803" cy="5227953"/>
            <a:chOff x="307987" y="1057178"/>
            <a:chExt cx="8617803" cy="5227953"/>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651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grpSp>
          <p:nvGrpSpPr>
            <p:cNvPr id="6" name="Group 185"/>
            <p:cNvGrpSpPr/>
            <p:nvPr/>
          </p:nvGrpSpPr>
          <p:grpSpPr>
            <a:xfrm>
              <a:off x="2083219" y="3597351"/>
              <a:ext cx="5514527" cy="1443912"/>
              <a:chOff x="2083219" y="3597351"/>
              <a:chExt cx="5514527" cy="1443912"/>
            </a:xfrm>
          </p:grpSpPr>
          <p:cxnSp>
            <p:nvCxnSpPr>
              <p:cNvPr id="169" name="Straight Connector 168"/>
              <p:cNvCxnSpPr/>
              <p:nvPr/>
            </p:nvCxnSpPr>
            <p:spPr>
              <a:xfrm>
                <a:off x="2757377" y="3597351"/>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3" name="Arc 182"/>
              <p:cNvSpPr/>
              <p:nvPr/>
            </p:nvSpPr>
            <p:spPr>
              <a:xfrm>
                <a:off x="6221616" y="3600605"/>
                <a:ext cx="1376130" cy="1440658"/>
              </a:xfrm>
              <a:prstGeom prst="arc">
                <a:avLst>
                  <a:gd name="adj1" fmla="val 16194192"/>
                  <a:gd name="adj2" fmla="val 5335265"/>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84" name="Arc 183"/>
              <p:cNvSpPr/>
              <p:nvPr/>
            </p:nvSpPr>
            <p:spPr>
              <a:xfrm>
                <a:off x="2083219" y="3597593"/>
                <a:ext cx="1376130" cy="1440658"/>
              </a:xfrm>
              <a:prstGeom prst="arc">
                <a:avLst>
                  <a:gd name="adj1" fmla="val 5218789"/>
                  <a:gd name="adj2" fmla="val 16167196"/>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85" name="Straight Connector 184"/>
              <p:cNvCxnSpPr/>
              <p:nvPr/>
            </p:nvCxnSpPr>
            <p:spPr>
              <a:xfrm>
                <a:off x="2803447" y="5038829"/>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90954" y="5638800"/>
              <a:ext cx="7303477" cy="646331"/>
            </a:xfrm>
            <a:prstGeom prst="rect">
              <a:avLst/>
            </a:prstGeom>
            <a:noFill/>
            <a:ln>
              <a:noFill/>
            </a:ln>
          </p:spPr>
          <p:txBody>
            <a:bodyPr wrap="square" rtlCol="0">
              <a:spAutoFit/>
            </a:bodyPr>
            <a:lstStyle/>
            <a:p>
              <a:r>
                <a:rPr lang="en-GB" dirty="0"/>
                <a:t>Huygens waves propagate </a:t>
              </a:r>
              <a:r>
                <a:rPr lang="en-GB" i="1" dirty="0"/>
                <a:t>forward</a:t>
              </a:r>
              <a:r>
                <a:rPr lang="en-GB" dirty="0"/>
                <a:t> in time, and </a:t>
              </a:r>
              <a:r>
                <a:rPr lang="en-GB" i="1" dirty="0"/>
                <a:t>outward</a:t>
              </a:r>
              <a:r>
                <a:rPr lang="en-GB" dirty="0"/>
                <a:t> from the source.</a:t>
              </a:r>
              <a:endParaRPr lang="en-GB" b="0" dirty="0"/>
            </a:p>
          </p:txBody>
        </p:sp>
        <p:sp>
          <p:nvSpPr>
            <p:cNvPr id="28" name="Rectangle 27"/>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nvGrpSpPr>
            <p:cNvPr id="27" name="Group 26"/>
            <p:cNvGrpSpPr/>
            <p:nvPr/>
          </p:nvGrpSpPr>
          <p:grpSpPr>
            <a:xfrm>
              <a:off x="2947247" y="2859299"/>
              <a:ext cx="1453901" cy="1508760"/>
              <a:chOff x="1943030" y="911874"/>
              <a:chExt cx="1453901" cy="1508760"/>
            </a:xfrm>
          </p:grpSpPr>
          <p:sp>
            <p:nvSpPr>
              <p:cNvPr id="32" name="Oval 31"/>
              <p:cNvSpPr/>
              <p:nvPr/>
            </p:nvSpPr>
            <p:spPr>
              <a:xfrm>
                <a:off x="2619973" y="1610771"/>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p:cNvGrpSpPr>
                <a:grpSpLocks noChangeAspect="1"/>
              </p:cNvGrpSpPr>
              <p:nvPr/>
            </p:nvGrpSpPr>
            <p:grpSpPr>
              <a:xfrm>
                <a:off x="1943030" y="911874"/>
                <a:ext cx="1453901" cy="1508760"/>
                <a:chOff x="2735050" y="4072027"/>
                <a:chExt cx="1372974" cy="1261544"/>
              </a:xfrm>
            </p:grpSpPr>
            <p:sp>
              <p:nvSpPr>
                <p:cNvPr id="34" name="Arc 33"/>
                <p:cNvSpPr/>
                <p:nvPr/>
              </p:nvSpPr>
              <p:spPr>
                <a:xfrm>
                  <a:off x="2735050" y="4072027"/>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5" name="Arc 34"/>
                <p:cNvSpPr/>
                <p:nvPr/>
              </p:nvSpPr>
              <p:spPr>
                <a:xfrm flipH="1">
                  <a:off x="2760916" y="4073401"/>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grpSp>
      </p:grpSp>
    </p:spTree>
    <p:extLst>
      <p:ext uri="{BB962C8B-B14F-4D97-AF65-F5344CB8AC3E}">
        <p14:creationId xmlns:p14="http://schemas.microsoft.com/office/powerpoint/2010/main" val="24257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26</a:t>
            </a:fld>
            <a:endParaRPr lang="en-US" dirty="0"/>
          </a:p>
        </p:txBody>
      </p:sp>
      <p:sp>
        <p:nvSpPr>
          <p:cNvPr id="7" name="Title 6"/>
          <p:cNvSpPr>
            <a:spLocks noGrp="1"/>
          </p:cNvSpPr>
          <p:nvPr>
            <p:ph type="title"/>
          </p:nvPr>
        </p:nvSpPr>
        <p:spPr/>
        <p:txBody>
          <a:bodyPr/>
          <a:lstStyle/>
          <a:p>
            <a:r>
              <a:rPr lang="en-GB" dirty="0"/>
              <a:t>Huygens’ </a:t>
            </a:r>
            <a:r>
              <a:rPr lang="en-GB" dirty="0">
                <a:latin typeface="Arial" pitchFamily="34" charset="0"/>
                <a:cs typeface="Arial" pitchFamily="34" charset="0"/>
              </a:rPr>
              <a:t>principle</a:t>
            </a:r>
            <a:endParaRPr lang="en-GB" dirty="0"/>
          </a:p>
        </p:txBody>
      </p:sp>
      <p:grpSp>
        <p:nvGrpSpPr>
          <p:cNvPr id="3" name="Group 2"/>
          <p:cNvGrpSpPr/>
          <p:nvPr/>
        </p:nvGrpSpPr>
        <p:grpSpPr>
          <a:xfrm>
            <a:off x="307987" y="663028"/>
            <a:ext cx="8617803" cy="5227953"/>
            <a:chOff x="307987" y="1057178"/>
            <a:chExt cx="8617803" cy="5227953"/>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651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grpSp>
          <p:nvGrpSpPr>
            <p:cNvPr id="5" name="Group 186"/>
            <p:cNvGrpSpPr/>
            <p:nvPr/>
          </p:nvGrpSpPr>
          <p:grpSpPr>
            <a:xfrm>
              <a:off x="1473030" y="2888155"/>
              <a:ext cx="6869812" cy="2885874"/>
              <a:chOff x="1473030" y="2888155"/>
              <a:chExt cx="6869812" cy="2885874"/>
            </a:xfrm>
          </p:grpSpPr>
          <p:cxnSp>
            <p:nvCxnSpPr>
              <p:cNvPr id="173" name="Straight Connector 172"/>
              <p:cNvCxnSpPr/>
              <p:nvPr/>
            </p:nvCxnSpPr>
            <p:spPr>
              <a:xfrm>
                <a:off x="2824717" y="2888514"/>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1" name="Arc 180"/>
              <p:cNvSpPr/>
              <p:nvPr/>
            </p:nvSpPr>
            <p:spPr>
              <a:xfrm>
                <a:off x="5590580" y="2892718"/>
                <a:ext cx="2752262" cy="2881311"/>
              </a:xfrm>
              <a:prstGeom prst="arc">
                <a:avLst>
                  <a:gd name="adj1" fmla="val 16194610"/>
                  <a:gd name="adj2" fmla="val 2358877"/>
                </a:avLst>
              </a:prstGeom>
              <a:ln w="38100">
                <a:gradFill>
                  <a:gsLst>
                    <a:gs pos="0">
                      <a:schemeClr val="bg1">
                        <a:lumMod val="50000"/>
                      </a:schemeClr>
                    </a:gs>
                    <a:gs pos="59000">
                      <a:schemeClr val="bg1">
                        <a:lumMod val="50000"/>
                      </a:schemeClr>
                    </a:gs>
                    <a:gs pos="95000">
                      <a:srgbClr val="7F7F7F">
                        <a:alpha val="0"/>
                      </a:srgbClr>
                    </a:gs>
                    <a:gs pos="100000">
                      <a:srgbClr val="FFFFFF">
                        <a:alpha val="0"/>
                      </a:srgbClr>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2" name="Arc 181"/>
              <p:cNvSpPr/>
              <p:nvPr/>
            </p:nvSpPr>
            <p:spPr>
              <a:xfrm>
                <a:off x="1473030" y="2888155"/>
                <a:ext cx="2752262" cy="2881311"/>
              </a:xfrm>
              <a:prstGeom prst="arc">
                <a:avLst>
                  <a:gd name="adj1" fmla="val 8442305"/>
                  <a:gd name="adj2" fmla="val 16192273"/>
                </a:avLst>
              </a:prstGeom>
              <a:ln w="38100">
                <a:gradFill>
                  <a:gsLst>
                    <a:gs pos="0">
                      <a:schemeClr val="bg1">
                        <a:lumMod val="50000"/>
                      </a:schemeClr>
                    </a:gs>
                    <a:gs pos="66000">
                      <a:schemeClr val="bg1">
                        <a:lumMod val="50000"/>
                      </a:schemeClr>
                    </a:gs>
                    <a:gs pos="93000">
                      <a:srgbClr val="7F7F7F">
                        <a:alpha val="0"/>
                      </a:srgb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8" name="Rectangle 27"/>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890954" y="5638800"/>
              <a:ext cx="7303477" cy="646331"/>
            </a:xfrm>
            <a:prstGeom prst="rect">
              <a:avLst/>
            </a:prstGeom>
            <a:noFill/>
            <a:ln>
              <a:noFill/>
            </a:ln>
          </p:spPr>
          <p:txBody>
            <a:bodyPr wrap="square" rtlCol="0">
              <a:spAutoFit/>
            </a:bodyPr>
            <a:lstStyle/>
            <a:p>
              <a:r>
                <a:rPr lang="en-GB" dirty="0"/>
                <a:t>Huygens waves propagate </a:t>
              </a:r>
              <a:r>
                <a:rPr lang="en-GB" i="1" dirty="0"/>
                <a:t>forward</a:t>
              </a:r>
              <a:r>
                <a:rPr lang="en-GB" dirty="0"/>
                <a:t> in time, and </a:t>
              </a:r>
              <a:r>
                <a:rPr lang="en-GB" i="1" dirty="0"/>
                <a:t>outward</a:t>
              </a:r>
              <a:r>
                <a:rPr lang="en-GB" dirty="0"/>
                <a:t> from the source.</a:t>
              </a:r>
              <a:endParaRPr lang="en-GB" b="0" dirty="0"/>
            </a:p>
          </p:txBody>
        </p:sp>
        <p:sp>
          <p:nvSpPr>
            <p:cNvPr id="18" name="TextBox 17"/>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nvGrpSpPr>
            <p:cNvPr id="24" name="Group 23"/>
            <p:cNvGrpSpPr/>
            <p:nvPr/>
          </p:nvGrpSpPr>
          <p:grpSpPr>
            <a:xfrm>
              <a:off x="2947247" y="2149031"/>
              <a:ext cx="1453901" cy="1508760"/>
              <a:chOff x="1943030" y="911874"/>
              <a:chExt cx="1453901" cy="1508760"/>
            </a:xfrm>
          </p:grpSpPr>
          <p:sp>
            <p:nvSpPr>
              <p:cNvPr id="25" name="Oval 24"/>
              <p:cNvSpPr/>
              <p:nvPr/>
            </p:nvSpPr>
            <p:spPr>
              <a:xfrm>
                <a:off x="2619973" y="1610771"/>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a:grpSpLocks noChangeAspect="1"/>
              </p:cNvGrpSpPr>
              <p:nvPr/>
            </p:nvGrpSpPr>
            <p:grpSpPr>
              <a:xfrm>
                <a:off x="1943030" y="911874"/>
                <a:ext cx="1453901" cy="1508760"/>
                <a:chOff x="2735050" y="4072027"/>
                <a:chExt cx="1372974" cy="1261544"/>
              </a:xfrm>
            </p:grpSpPr>
            <p:sp>
              <p:nvSpPr>
                <p:cNvPr id="27" name="Arc 26"/>
                <p:cNvSpPr/>
                <p:nvPr/>
              </p:nvSpPr>
              <p:spPr>
                <a:xfrm>
                  <a:off x="2735050" y="4072027"/>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3" name="Arc 32"/>
                <p:cNvSpPr/>
                <p:nvPr/>
              </p:nvSpPr>
              <p:spPr>
                <a:xfrm flipH="1">
                  <a:off x="2760916" y="4073401"/>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grpSp>
      </p:grpSp>
    </p:spTree>
    <p:extLst>
      <p:ext uri="{BB962C8B-B14F-4D97-AF65-F5344CB8AC3E}">
        <p14:creationId xmlns:p14="http://schemas.microsoft.com/office/powerpoint/2010/main" val="87110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187"/>
          <p:cNvGrpSpPr/>
          <p:nvPr/>
        </p:nvGrpSpPr>
        <p:grpSpPr>
          <a:xfrm>
            <a:off x="722390" y="2158156"/>
            <a:ext cx="8294153" cy="4322082"/>
            <a:chOff x="722390" y="2158156"/>
            <a:chExt cx="8294153" cy="4322082"/>
          </a:xfrm>
        </p:grpSpPr>
        <p:cxnSp>
          <p:nvCxnSpPr>
            <p:cNvPr id="174" name="Straight Connector 173"/>
            <p:cNvCxnSpPr/>
            <p:nvPr/>
          </p:nvCxnSpPr>
          <p:spPr>
            <a:xfrm>
              <a:off x="2785732" y="2158412"/>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9" name="Arc 178"/>
            <p:cNvSpPr/>
            <p:nvPr/>
          </p:nvSpPr>
          <p:spPr>
            <a:xfrm>
              <a:off x="722390" y="2158271"/>
              <a:ext cx="4128393" cy="4321967"/>
            </a:xfrm>
            <a:prstGeom prst="arc">
              <a:avLst>
                <a:gd name="adj1" fmla="val 12936858"/>
                <a:gd name="adj2" fmla="val 16205562"/>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0" name="Arc 179"/>
            <p:cNvSpPr/>
            <p:nvPr/>
          </p:nvSpPr>
          <p:spPr>
            <a:xfrm>
              <a:off x="4888150" y="2158156"/>
              <a:ext cx="4128393" cy="4321967"/>
            </a:xfrm>
            <a:prstGeom prst="arc">
              <a:avLst>
                <a:gd name="adj1" fmla="val 16171376"/>
                <a:gd name="adj2" fmla="val 1957538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27</a:t>
            </a:fld>
            <a:endParaRPr lang="en-US" dirty="0"/>
          </a:p>
        </p:txBody>
      </p:sp>
      <p:sp>
        <p:nvSpPr>
          <p:cNvPr id="7" name="Title 6"/>
          <p:cNvSpPr>
            <a:spLocks noGrp="1"/>
          </p:cNvSpPr>
          <p:nvPr>
            <p:ph type="title"/>
          </p:nvPr>
        </p:nvSpPr>
        <p:spPr/>
        <p:txBody>
          <a:bodyPr/>
          <a:lstStyle/>
          <a:p>
            <a:r>
              <a:rPr lang="en-GB" dirty="0"/>
              <a:t>Huygens’ </a:t>
            </a:r>
            <a:r>
              <a:rPr lang="en-GB" dirty="0">
                <a:latin typeface="Arial" pitchFamily="34" charset="0"/>
                <a:cs typeface="Arial" pitchFamily="34" charset="0"/>
              </a:rPr>
              <a:t>principle</a:t>
            </a:r>
            <a:endParaRPr lang="en-GB" dirty="0"/>
          </a:p>
        </p:txBody>
      </p:sp>
      <p:grpSp>
        <p:nvGrpSpPr>
          <p:cNvPr id="3" name="Group 2"/>
          <p:cNvGrpSpPr/>
          <p:nvPr/>
        </p:nvGrpSpPr>
        <p:grpSpPr>
          <a:xfrm>
            <a:off x="307987" y="663028"/>
            <a:ext cx="8617803" cy="5227953"/>
            <a:chOff x="307987" y="1057178"/>
            <a:chExt cx="8617803" cy="5227953"/>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651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sp>
          <p:nvSpPr>
            <p:cNvPr id="28" name="Rectangle 27"/>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890954" y="5638800"/>
              <a:ext cx="7303477" cy="646331"/>
            </a:xfrm>
            <a:prstGeom prst="rect">
              <a:avLst/>
            </a:prstGeom>
            <a:noFill/>
            <a:ln>
              <a:noFill/>
            </a:ln>
          </p:spPr>
          <p:txBody>
            <a:bodyPr wrap="square" rtlCol="0">
              <a:spAutoFit/>
            </a:bodyPr>
            <a:lstStyle/>
            <a:p>
              <a:r>
                <a:rPr lang="en-GB" dirty="0"/>
                <a:t>Huygens waves propagate </a:t>
              </a:r>
              <a:r>
                <a:rPr lang="en-GB" i="1" dirty="0"/>
                <a:t>forward</a:t>
              </a:r>
              <a:r>
                <a:rPr lang="en-GB" dirty="0"/>
                <a:t> in time, and </a:t>
              </a:r>
              <a:r>
                <a:rPr lang="en-GB" i="1" dirty="0"/>
                <a:t>outward</a:t>
              </a:r>
              <a:r>
                <a:rPr lang="en-GB" dirty="0"/>
                <a:t> from the source.</a:t>
              </a:r>
              <a:endParaRPr lang="en-GB" b="0" dirty="0"/>
            </a:p>
          </p:txBody>
        </p:sp>
        <p:sp>
          <p:nvSpPr>
            <p:cNvPr id="18" name="TextBox 17"/>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nvGrpSpPr>
            <p:cNvPr id="19" name="Group 18"/>
            <p:cNvGrpSpPr/>
            <p:nvPr/>
          </p:nvGrpSpPr>
          <p:grpSpPr>
            <a:xfrm>
              <a:off x="2947247" y="1422435"/>
              <a:ext cx="1453901" cy="1508760"/>
              <a:chOff x="1943030" y="911874"/>
              <a:chExt cx="1453901" cy="1508760"/>
            </a:xfrm>
          </p:grpSpPr>
          <p:sp>
            <p:nvSpPr>
              <p:cNvPr id="20" name="Oval 19"/>
              <p:cNvSpPr/>
              <p:nvPr/>
            </p:nvSpPr>
            <p:spPr>
              <a:xfrm>
                <a:off x="2619973" y="1610771"/>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a:grpSpLocks noChangeAspect="1"/>
              </p:cNvGrpSpPr>
              <p:nvPr/>
            </p:nvGrpSpPr>
            <p:grpSpPr>
              <a:xfrm>
                <a:off x="1943030" y="911874"/>
                <a:ext cx="1453901" cy="1508760"/>
                <a:chOff x="2735050" y="4072027"/>
                <a:chExt cx="1372974" cy="1261544"/>
              </a:xfrm>
            </p:grpSpPr>
            <p:sp>
              <p:nvSpPr>
                <p:cNvPr id="22" name="Arc 21"/>
                <p:cNvSpPr/>
                <p:nvPr/>
              </p:nvSpPr>
              <p:spPr>
                <a:xfrm>
                  <a:off x="2735050" y="4072027"/>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3" name="Arc 22"/>
                <p:cNvSpPr/>
                <p:nvPr/>
              </p:nvSpPr>
              <p:spPr>
                <a:xfrm flipH="1">
                  <a:off x="2760916" y="4073401"/>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grpSp>
      </p:grpSp>
    </p:spTree>
    <p:extLst>
      <p:ext uri="{BB962C8B-B14F-4D97-AF65-F5344CB8AC3E}">
        <p14:creationId xmlns:p14="http://schemas.microsoft.com/office/powerpoint/2010/main" val="87110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188"/>
          <p:cNvGrpSpPr/>
          <p:nvPr/>
        </p:nvGrpSpPr>
        <p:grpSpPr>
          <a:xfrm>
            <a:off x="-12640" y="1427882"/>
            <a:ext cx="9622870" cy="5763003"/>
            <a:chOff x="-12640" y="1427882"/>
            <a:chExt cx="9622870" cy="5763003"/>
          </a:xfrm>
        </p:grpSpPr>
        <p:cxnSp>
          <p:nvCxnSpPr>
            <p:cNvPr id="175" name="Straight Connector 174"/>
            <p:cNvCxnSpPr/>
            <p:nvPr/>
          </p:nvCxnSpPr>
          <p:spPr>
            <a:xfrm>
              <a:off x="2714839" y="1428273"/>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6" name="Arc 175"/>
            <p:cNvSpPr/>
            <p:nvPr/>
          </p:nvSpPr>
          <p:spPr>
            <a:xfrm>
              <a:off x="-12640" y="1428262"/>
              <a:ext cx="5504527" cy="5762623"/>
            </a:xfrm>
            <a:prstGeom prst="arc">
              <a:avLst>
                <a:gd name="adj1" fmla="val 14065595"/>
                <a:gd name="adj2" fmla="val 16171191"/>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7" name="Arc 176"/>
            <p:cNvSpPr/>
            <p:nvPr/>
          </p:nvSpPr>
          <p:spPr>
            <a:xfrm>
              <a:off x="4105703" y="1427882"/>
              <a:ext cx="5504527" cy="5762623"/>
            </a:xfrm>
            <a:prstGeom prst="arc">
              <a:avLst>
                <a:gd name="adj1" fmla="val 16190229"/>
                <a:gd name="adj2" fmla="val 1860783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28</a:t>
            </a:fld>
            <a:endParaRPr lang="en-US" dirty="0"/>
          </a:p>
        </p:txBody>
      </p:sp>
      <p:sp>
        <p:nvSpPr>
          <p:cNvPr id="7" name="Title 6"/>
          <p:cNvSpPr>
            <a:spLocks noGrp="1"/>
          </p:cNvSpPr>
          <p:nvPr>
            <p:ph type="title"/>
          </p:nvPr>
        </p:nvSpPr>
        <p:spPr/>
        <p:txBody>
          <a:bodyPr/>
          <a:lstStyle/>
          <a:p>
            <a:r>
              <a:rPr lang="en-GB" dirty="0"/>
              <a:t>Huygens’ </a:t>
            </a:r>
            <a:r>
              <a:rPr lang="en-GB" dirty="0">
                <a:latin typeface="Arial" pitchFamily="34" charset="0"/>
                <a:cs typeface="Arial" pitchFamily="34" charset="0"/>
              </a:rPr>
              <a:t>principle</a:t>
            </a:r>
            <a:endParaRPr lang="en-GB" dirty="0"/>
          </a:p>
        </p:txBody>
      </p:sp>
      <p:grpSp>
        <p:nvGrpSpPr>
          <p:cNvPr id="4" name="Group 3"/>
          <p:cNvGrpSpPr/>
          <p:nvPr/>
        </p:nvGrpSpPr>
        <p:grpSpPr>
          <a:xfrm>
            <a:off x="307987" y="293525"/>
            <a:ext cx="8617803" cy="5597456"/>
            <a:chOff x="307987" y="687675"/>
            <a:chExt cx="8617803" cy="5597456"/>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651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sp>
          <p:nvSpPr>
            <p:cNvPr id="28" name="Rectangle 27"/>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890954" y="5638800"/>
              <a:ext cx="7303477" cy="646331"/>
            </a:xfrm>
            <a:prstGeom prst="rect">
              <a:avLst/>
            </a:prstGeom>
            <a:noFill/>
            <a:ln>
              <a:noFill/>
            </a:ln>
          </p:spPr>
          <p:txBody>
            <a:bodyPr wrap="square" rtlCol="0">
              <a:spAutoFit/>
            </a:bodyPr>
            <a:lstStyle/>
            <a:p>
              <a:r>
                <a:rPr lang="en-GB" dirty="0"/>
                <a:t>Huygens waves propagate </a:t>
              </a:r>
              <a:r>
                <a:rPr lang="en-GB" i="1" dirty="0"/>
                <a:t>forward</a:t>
              </a:r>
              <a:r>
                <a:rPr lang="en-GB" dirty="0"/>
                <a:t> in time, and </a:t>
              </a:r>
              <a:r>
                <a:rPr lang="en-GB" i="1" dirty="0"/>
                <a:t>outward</a:t>
              </a:r>
              <a:r>
                <a:rPr lang="en-GB" dirty="0"/>
                <a:t> from the source.</a:t>
              </a:r>
              <a:endParaRPr lang="en-GB" b="0" dirty="0"/>
            </a:p>
          </p:txBody>
        </p:sp>
        <p:sp>
          <p:nvSpPr>
            <p:cNvPr id="18" name="TextBox 17"/>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nvGrpSpPr>
            <p:cNvPr id="19" name="Group 18"/>
            <p:cNvGrpSpPr/>
            <p:nvPr/>
          </p:nvGrpSpPr>
          <p:grpSpPr>
            <a:xfrm>
              <a:off x="2947247" y="687675"/>
              <a:ext cx="1453901" cy="1508760"/>
              <a:chOff x="1943030" y="911874"/>
              <a:chExt cx="1453901" cy="1508760"/>
            </a:xfrm>
          </p:grpSpPr>
          <p:sp>
            <p:nvSpPr>
              <p:cNvPr id="20" name="Oval 19"/>
              <p:cNvSpPr/>
              <p:nvPr/>
            </p:nvSpPr>
            <p:spPr>
              <a:xfrm>
                <a:off x="2619973" y="1610771"/>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a:grpSpLocks noChangeAspect="1"/>
              </p:cNvGrpSpPr>
              <p:nvPr/>
            </p:nvGrpSpPr>
            <p:grpSpPr>
              <a:xfrm>
                <a:off x="1943030" y="911874"/>
                <a:ext cx="1453901" cy="1508760"/>
                <a:chOff x="2735050" y="4072027"/>
                <a:chExt cx="1372974" cy="1261544"/>
              </a:xfrm>
            </p:grpSpPr>
            <p:sp>
              <p:nvSpPr>
                <p:cNvPr id="22" name="Arc 21"/>
                <p:cNvSpPr/>
                <p:nvPr/>
              </p:nvSpPr>
              <p:spPr>
                <a:xfrm>
                  <a:off x="2735050" y="4072027"/>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3" name="Arc 22"/>
                <p:cNvSpPr/>
                <p:nvPr/>
              </p:nvSpPr>
              <p:spPr>
                <a:xfrm flipH="1">
                  <a:off x="2760916" y="4073401"/>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grpSp>
      </p:grpSp>
    </p:spTree>
    <p:extLst>
      <p:ext uri="{BB962C8B-B14F-4D97-AF65-F5344CB8AC3E}">
        <p14:creationId xmlns:p14="http://schemas.microsoft.com/office/powerpoint/2010/main" val="87110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187"/>
          <p:cNvGrpSpPr/>
          <p:nvPr/>
        </p:nvGrpSpPr>
        <p:grpSpPr>
          <a:xfrm>
            <a:off x="722390" y="2158156"/>
            <a:ext cx="8294153" cy="4322082"/>
            <a:chOff x="722390" y="2158156"/>
            <a:chExt cx="8294153" cy="4322082"/>
          </a:xfrm>
        </p:grpSpPr>
        <p:cxnSp>
          <p:nvCxnSpPr>
            <p:cNvPr id="174" name="Straight Connector 173"/>
            <p:cNvCxnSpPr/>
            <p:nvPr/>
          </p:nvCxnSpPr>
          <p:spPr>
            <a:xfrm>
              <a:off x="2785732" y="2158412"/>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9" name="Arc 178"/>
            <p:cNvSpPr/>
            <p:nvPr/>
          </p:nvSpPr>
          <p:spPr>
            <a:xfrm>
              <a:off x="722390" y="2158271"/>
              <a:ext cx="4128393" cy="4321967"/>
            </a:xfrm>
            <a:prstGeom prst="arc">
              <a:avLst>
                <a:gd name="adj1" fmla="val 12936858"/>
                <a:gd name="adj2" fmla="val 16205562"/>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0" name="Arc 179"/>
            <p:cNvSpPr/>
            <p:nvPr/>
          </p:nvSpPr>
          <p:spPr>
            <a:xfrm>
              <a:off x="4888150" y="2158156"/>
              <a:ext cx="4128393" cy="4321967"/>
            </a:xfrm>
            <a:prstGeom prst="arc">
              <a:avLst>
                <a:gd name="adj1" fmla="val 16171376"/>
                <a:gd name="adj2" fmla="val 1957538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29</a:t>
            </a:fld>
            <a:endParaRPr lang="en-US" dirty="0"/>
          </a:p>
        </p:txBody>
      </p:sp>
      <p:sp>
        <p:nvSpPr>
          <p:cNvPr id="7" name="Title 6"/>
          <p:cNvSpPr>
            <a:spLocks noGrp="1"/>
          </p:cNvSpPr>
          <p:nvPr>
            <p:ph type="title"/>
          </p:nvPr>
        </p:nvSpPr>
        <p:spPr/>
        <p:txBody>
          <a:bodyPr/>
          <a:lstStyle/>
          <a:p>
            <a:r>
              <a:rPr lang="en-GB" dirty="0"/>
              <a:t>Huygens’ </a:t>
            </a:r>
            <a:r>
              <a:rPr lang="en-GB" dirty="0">
                <a:latin typeface="Arial" pitchFamily="34" charset="0"/>
                <a:cs typeface="Arial" pitchFamily="34" charset="0"/>
              </a:rPr>
              <a:t>principle</a:t>
            </a:r>
            <a:endParaRPr lang="en-GB" dirty="0"/>
          </a:p>
        </p:txBody>
      </p:sp>
      <p:grpSp>
        <p:nvGrpSpPr>
          <p:cNvPr id="3" name="Group 2"/>
          <p:cNvGrpSpPr/>
          <p:nvPr/>
        </p:nvGrpSpPr>
        <p:grpSpPr>
          <a:xfrm>
            <a:off x="307987" y="663028"/>
            <a:ext cx="8617803" cy="5504952"/>
            <a:chOff x="307987" y="1057178"/>
            <a:chExt cx="8617803" cy="5504952"/>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651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sp>
          <p:nvSpPr>
            <p:cNvPr id="28" name="Rectangle 27"/>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890954" y="5638800"/>
              <a:ext cx="7303477" cy="923330"/>
            </a:xfrm>
            <a:prstGeom prst="rect">
              <a:avLst/>
            </a:prstGeom>
            <a:noFill/>
            <a:ln>
              <a:noFill/>
            </a:ln>
          </p:spPr>
          <p:txBody>
            <a:bodyPr wrap="square" rtlCol="0">
              <a:spAutoFit/>
            </a:bodyPr>
            <a:lstStyle/>
            <a:p>
              <a:r>
                <a:rPr lang="en-GB" dirty="0">
                  <a:solidFill>
                    <a:schemeClr val="bg2">
                      <a:lumMod val="60000"/>
                      <a:lumOff val="40000"/>
                    </a:schemeClr>
                  </a:solidFill>
                </a:rPr>
                <a:t>Huygens waves propagate </a:t>
              </a:r>
              <a:r>
                <a:rPr lang="en-GB" i="1" dirty="0">
                  <a:solidFill>
                    <a:schemeClr val="bg2">
                      <a:lumMod val="60000"/>
                      <a:lumOff val="40000"/>
                    </a:schemeClr>
                  </a:solidFill>
                </a:rPr>
                <a:t>forward</a:t>
              </a:r>
              <a:r>
                <a:rPr lang="en-GB" dirty="0">
                  <a:solidFill>
                    <a:schemeClr val="bg2">
                      <a:lumMod val="60000"/>
                      <a:lumOff val="40000"/>
                    </a:schemeClr>
                  </a:solidFill>
                </a:rPr>
                <a:t> in time, and </a:t>
              </a:r>
              <a:r>
                <a:rPr lang="en-GB" i="1" dirty="0">
                  <a:solidFill>
                    <a:schemeClr val="bg2">
                      <a:lumMod val="60000"/>
                      <a:lumOff val="40000"/>
                    </a:schemeClr>
                  </a:solidFill>
                </a:rPr>
                <a:t>outward</a:t>
              </a:r>
              <a:r>
                <a:rPr lang="en-GB" dirty="0">
                  <a:solidFill>
                    <a:schemeClr val="bg2">
                      <a:lumMod val="60000"/>
                      <a:lumOff val="40000"/>
                    </a:schemeClr>
                  </a:solidFill>
                </a:rPr>
                <a:t> from the source.</a:t>
              </a:r>
            </a:p>
            <a:p>
              <a:r>
                <a:rPr lang="en-GB" b="0" dirty="0"/>
                <a:t>But they could propagate </a:t>
              </a:r>
              <a:r>
                <a:rPr lang="en-GB" b="0" i="1" dirty="0"/>
                <a:t>backward</a:t>
              </a:r>
              <a:r>
                <a:rPr lang="en-GB" b="0" dirty="0"/>
                <a:t> in time, or </a:t>
              </a:r>
              <a:r>
                <a:rPr lang="en-GB" b="0" i="1" dirty="0"/>
                <a:t>inward</a:t>
              </a:r>
              <a:r>
                <a:rPr lang="en-GB" b="0" dirty="0"/>
                <a:t> to the source.</a:t>
              </a:r>
            </a:p>
          </p:txBody>
        </p:sp>
        <p:sp>
          <p:nvSpPr>
            <p:cNvPr id="18" name="TextBox 17"/>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nvGrpSpPr>
            <p:cNvPr id="19" name="Group 18"/>
            <p:cNvGrpSpPr/>
            <p:nvPr/>
          </p:nvGrpSpPr>
          <p:grpSpPr>
            <a:xfrm flipV="1">
              <a:off x="2947247" y="1381615"/>
              <a:ext cx="1453901" cy="1508760"/>
              <a:chOff x="1943030" y="911874"/>
              <a:chExt cx="1453901" cy="1508760"/>
            </a:xfrm>
          </p:grpSpPr>
          <p:sp>
            <p:nvSpPr>
              <p:cNvPr id="20" name="Oval 19"/>
              <p:cNvSpPr/>
              <p:nvPr/>
            </p:nvSpPr>
            <p:spPr>
              <a:xfrm>
                <a:off x="2619973" y="1610771"/>
                <a:ext cx="72000" cy="72000"/>
              </a:xfrm>
              <a:prstGeom prst="ellipse">
                <a:avLst/>
              </a:prstGeom>
              <a:solidFill>
                <a:schemeClr val="tx1"/>
              </a:solidFill>
              <a:ln w="952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a:grpSpLocks noChangeAspect="1"/>
              </p:cNvGrpSpPr>
              <p:nvPr/>
            </p:nvGrpSpPr>
            <p:grpSpPr>
              <a:xfrm>
                <a:off x="1943030" y="911874"/>
                <a:ext cx="1453901" cy="1508760"/>
                <a:chOff x="2735050" y="4072027"/>
                <a:chExt cx="1372974" cy="1261544"/>
              </a:xfrm>
            </p:grpSpPr>
            <p:sp>
              <p:nvSpPr>
                <p:cNvPr id="22" name="Arc 21"/>
                <p:cNvSpPr/>
                <p:nvPr/>
              </p:nvSpPr>
              <p:spPr>
                <a:xfrm>
                  <a:off x="2735050" y="4072027"/>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3" name="Arc 22"/>
                <p:cNvSpPr/>
                <p:nvPr/>
              </p:nvSpPr>
              <p:spPr>
                <a:xfrm flipH="1">
                  <a:off x="2760916" y="4073401"/>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grpSp>
      </p:grpSp>
    </p:spTree>
    <p:extLst>
      <p:ext uri="{BB962C8B-B14F-4D97-AF65-F5344CB8AC3E}">
        <p14:creationId xmlns:p14="http://schemas.microsoft.com/office/powerpoint/2010/main" val="346058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Wavefield Extrapolation</a:t>
            </a:r>
          </a:p>
        </p:txBody>
      </p:sp>
      <p:sp>
        <p:nvSpPr>
          <p:cNvPr id="4" name="Slide Number Placeholder 3"/>
          <p:cNvSpPr>
            <a:spLocks noGrp="1"/>
          </p:cNvSpPr>
          <p:nvPr>
            <p:ph type="sldNum" sz="quarter" idx="12"/>
          </p:nvPr>
        </p:nvSpPr>
        <p:spPr/>
        <p:txBody>
          <a:bodyPr/>
          <a:lstStyle/>
          <a:p>
            <a:fld id="{B0AD11F0-A9A6-4278-AE7C-42BC3AE3467A}" type="slidenum">
              <a:rPr lang="en-GB" smtClean="0"/>
              <a:pPr/>
              <a:t>3</a:t>
            </a:fld>
            <a:endParaRPr lang="en-GB"/>
          </a:p>
        </p:txBody>
      </p:sp>
    </p:spTree>
    <p:extLst>
      <p:ext uri="{BB962C8B-B14F-4D97-AF65-F5344CB8AC3E}">
        <p14:creationId xmlns:p14="http://schemas.microsoft.com/office/powerpoint/2010/main" val="411512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30</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Huygens’ principle</a:t>
            </a:r>
            <a:endParaRPr lang="en-GB" dirty="0"/>
          </a:p>
        </p:txBody>
      </p:sp>
      <p:grpSp>
        <p:nvGrpSpPr>
          <p:cNvPr id="5" name="Group 4"/>
          <p:cNvGrpSpPr/>
          <p:nvPr/>
        </p:nvGrpSpPr>
        <p:grpSpPr>
          <a:xfrm>
            <a:off x="307987" y="663028"/>
            <a:ext cx="8708556" cy="6022703"/>
            <a:chOff x="307987" y="1057178"/>
            <a:chExt cx="8708556" cy="6022703"/>
          </a:xfrm>
        </p:grpSpPr>
        <p:sp>
          <p:nvSpPr>
            <p:cNvPr id="170" name="Rectangle 169"/>
            <p:cNvSpPr/>
            <p:nvPr/>
          </p:nvSpPr>
          <p:spPr>
            <a:xfrm>
              <a:off x="1089965" y="1169582"/>
              <a:ext cx="7606665"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66"/>
            <p:cNvGrpSpPr/>
            <p:nvPr/>
          </p:nvGrpSpPr>
          <p:grpSpPr>
            <a:xfrm>
              <a:off x="2669981" y="4154598"/>
              <a:ext cx="4393558" cy="217377"/>
              <a:chOff x="2669981" y="4473588"/>
              <a:chExt cx="4393558" cy="217377"/>
            </a:xfrm>
            <a:effectLst>
              <a:outerShdw blurRad="127000" dist="38100" dir="8100000" algn="tr" rotWithShape="0">
                <a:prstClr val="black">
                  <a:alpha val="40000"/>
                </a:prstClr>
              </a:outerShdw>
            </a:effectLst>
          </p:grpSpPr>
          <p:cxnSp>
            <p:nvCxnSpPr>
              <p:cNvPr id="152" name="Straight Connector 151"/>
              <p:cNvCxnSpPr/>
              <p:nvPr/>
            </p:nvCxnSpPr>
            <p:spPr>
              <a:xfrm>
                <a:off x="2796363" y="4582647"/>
                <a:ext cx="4157331" cy="0"/>
              </a:xfrm>
              <a:prstGeom prst="line">
                <a:avLst/>
              </a:prstGeom>
              <a:ln w="2190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2669981" y="4473588"/>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66" name="Oval 165"/>
              <p:cNvSpPr/>
              <p:nvPr/>
            </p:nvSpPr>
            <p:spPr>
              <a:xfrm>
                <a:off x="6814464" y="4474965"/>
                <a:ext cx="249075"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grpSp>
          <p:nvGrpSpPr>
            <p:cNvPr id="4" name="Group 187"/>
            <p:cNvGrpSpPr/>
            <p:nvPr/>
          </p:nvGrpSpPr>
          <p:grpSpPr>
            <a:xfrm>
              <a:off x="722390" y="2158156"/>
              <a:ext cx="8294153" cy="4322082"/>
              <a:chOff x="722390" y="2158156"/>
              <a:chExt cx="8294153" cy="4322082"/>
            </a:xfrm>
          </p:grpSpPr>
          <p:cxnSp>
            <p:nvCxnSpPr>
              <p:cNvPr id="174" name="Straight Connector 173"/>
              <p:cNvCxnSpPr/>
              <p:nvPr/>
            </p:nvCxnSpPr>
            <p:spPr>
              <a:xfrm>
                <a:off x="2785732" y="2158412"/>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9" name="Arc 178"/>
              <p:cNvSpPr/>
              <p:nvPr/>
            </p:nvSpPr>
            <p:spPr>
              <a:xfrm>
                <a:off x="722390" y="2158271"/>
                <a:ext cx="4128393" cy="4321967"/>
              </a:xfrm>
              <a:prstGeom prst="arc">
                <a:avLst>
                  <a:gd name="adj1" fmla="val 12936858"/>
                  <a:gd name="adj2" fmla="val 16205562"/>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0" name="Arc 179"/>
              <p:cNvSpPr/>
              <p:nvPr/>
            </p:nvSpPr>
            <p:spPr>
              <a:xfrm>
                <a:off x="4888150" y="2158156"/>
                <a:ext cx="4128393" cy="4321967"/>
              </a:xfrm>
              <a:prstGeom prst="arc">
                <a:avLst>
                  <a:gd name="adj1" fmla="val 16171376"/>
                  <a:gd name="adj2" fmla="val 1957538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6" name="Group 185"/>
            <p:cNvGrpSpPr/>
            <p:nvPr/>
          </p:nvGrpSpPr>
          <p:grpSpPr>
            <a:xfrm>
              <a:off x="2083219" y="3597351"/>
              <a:ext cx="5514527" cy="1443912"/>
              <a:chOff x="2083219" y="3597351"/>
              <a:chExt cx="5514527" cy="1443912"/>
            </a:xfrm>
          </p:grpSpPr>
          <p:cxnSp>
            <p:nvCxnSpPr>
              <p:cNvPr id="169" name="Straight Connector 168"/>
              <p:cNvCxnSpPr/>
              <p:nvPr/>
            </p:nvCxnSpPr>
            <p:spPr>
              <a:xfrm>
                <a:off x="2757377" y="3597351"/>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3" name="Arc 182"/>
              <p:cNvSpPr/>
              <p:nvPr/>
            </p:nvSpPr>
            <p:spPr>
              <a:xfrm>
                <a:off x="6221616" y="3600605"/>
                <a:ext cx="1376130" cy="1440658"/>
              </a:xfrm>
              <a:prstGeom prst="arc">
                <a:avLst>
                  <a:gd name="adj1" fmla="val 16194192"/>
                  <a:gd name="adj2" fmla="val 5335265"/>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84" name="Arc 183"/>
              <p:cNvSpPr/>
              <p:nvPr/>
            </p:nvSpPr>
            <p:spPr>
              <a:xfrm>
                <a:off x="2083219" y="3597593"/>
                <a:ext cx="1376130" cy="1440658"/>
              </a:xfrm>
              <a:prstGeom prst="arc">
                <a:avLst>
                  <a:gd name="adj1" fmla="val 5218789"/>
                  <a:gd name="adj2" fmla="val 16167196"/>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85" name="Straight Connector 184"/>
              <p:cNvCxnSpPr/>
              <p:nvPr/>
            </p:nvCxnSpPr>
            <p:spPr>
              <a:xfrm>
                <a:off x="2803447" y="5038829"/>
                <a:ext cx="415733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85800" y="5387110"/>
              <a:ext cx="8239990" cy="1692771"/>
            </a:xfrm>
            <a:prstGeom prst="rect">
              <a:avLst/>
            </a:prstGeom>
            <a:noFill/>
            <a:ln>
              <a:noFill/>
            </a:ln>
          </p:spPr>
          <p:txBody>
            <a:bodyPr wrap="square" rtlCol="0">
              <a:spAutoFit/>
            </a:bodyPr>
            <a:lstStyle/>
            <a:p>
              <a:endParaRPr lang="en-GB" sz="1400" b="0" dirty="0">
                <a:latin typeface="+mn-lt"/>
              </a:endParaRPr>
            </a:p>
            <a:p>
              <a:r>
                <a:rPr lang="en-GB" b="0" dirty="0"/>
                <a:t>Repeating for all the new point sources we can see the wavefront built </a:t>
              </a:r>
              <a:r>
                <a:rPr lang="en-GB" dirty="0"/>
                <a:t>up at time T + </a:t>
              </a:r>
              <a:r>
                <a:rPr lang="en-GB" dirty="0" err="1"/>
                <a:t>dT</a:t>
              </a:r>
              <a:r>
                <a:rPr lang="en-GB" dirty="0"/>
                <a:t> </a:t>
              </a:r>
              <a:r>
                <a:rPr lang="en-GB" i="1" dirty="0">
                  <a:solidFill>
                    <a:schemeClr val="bg2"/>
                  </a:solidFill>
                </a:rPr>
                <a:t>or indeed T - </a:t>
              </a:r>
              <a:r>
                <a:rPr lang="en-GB" i="1" dirty="0" err="1">
                  <a:solidFill>
                    <a:schemeClr val="bg2"/>
                  </a:solidFill>
                </a:rPr>
                <a:t>dT</a:t>
              </a:r>
              <a:r>
                <a:rPr lang="en-GB" dirty="0" err="1"/>
                <a:t>.</a:t>
              </a:r>
              <a:r>
                <a:rPr lang="en-GB" dirty="0"/>
                <a:t> Therefore i</a:t>
              </a:r>
              <a:r>
                <a:rPr lang="en-GB" b="0" dirty="0"/>
                <a:t>f we know the </a:t>
              </a:r>
              <a:r>
                <a:rPr lang="en-GB" b="0" dirty="0" err="1"/>
                <a:t>wavefield</a:t>
              </a:r>
              <a:r>
                <a:rPr lang="en-GB" b="0" dirty="0"/>
                <a:t> at a snapshot time T and we know the velocity field, then we can predict the </a:t>
              </a:r>
              <a:r>
                <a:rPr lang="en-GB" b="0" dirty="0" err="1"/>
                <a:t>wavefield</a:t>
              </a:r>
              <a:r>
                <a:rPr lang="en-GB" b="0" dirty="0"/>
                <a:t> at time T + </a:t>
              </a:r>
              <a:r>
                <a:rPr lang="en-GB" b="0" dirty="0" err="1"/>
                <a:t>dT</a:t>
              </a:r>
              <a:r>
                <a:rPr lang="en-GB" b="0" dirty="0"/>
                <a:t> </a:t>
              </a:r>
              <a:r>
                <a:rPr lang="en-GB" b="0" i="1" dirty="0">
                  <a:solidFill>
                    <a:schemeClr val="bg2"/>
                  </a:solidFill>
                </a:rPr>
                <a:t>or indeed T - </a:t>
              </a:r>
              <a:r>
                <a:rPr lang="en-GB" b="0" i="1" dirty="0" err="1">
                  <a:solidFill>
                    <a:schemeClr val="bg2"/>
                  </a:solidFill>
                </a:rPr>
                <a:t>dT</a:t>
              </a:r>
              <a:r>
                <a:rPr lang="en-GB" b="0" dirty="0" err="1"/>
                <a:t>.</a:t>
              </a:r>
              <a:r>
                <a:rPr lang="en-GB" b="0" dirty="0"/>
                <a:t> </a:t>
              </a:r>
              <a:r>
                <a:rPr lang="en-GB" dirty="0"/>
                <a:t>This is the basis behind forward </a:t>
              </a:r>
              <a:r>
                <a:rPr lang="en-GB" dirty="0">
                  <a:solidFill>
                    <a:schemeClr val="bg2"/>
                  </a:solidFill>
                </a:rPr>
                <a:t>and reverse </a:t>
              </a:r>
              <a:r>
                <a:rPr lang="en-GB" dirty="0"/>
                <a:t>wavefield extrapolation techniques.</a:t>
              </a:r>
              <a:endParaRPr lang="en-GB" b="0" dirty="0"/>
            </a:p>
          </p:txBody>
        </p:sp>
        <p:grpSp>
          <p:nvGrpSpPr>
            <p:cNvPr id="7" name="Group 164"/>
            <p:cNvGrpSpPr/>
            <p:nvPr/>
          </p:nvGrpSpPr>
          <p:grpSpPr>
            <a:xfrm>
              <a:off x="2079681" y="2143321"/>
              <a:ext cx="5509980" cy="1459708"/>
              <a:chOff x="2079681" y="3555116"/>
              <a:chExt cx="5509980" cy="1459708"/>
            </a:xfrm>
          </p:grpSpPr>
          <p:sp>
            <p:nvSpPr>
              <p:cNvPr id="30" name="Arc 29"/>
              <p:cNvSpPr/>
              <p:nvPr/>
            </p:nvSpPr>
            <p:spPr>
              <a:xfrm>
                <a:off x="20796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Arc 30"/>
              <p:cNvSpPr/>
              <p:nvPr/>
            </p:nvSpPr>
            <p:spPr>
              <a:xfrm>
                <a:off x="34512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2" name="Arc 31"/>
              <p:cNvSpPr/>
              <p:nvPr/>
            </p:nvSpPr>
            <p:spPr>
              <a:xfrm>
                <a:off x="48419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3" name="Arc 32"/>
              <p:cNvSpPr/>
              <p:nvPr/>
            </p:nvSpPr>
            <p:spPr>
              <a:xfrm>
                <a:off x="62135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4" name="Arc 33"/>
              <p:cNvSpPr/>
              <p:nvPr/>
            </p:nvSpPr>
            <p:spPr>
              <a:xfrm>
                <a:off x="27654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Arc 34"/>
              <p:cNvSpPr/>
              <p:nvPr/>
            </p:nvSpPr>
            <p:spPr>
              <a:xfrm>
                <a:off x="41370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Arc 35"/>
              <p:cNvSpPr/>
              <p:nvPr/>
            </p:nvSpPr>
            <p:spPr>
              <a:xfrm>
                <a:off x="54991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Arc 36"/>
              <p:cNvSpPr/>
              <p:nvPr/>
            </p:nvSpPr>
            <p:spPr>
              <a:xfrm>
                <a:off x="3108381"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Arc 37"/>
              <p:cNvSpPr/>
              <p:nvPr/>
            </p:nvSpPr>
            <p:spPr>
              <a:xfrm>
                <a:off x="24035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9" name="Arc 38"/>
              <p:cNvSpPr/>
              <p:nvPr/>
            </p:nvSpPr>
            <p:spPr>
              <a:xfrm>
                <a:off x="37941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Arc 39"/>
              <p:cNvSpPr/>
              <p:nvPr/>
            </p:nvSpPr>
            <p:spPr>
              <a:xfrm>
                <a:off x="44895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1" name="Arc 40"/>
              <p:cNvSpPr/>
              <p:nvPr/>
            </p:nvSpPr>
            <p:spPr>
              <a:xfrm>
                <a:off x="51657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2" name="Arc 41"/>
              <p:cNvSpPr/>
              <p:nvPr/>
            </p:nvSpPr>
            <p:spPr>
              <a:xfrm>
                <a:off x="586110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3" name="Arc 42"/>
              <p:cNvSpPr/>
              <p:nvPr/>
            </p:nvSpPr>
            <p:spPr>
              <a:xfrm>
                <a:off x="3613206"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4" name="Arc 43"/>
              <p:cNvSpPr/>
              <p:nvPr/>
            </p:nvSpPr>
            <p:spPr>
              <a:xfrm>
                <a:off x="39465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5" name="Arc 44"/>
              <p:cNvSpPr/>
              <p:nvPr/>
            </p:nvSpPr>
            <p:spPr>
              <a:xfrm>
                <a:off x="429900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6" name="Arc 45"/>
              <p:cNvSpPr/>
              <p:nvPr/>
            </p:nvSpPr>
            <p:spPr>
              <a:xfrm>
                <a:off x="4651431"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Arc 46"/>
              <p:cNvSpPr/>
              <p:nvPr/>
            </p:nvSpPr>
            <p:spPr>
              <a:xfrm>
                <a:off x="5003856" y="357416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8" name="Arc 47"/>
              <p:cNvSpPr/>
              <p:nvPr/>
            </p:nvSpPr>
            <p:spPr>
              <a:xfrm>
                <a:off x="532770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9" name="Arc 48"/>
              <p:cNvSpPr/>
              <p:nvPr/>
            </p:nvSpPr>
            <p:spPr>
              <a:xfrm>
                <a:off x="56801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0" name="Arc 49"/>
              <p:cNvSpPr/>
              <p:nvPr/>
            </p:nvSpPr>
            <p:spPr>
              <a:xfrm>
                <a:off x="602303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1" name="Arc 50"/>
              <p:cNvSpPr/>
              <p:nvPr/>
            </p:nvSpPr>
            <p:spPr>
              <a:xfrm>
                <a:off x="327030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2" name="Arc 51"/>
              <p:cNvSpPr/>
              <p:nvPr/>
            </p:nvSpPr>
            <p:spPr>
              <a:xfrm>
                <a:off x="2927406" y="35551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3" name="Arc 52"/>
              <p:cNvSpPr/>
              <p:nvPr/>
            </p:nvSpPr>
            <p:spPr>
              <a:xfrm>
                <a:off x="2574981"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4" name="Arc 53"/>
              <p:cNvSpPr/>
              <p:nvPr/>
            </p:nvSpPr>
            <p:spPr>
              <a:xfrm>
                <a:off x="2222556" y="356464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55" name="Arc 54"/>
            <p:cNvSpPr/>
            <p:nvPr/>
          </p:nvSpPr>
          <p:spPr>
            <a:xfrm>
              <a:off x="1895591" y="217357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6" name="Arc 55"/>
            <p:cNvSpPr/>
            <p:nvPr/>
          </p:nvSpPr>
          <p:spPr>
            <a:xfrm>
              <a:off x="1726131" y="220893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7" name="Arc 56"/>
            <p:cNvSpPr/>
            <p:nvPr/>
          </p:nvSpPr>
          <p:spPr>
            <a:xfrm>
              <a:off x="1563986" y="225161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8" name="Arc 57"/>
            <p:cNvSpPr/>
            <p:nvPr/>
          </p:nvSpPr>
          <p:spPr>
            <a:xfrm>
              <a:off x="1394526" y="236012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Arc 58"/>
            <p:cNvSpPr/>
            <p:nvPr/>
          </p:nvSpPr>
          <p:spPr>
            <a:xfrm>
              <a:off x="1225066" y="24613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0" name="Arc 59"/>
            <p:cNvSpPr/>
            <p:nvPr/>
          </p:nvSpPr>
          <p:spPr>
            <a:xfrm>
              <a:off x="1114126" y="260640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8" name="Group 67"/>
            <p:cNvGrpSpPr/>
            <p:nvPr/>
          </p:nvGrpSpPr>
          <p:grpSpPr>
            <a:xfrm flipH="1">
              <a:off x="6387166" y="2143097"/>
              <a:ext cx="2157595" cy="1873483"/>
              <a:chOff x="1266526" y="2325976"/>
              <a:chExt cx="2157595" cy="1873483"/>
            </a:xfrm>
          </p:grpSpPr>
          <p:sp>
            <p:nvSpPr>
              <p:cNvPr id="62" name="Arc 61"/>
              <p:cNvSpPr/>
              <p:nvPr/>
            </p:nvSpPr>
            <p:spPr>
              <a:xfrm>
                <a:off x="2047991" y="232597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3" name="Arc 62"/>
              <p:cNvSpPr/>
              <p:nvPr/>
            </p:nvSpPr>
            <p:spPr>
              <a:xfrm>
                <a:off x="1878531" y="236133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4" name="Arc 63"/>
              <p:cNvSpPr/>
              <p:nvPr/>
            </p:nvSpPr>
            <p:spPr>
              <a:xfrm>
                <a:off x="1716386" y="240401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5" name="Arc 64"/>
              <p:cNvSpPr/>
              <p:nvPr/>
            </p:nvSpPr>
            <p:spPr>
              <a:xfrm>
                <a:off x="1546926" y="251252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6" name="Arc 65"/>
              <p:cNvSpPr/>
              <p:nvPr/>
            </p:nvSpPr>
            <p:spPr>
              <a:xfrm>
                <a:off x="1377466" y="2613716"/>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7" name="Arc 66"/>
              <p:cNvSpPr/>
              <p:nvPr/>
            </p:nvSpPr>
            <p:spPr>
              <a:xfrm>
                <a:off x="1266526" y="2758801"/>
                <a:ext cx="1376130" cy="1440658"/>
              </a:xfrm>
              <a:prstGeom prst="arc">
                <a:avLst>
                  <a:gd name="adj1" fmla="val 14529043"/>
                  <a:gd name="adj2" fmla="val 14455640"/>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70" name="Rectangle 69"/>
            <p:cNvSpPr/>
            <p:nvPr/>
          </p:nvSpPr>
          <p:spPr>
            <a:xfrm flipH="1">
              <a:off x="891310" y="106064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8475516" y="105717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2" name="Group 186"/>
            <p:cNvGrpSpPr/>
            <p:nvPr/>
          </p:nvGrpSpPr>
          <p:grpSpPr>
            <a:xfrm>
              <a:off x="1473030" y="2888155"/>
              <a:ext cx="6869812" cy="2885874"/>
              <a:chOff x="1473030" y="2888155"/>
              <a:chExt cx="6869812" cy="2885874"/>
            </a:xfrm>
          </p:grpSpPr>
          <p:cxnSp>
            <p:nvCxnSpPr>
              <p:cNvPr id="73" name="Straight Connector 72"/>
              <p:cNvCxnSpPr/>
              <p:nvPr/>
            </p:nvCxnSpPr>
            <p:spPr>
              <a:xfrm>
                <a:off x="2824717" y="2888514"/>
                <a:ext cx="4157331" cy="0"/>
              </a:xfrm>
              <a:prstGeom prst="line">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4" name="Arc 73"/>
              <p:cNvSpPr/>
              <p:nvPr/>
            </p:nvSpPr>
            <p:spPr>
              <a:xfrm>
                <a:off x="5590580" y="2892718"/>
                <a:ext cx="2752262" cy="2881311"/>
              </a:xfrm>
              <a:prstGeom prst="arc">
                <a:avLst>
                  <a:gd name="adj1" fmla="val 16194610"/>
                  <a:gd name="adj2" fmla="val 2358877"/>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 name="Arc 74"/>
              <p:cNvSpPr/>
              <p:nvPr/>
            </p:nvSpPr>
            <p:spPr>
              <a:xfrm>
                <a:off x="1473030" y="2888155"/>
                <a:ext cx="2752262" cy="2881311"/>
              </a:xfrm>
              <a:prstGeom prst="arc">
                <a:avLst>
                  <a:gd name="adj1" fmla="val 8442305"/>
                  <a:gd name="adj2" fmla="val 16192273"/>
                </a:avLst>
              </a:prstGeom>
              <a:ln w="381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68" name="Rectangle 67"/>
            <p:cNvSpPr/>
            <p:nvPr/>
          </p:nvSpPr>
          <p:spPr>
            <a:xfrm rot="16200000" flipH="1">
              <a:off x="4648665" y="110276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p:cNvSpPr txBox="1"/>
            <p:nvPr/>
          </p:nvSpPr>
          <p:spPr>
            <a:xfrm>
              <a:off x="307987" y="281111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grpSp>
          <p:nvGrpSpPr>
            <p:cNvPr id="69" name="Group 68"/>
            <p:cNvGrpSpPr/>
            <p:nvPr/>
          </p:nvGrpSpPr>
          <p:grpSpPr>
            <a:xfrm>
              <a:off x="2947247" y="2149031"/>
              <a:ext cx="1453901" cy="1508760"/>
              <a:chOff x="1943030" y="911874"/>
              <a:chExt cx="1453901" cy="1508760"/>
            </a:xfrm>
          </p:grpSpPr>
          <p:sp>
            <p:nvSpPr>
              <p:cNvPr id="77" name="Oval 76"/>
              <p:cNvSpPr/>
              <p:nvPr/>
            </p:nvSpPr>
            <p:spPr>
              <a:xfrm>
                <a:off x="2619973" y="1610771"/>
                <a:ext cx="72000" cy="72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p:cNvGrpSpPr>
                <a:grpSpLocks noChangeAspect="1"/>
              </p:cNvGrpSpPr>
              <p:nvPr/>
            </p:nvGrpSpPr>
            <p:grpSpPr>
              <a:xfrm>
                <a:off x="1943030" y="911874"/>
                <a:ext cx="1453901" cy="1508760"/>
                <a:chOff x="2735050" y="4072027"/>
                <a:chExt cx="1372974" cy="1261544"/>
              </a:xfrm>
            </p:grpSpPr>
            <p:sp>
              <p:nvSpPr>
                <p:cNvPr id="79" name="Arc 78"/>
                <p:cNvSpPr/>
                <p:nvPr/>
              </p:nvSpPr>
              <p:spPr>
                <a:xfrm>
                  <a:off x="2735050" y="4072027"/>
                  <a:ext cx="1347108" cy="126017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80" name="Arc 79"/>
                <p:cNvSpPr/>
                <p:nvPr/>
              </p:nvSpPr>
              <p:spPr>
                <a:xfrm flipH="1">
                  <a:off x="2760916" y="4073401"/>
                  <a:ext cx="1347108" cy="126017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grpSp>
        <p:grpSp>
          <p:nvGrpSpPr>
            <p:cNvPr id="81" name="Group 80"/>
            <p:cNvGrpSpPr/>
            <p:nvPr/>
          </p:nvGrpSpPr>
          <p:grpSpPr>
            <a:xfrm flipV="1">
              <a:off x="4634646" y="2120071"/>
              <a:ext cx="1453901" cy="1508760"/>
              <a:chOff x="1943030" y="911874"/>
              <a:chExt cx="1453901" cy="1508760"/>
            </a:xfrm>
          </p:grpSpPr>
          <p:sp>
            <p:nvSpPr>
              <p:cNvPr id="82" name="Oval 81"/>
              <p:cNvSpPr/>
              <p:nvPr/>
            </p:nvSpPr>
            <p:spPr>
              <a:xfrm>
                <a:off x="2619973" y="1610771"/>
                <a:ext cx="72000" cy="72000"/>
              </a:xfrm>
              <a:prstGeom prst="ellipse">
                <a:avLst/>
              </a:prstGeom>
              <a:solidFill>
                <a:schemeClr val="tx1"/>
              </a:solidFill>
              <a:ln w="952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3" name="Group 82"/>
              <p:cNvGrpSpPr>
                <a:grpSpLocks noChangeAspect="1"/>
              </p:cNvGrpSpPr>
              <p:nvPr/>
            </p:nvGrpSpPr>
            <p:grpSpPr>
              <a:xfrm>
                <a:off x="1943030" y="911874"/>
                <a:ext cx="1453901" cy="1508760"/>
                <a:chOff x="2735050" y="4072027"/>
                <a:chExt cx="1372974" cy="1261544"/>
              </a:xfrm>
            </p:grpSpPr>
            <p:sp>
              <p:nvSpPr>
                <p:cNvPr id="84" name="Arc 83"/>
                <p:cNvSpPr/>
                <p:nvPr/>
              </p:nvSpPr>
              <p:spPr>
                <a:xfrm>
                  <a:off x="2735050" y="4072027"/>
                  <a:ext cx="1347108" cy="1260170"/>
                </a:xfrm>
                <a:prstGeom prst="arc">
                  <a:avLst/>
                </a:prstGeom>
                <a:ln w="285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85" name="Arc 84"/>
                <p:cNvSpPr/>
                <p:nvPr/>
              </p:nvSpPr>
              <p:spPr>
                <a:xfrm flipH="1">
                  <a:off x="2760916" y="4073401"/>
                  <a:ext cx="1347108" cy="1260170"/>
                </a:xfrm>
                <a:prstGeom prst="arc">
                  <a:avLst/>
                </a:prstGeom>
                <a:ln w="285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grpSp>
        <p:cxnSp>
          <p:nvCxnSpPr>
            <p:cNvPr id="9" name="Straight Arrow Connector 8"/>
            <p:cNvCxnSpPr/>
            <p:nvPr/>
          </p:nvCxnSpPr>
          <p:spPr>
            <a:xfrm flipV="1">
              <a:off x="1007706" y="2329643"/>
              <a:ext cx="3058108" cy="42973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2765481" y="3657791"/>
              <a:ext cx="2618110" cy="2969208"/>
            </a:xfrm>
            <a:prstGeom prst="straightConnector1">
              <a:avLst/>
            </a:prstGeom>
            <a:ln w="28575">
              <a:solidFill>
                <a:schemeClr val="bg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781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1938992"/>
          </a:xfrm>
          <a:prstGeom prst="rect">
            <a:avLst/>
          </a:prstGeom>
          <a:noFill/>
          <a:ln>
            <a:noFill/>
          </a:ln>
        </p:spPr>
        <p:txBody>
          <a:bodyPr wrap="square" rtlCol="0">
            <a:spAutoFit/>
          </a:bodyPr>
          <a:lstStyle/>
          <a:p>
            <a:pPr marL="342900" indent="-342900">
              <a:buFont typeface="+mj-lt"/>
              <a:buAutoNum type="arabicPeriod"/>
            </a:pPr>
            <a:r>
              <a:rPr lang="en-GB" sz="2400" dirty="0"/>
              <a:t>As stated, Huygens’</a:t>
            </a:r>
            <a:r>
              <a:rPr lang="en-GB" sz="2400" b="0" dirty="0"/>
              <a:t> principle allows waves to travel forward in space/time, but not backward in space/time.  </a:t>
            </a:r>
          </a:p>
          <a:p>
            <a:pPr marL="342900" indent="-342900">
              <a:buFont typeface="+mj-lt"/>
              <a:buAutoNum type="arabicPeriod"/>
            </a:pPr>
            <a:r>
              <a:rPr lang="en-GB" sz="2400" dirty="0">
                <a:solidFill>
                  <a:schemeClr val="bg2">
                    <a:lumMod val="60000"/>
                    <a:lumOff val="40000"/>
                  </a:schemeClr>
                </a:solidFill>
              </a:rPr>
              <a:t>Huygens’ principle is stated for waves traveling without obstruction, i.e., no barriers.</a:t>
            </a:r>
            <a:endParaRPr lang="en-GB" sz="2400" b="0" dirty="0">
              <a:solidFill>
                <a:schemeClr val="bg2">
                  <a:lumMod val="60000"/>
                  <a:lumOff val="40000"/>
                </a:schemeClr>
              </a:solidFill>
            </a:endParaRPr>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31</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Huygens’ principle is incomplete</a:t>
            </a:r>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190" y="2658796"/>
            <a:ext cx="4762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29405" y="3167743"/>
            <a:ext cx="2171700" cy="1569660"/>
          </a:xfrm>
          <a:prstGeom prst="rect">
            <a:avLst/>
          </a:prstGeom>
          <a:noFill/>
        </p:spPr>
        <p:txBody>
          <a:bodyPr wrap="square" rtlCol="0">
            <a:spAutoFit/>
          </a:bodyPr>
          <a:lstStyle/>
          <a:p>
            <a:r>
              <a:rPr lang="en-US" sz="1600" dirty="0"/>
              <a:t>Wave refraction in the manner of Huygens.</a:t>
            </a:r>
          </a:p>
          <a:p>
            <a:endParaRPr lang="en-US" sz="1600" dirty="0"/>
          </a:p>
          <a:p>
            <a:r>
              <a:rPr lang="en-US" sz="1600" dirty="0"/>
              <a:t>From Wikipedia, </a:t>
            </a:r>
          </a:p>
          <a:p>
            <a:r>
              <a:rPr lang="en-US" sz="1600" dirty="0"/>
              <a:t>“Huygens – Fresnel Principle”.</a:t>
            </a:r>
          </a:p>
        </p:txBody>
      </p:sp>
    </p:spTree>
    <p:extLst>
      <p:ext uri="{BB962C8B-B14F-4D97-AF65-F5344CB8AC3E}">
        <p14:creationId xmlns:p14="http://schemas.microsoft.com/office/powerpoint/2010/main" val="323502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1938992"/>
          </a:xfrm>
          <a:prstGeom prst="rect">
            <a:avLst/>
          </a:prstGeom>
          <a:noFill/>
          <a:ln>
            <a:noFill/>
          </a:ln>
        </p:spPr>
        <p:txBody>
          <a:bodyPr wrap="square" rtlCol="0">
            <a:spAutoFit/>
          </a:bodyPr>
          <a:lstStyle/>
          <a:p>
            <a:pPr marL="342900" indent="-342900">
              <a:buFont typeface="+mj-lt"/>
              <a:buAutoNum type="arabicPeriod"/>
            </a:pPr>
            <a:r>
              <a:rPr lang="en-GB" sz="2400" dirty="0"/>
              <a:t>As stated, Huygens’</a:t>
            </a:r>
            <a:r>
              <a:rPr lang="en-GB" sz="2400" b="0" dirty="0"/>
              <a:t> principle allows waves to travel forward in space/time, but not backward in space/time.  </a:t>
            </a:r>
          </a:p>
          <a:p>
            <a:pPr marL="342900" indent="-342900">
              <a:buFont typeface="+mj-lt"/>
              <a:buAutoNum type="arabicPeriod"/>
            </a:pPr>
            <a:r>
              <a:rPr lang="en-GB" sz="2400" dirty="0">
                <a:solidFill>
                  <a:schemeClr val="bg2">
                    <a:lumMod val="60000"/>
                    <a:lumOff val="40000"/>
                  </a:schemeClr>
                </a:solidFill>
              </a:rPr>
              <a:t>Huygens’ principle is stated for waves traveling without obstruction, i.e., no barriers.</a:t>
            </a:r>
            <a:endParaRPr lang="en-GB" sz="2400" b="0" dirty="0">
              <a:solidFill>
                <a:schemeClr val="bg2">
                  <a:lumMod val="60000"/>
                  <a:lumOff val="40000"/>
                </a:schemeClr>
              </a:solidFill>
            </a:endParaRPr>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32</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Huygens’ principle is incomplete</a:t>
            </a:r>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190" y="2658796"/>
            <a:ext cx="4762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29405" y="3167743"/>
            <a:ext cx="2171700" cy="1569660"/>
          </a:xfrm>
          <a:prstGeom prst="rect">
            <a:avLst/>
          </a:prstGeom>
          <a:noFill/>
        </p:spPr>
        <p:txBody>
          <a:bodyPr wrap="square" rtlCol="0">
            <a:spAutoFit/>
          </a:bodyPr>
          <a:lstStyle/>
          <a:p>
            <a:r>
              <a:rPr lang="en-US" sz="1600" dirty="0"/>
              <a:t>Wave refraction in the manner of Huygens.</a:t>
            </a:r>
          </a:p>
          <a:p>
            <a:endParaRPr lang="en-US" sz="1600" dirty="0"/>
          </a:p>
          <a:p>
            <a:r>
              <a:rPr lang="en-US" sz="1600" dirty="0"/>
              <a:t>From Wikipedia, </a:t>
            </a:r>
          </a:p>
          <a:p>
            <a:r>
              <a:rPr lang="en-US" sz="1600" dirty="0"/>
              <a:t>“Huygens – Fresnel Principle”.</a:t>
            </a:r>
          </a:p>
        </p:txBody>
      </p:sp>
      <p:grpSp>
        <p:nvGrpSpPr>
          <p:cNvPr id="10" name="Group 9"/>
          <p:cNvGrpSpPr>
            <a:grpSpLocks/>
          </p:cNvGrpSpPr>
          <p:nvPr/>
        </p:nvGrpSpPr>
        <p:grpSpPr>
          <a:xfrm flipV="1">
            <a:off x="2797646" y="4097323"/>
            <a:ext cx="1268628" cy="1188720"/>
            <a:chOff x="2735050" y="4072027"/>
            <a:chExt cx="1372974" cy="1261544"/>
          </a:xfrm>
        </p:grpSpPr>
        <p:sp>
          <p:nvSpPr>
            <p:cNvPr id="12" name="Arc 11"/>
            <p:cNvSpPr/>
            <p:nvPr/>
          </p:nvSpPr>
          <p:spPr>
            <a:xfrm>
              <a:off x="2735050" y="4072027"/>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3" name="Arc 12"/>
            <p:cNvSpPr/>
            <p:nvPr/>
          </p:nvSpPr>
          <p:spPr>
            <a:xfrm flipH="1">
              <a:off x="2760916" y="4073401"/>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169082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1938992"/>
          </a:xfrm>
          <a:prstGeom prst="rect">
            <a:avLst/>
          </a:prstGeom>
          <a:noFill/>
          <a:ln>
            <a:noFill/>
          </a:ln>
        </p:spPr>
        <p:txBody>
          <a:bodyPr wrap="square" rtlCol="0">
            <a:spAutoFit/>
          </a:bodyPr>
          <a:lstStyle/>
          <a:p>
            <a:pPr marL="342900" indent="-342900">
              <a:buFont typeface="+mj-lt"/>
              <a:buAutoNum type="arabicPeriod"/>
            </a:pPr>
            <a:r>
              <a:rPr lang="en-GB" sz="2400" dirty="0"/>
              <a:t>As stated, Huygens’</a:t>
            </a:r>
            <a:r>
              <a:rPr lang="en-GB" sz="2400" b="0" dirty="0"/>
              <a:t> principle allows waves to travel forward in space/time, but not backward in space/time.  </a:t>
            </a:r>
          </a:p>
          <a:p>
            <a:pPr marL="342900" indent="-342900">
              <a:buFont typeface="+mj-lt"/>
              <a:buAutoNum type="arabicPeriod"/>
            </a:pPr>
            <a:r>
              <a:rPr lang="en-GB" sz="2400" dirty="0">
                <a:solidFill>
                  <a:schemeClr val="bg2">
                    <a:lumMod val="60000"/>
                    <a:lumOff val="40000"/>
                  </a:schemeClr>
                </a:solidFill>
              </a:rPr>
              <a:t>Huygens’ principle is stated for waves traveling without obstruction, i.e., no barriers.</a:t>
            </a:r>
            <a:endParaRPr lang="en-GB" sz="2400" b="0" dirty="0">
              <a:solidFill>
                <a:schemeClr val="bg2">
                  <a:lumMod val="60000"/>
                  <a:lumOff val="40000"/>
                </a:schemeClr>
              </a:solidFill>
            </a:endParaRPr>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33</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Huygens’ principle is incomplete</a:t>
            </a:r>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190" y="2658796"/>
            <a:ext cx="4762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29405" y="3167743"/>
            <a:ext cx="2171700" cy="1569660"/>
          </a:xfrm>
          <a:prstGeom prst="rect">
            <a:avLst/>
          </a:prstGeom>
          <a:noFill/>
        </p:spPr>
        <p:txBody>
          <a:bodyPr wrap="square" rtlCol="0">
            <a:spAutoFit/>
          </a:bodyPr>
          <a:lstStyle/>
          <a:p>
            <a:r>
              <a:rPr lang="en-US" sz="1600" dirty="0"/>
              <a:t>Wave refraction in the manner of Huygens.</a:t>
            </a:r>
          </a:p>
          <a:p>
            <a:endParaRPr lang="en-US" sz="1600" dirty="0"/>
          </a:p>
          <a:p>
            <a:r>
              <a:rPr lang="en-US" sz="1600" dirty="0"/>
              <a:t>From Wikipedia, </a:t>
            </a:r>
          </a:p>
          <a:p>
            <a:r>
              <a:rPr lang="en-US" sz="1600" dirty="0"/>
              <a:t>“Huygens – Fresnel Principle”.</a:t>
            </a:r>
          </a:p>
        </p:txBody>
      </p:sp>
      <p:grpSp>
        <p:nvGrpSpPr>
          <p:cNvPr id="6" name="Group 5"/>
          <p:cNvGrpSpPr>
            <a:grpSpLocks noChangeAspect="1"/>
          </p:cNvGrpSpPr>
          <p:nvPr/>
        </p:nvGrpSpPr>
        <p:grpSpPr>
          <a:xfrm>
            <a:off x="2677902" y="3944923"/>
            <a:ext cx="1510271" cy="1508760"/>
            <a:chOff x="2735050" y="4072027"/>
            <a:chExt cx="1372974" cy="1261544"/>
          </a:xfrm>
        </p:grpSpPr>
        <p:sp>
          <p:nvSpPr>
            <p:cNvPr id="2" name="Arc 1"/>
            <p:cNvSpPr/>
            <p:nvPr/>
          </p:nvSpPr>
          <p:spPr>
            <a:xfrm>
              <a:off x="2735050" y="4072027"/>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1" name="Arc 10"/>
            <p:cNvSpPr/>
            <p:nvPr/>
          </p:nvSpPr>
          <p:spPr>
            <a:xfrm flipH="1">
              <a:off x="2760916" y="4073401"/>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grpSp>
        <p:nvGrpSpPr>
          <p:cNvPr id="10" name="Group 9"/>
          <p:cNvGrpSpPr>
            <a:grpSpLocks/>
          </p:cNvGrpSpPr>
          <p:nvPr/>
        </p:nvGrpSpPr>
        <p:grpSpPr>
          <a:xfrm flipV="1">
            <a:off x="2797646" y="4097323"/>
            <a:ext cx="1268628" cy="1188720"/>
            <a:chOff x="2735050" y="4072027"/>
            <a:chExt cx="1372974" cy="1261544"/>
          </a:xfrm>
        </p:grpSpPr>
        <p:sp>
          <p:nvSpPr>
            <p:cNvPr id="12" name="Arc 11"/>
            <p:cNvSpPr/>
            <p:nvPr/>
          </p:nvSpPr>
          <p:spPr>
            <a:xfrm>
              <a:off x="2735050" y="4072027"/>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3" name="Arc 12"/>
            <p:cNvSpPr/>
            <p:nvPr/>
          </p:nvSpPr>
          <p:spPr>
            <a:xfrm flipH="1">
              <a:off x="2760916" y="4073401"/>
              <a:ext cx="1347108" cy="126017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110958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1938992"/>
          </a:xfrm>
          <a:prstGeom prst="rect">
            <a:avLst/>
          </a:prstGeom>
          <a:noFill/>
          <a:ln>
            <a:noFill/>
          </a:ln>
        </p:spPr>
        <p:txBody>
          <a:bodyPr wrap="square" rtlCol="0">
            <a:spAutoFit/>
          </a:bodyPr>
          <a:lstStyle/>
          <a:p>
            <a:pPr marL="342900" indent="-342900">
              <a:buFont typeface="+mj-lt"/>
              <a:buAutoNum type="arabicPeriod"/>
            </a:pPr>
            <a:r>
              <a:rPr lang="en-GB" sz="2400" dirty="0">
                <a:solidFill>
                  <a:schemeClr val="bg2">
                    <a:lumMod val="60000"/>
                    <a:lumOff val="40000"/>
                  </a:schemeClr>
                </a:solidFill>
              </a:rPr>
              <a:t>As noted, Huygens’</a:t>
            </a:r>
            <a:r>
              <a:rPr lang="en-GB" sz="2400" b="0" dirty="0">
                <a:solidFill>
                  <a:schemeClr val="bg2">
                    <a:lumMod val="60000"/>
                    <a:lumOff val="40000"/>
                  </a:schemeClr>
                </a:solidFill>
              </a:rPr>
              <a:t> principle provides for waves traveling forward in space/time, but not backward in space/time.  </a:t>
            </a:r>
          </a:p>
          <a:p>
            <a:pPr marL="342900" indent="-342900">
              <a:buFont typeface="+mj-lt"/>
              <a:buAutoNum type="arabicPeriod"/>
            </a:pPr>
            <a:r>
              <a:rPr lang="en-GB" sz="2400" dirty="0"/>
              <a:t>Huygens’ principle is stated for waves traveling without obstruction, i.e., no barriers.</a:t>
            </a:r>
            <a:endParaRPr lang="en-GB" sz="2400" b="0" dirty="0"/>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34</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Huygens’ principle is incomplete</a:t>
            </a:r>
            <a:endParaRPr lang="en-GB" dirty="0"/>
          </a:p>
        </p:txBody>
      </p:sp>
      <p:sp>
        <p:nvSpPr>
          <p:cNvPr id="4" name="TextBox 3"/>
          <p:cNvSpPr txBox="1"/>
          <p:nvPr/>
        </p:nvSpPr>
        <p:spPr>
          <a:xfrm>
            <a:off x="6626690" y="3167743"/>
            <a:ext cx="2313203" cy="1569660"/>
          </a:xfrm>
          <a:prstGeom prst="rect">
            <a:avLst/>
          </a:prstGeom>
          <a:noFill/>
        </p:spPr>
        <p:txBody>
          <a:bodyPr wrap="square" rtlCol="0">
            <a:spAutoFit/>
          </a:bodyPr>
          <a:lstStyle/>
          <a:p>
            <a:r>
              <a:rPr lang="en-US" sz="1600" dirty="0"/>
              <a:t>Wave diffraction in the manner of Huygens and Fresnel.</a:t>
            </a:r>
          </a:p>
          <a:p>
            <a:r>
              <a:rPr lang="en-US" sz="1600" dirty="0"/>
              <a:t>From Wikipedia, </a:t>
            </a:r>
          </a:p>
          <a:p>
            <a:r>
              <a:rPr lang="en-US" sz="1600" dirty="0"/>
              <a:t>“Huygens – Fresnel Principle”.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190" y="2982648"/>
            <a:ext cx="47625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6086"/>
            <a:ext cx="1905000" cy="2990850"/>
          </a:xfrm>
          <a:prstGeom prst="rect">
            <a:avLst/>
          </a:prstGeom>
        </p:spPr>
      </p:pic>
    </p:spTree>
    <p:extLst>
      <p:ext uri="{BB962C8B-B14F-4D97-AF65-F5344CB8AC3E}">
        <p14:creationId xmlns:p14="http://schemas.microsoft.com/office/powerpoint/2010/main" val="51562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2000548"/>
          </a:xfrm>
          <a:prstGeom prst="rect">
            <a:avLst/>
          </a:prstGeom>
          <a:noFill/>
          <a:ln>
            <a:noFill/>
          </a:ln>
        </p:spPr>
        <p:txBody>
          <a:bodyPr wrap="square" rtlCol="0">
            <a:spAutoFit/>
          </a:bodyPr>
          <a:lstStyle/>
          <a:p>
            <a:pPr marL="342900" indent="-342900">
              <a:buFont typeface="+mj-lt"/>
              <a:buAutoNum type="arabicPeriod"/>
            </a:pPr>
            <a:r>
              <a:rPr lang="en-GB" sz="2400" dirty="0"/>
              <a:t>As stated, Huygens’</a:t>
            </a:r>
            <a:r>
              <a:rPr lang="en-GB" sz="2400" b="0" dirty="0"/>
              <a:t> principle allows waves to travel forward in space, but not backward in space.  </a:t>
            </a:r>
          </a:p>
          <a:p>
            <a:r>
              <a:rPr lang="en-GB" sz="2400" b="0" dirty="0"/>
              <a:t>Most migration methods use Huygens’ principle, both forward and </a:t>
            </a:r>
            <a:r>
              <a:rPr lang="en-GB" sz="2400" dirty="0"/>
              <a:t>backward in </a:t>
            </a:r>
            <a:r>
              <a:rPr lang="en-GB" sz="2400" i="1" dirty="0"/>
              <a:t>time</a:t>
            </a:r>
            <a:r>
              <a:rPr lang="en-GB" sz="2400" b="0" dirty="0"/>
              <a:t>. </a:t>
            </a:r>
          </a:p>
          <a:p>
            <a:r>
              <a:rPr lang="en-GB" sz="2800" b="1" dirty="0">
                <a:solidFill>
                  <a:srgbClr val="FF0000"/>
                </a:solidFill>
                <a:latin typeface="Informal Roman" panose="030604020304060B0204" pitchFamily="66" charset="0"/>
              </a:rPr>
              <a:t>Does RTM use Huygens’ principle?</a:t>
            </a:r>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35</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Huygens’ principle applied to migration</a:t>
            </a:r>
            <a:endParaRPr lang="en-GB" dirty="0"/>
          </a:p>
        </p:txBody>
      </p:sp>
    </p:spTree>
    <p:extLst>
      <p:ext uri="{BB962C8B-B14F-4D97-AF65-F5344CB8AC3E}">
        <p14:creationId xmlns:p14="http://schemas.microsoft.com/office/powerpoint/2010/main" val="397301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1569660"/>
          </a:xfrm>
          <a:prstGeom prst="rect">
            <a:avLst/>
          </a:prstGeom>
          <a:noFill/>
          <a:ln>
            <a:noFill/>
          </a:ln>
        </p:spPr>
        <p:txBody>
          <a:bodyPr wrap="square" rtlCol="0">
            <a:spAutoFit/>
          </a:bodyPr>
          <a:lstStyle/>
          <a:p>
            <a:r>
              <a:rPr lang="en-GB" sz="2400" dirty="0"/>
              <a:t>Standard migration is a combination of </a:t>
            </a:r>
          </a:p>
          <a:p>
            <a:pPr marL="457200" indent="-457200">
              <a:buFont typeface="+mj-lt"/>
              <a:buAutoNum type="arabicPeriod"/>
            </a:pPr>
            <a:r>
              <a:rPr lang="en-GB" sz="2400" b="0" dirty="0"/>
              <a:t>Superposition</a:t>
            </a:r>
          </a:p>
          <a:p>
            <a:pPr marL="457200" indent="-457200">
              <a:buFont typeface="+mj-lt"/>
              <a:buAutoNum type="arabicPeriod"/>
            </a:pPr>
            <a:r>
              <a:rPr lang="en-GB" sz="2400" dirty="0"/>
              <a:t>Huygens’ principle, forward and backward in time</a:t>
            </a:r>
          </a:p>
          <a:p>
            <a:pPr marL="457200" indent="-457200">
              <a:buFont typeface="+mj-lt"/>
              <a:buAutoNum type="arabicPeriod"/>
            </a:pPr>
            <a:r>
              <a:rPr lang="en-GB" sz="2400" b="0" dirty="0"/>
              <a:t>Imaging condition (coming soon)</a:t>
            </a:r>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36</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sp>
        <p:nvSpPr>
          <p:cNvPr id="7" name="Title 2"/>
          <p:cNvSpPr txBox="1">
            <a:spLocks/>
          </p:cNvSpPr>
          <p:nvPr/>
        </p:nvSpPr>
        <p:spPr>
          <a:xfrm>
            <a:off x="331912" y="5746293"/>
            <a:ext cx="7981951" cy="37587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400" kern="1200">
                <a:solidFill>
                  <a:srgbClr val="0093D0"/>
                </a:solidFill>
                <a:latin typeface="+mj-lt"/>
                <a:ea typeface="+mj-ea"/>
                <a:cs typeface="+mj-cs"/>
              </a:defRPr>
            </a:lvl1pPr>
          </a:lstStyle>
          <a:p>
            <a:r>
              <a:rPr lang="en-GB" dirty="0">
                <a:latin typeface="Arial" pitchFamily="34" charset="0"/>
                <a:cs typeface="Arial" pitchFamily="34" charset="0"/>
              </a:rPr>
              <a:t>*What is “standard migration”?</a:t>
            </a:r>
            <a:endParaRPr lang="en-GB" dirty="0"/>
          </a:p>
        </p:txBody>
      </p:sp>
    </p:spTree>
    <p:extLst>
      <p:ext uri="{BB962C8B-B14F-4D97-AF65-F5344CB8AC3E}">
        <p14:creationId xmlns:p14="http://schemas.microsoft.com/office/powerpoint/2010/main" val="303124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37</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What is “standard migration”?</a:t>
            </a:r>
            <a:endParaRPr lang="en-GB" dirty="0"/>
          </a:p>
        </p:txBody>
      </p:sp>
      <p:grpSp>
        <p:nvGrpSpPr>
          <p:cNvPr id="2" name="Group 1"/>
          <p:cNvGrpSpPr/>
          <p:nvPr/>
        </p:nvGrpSpPr>
        <p:grpSpPr>
          <a:xfrm>
            <a:off x="998373" y="982680"/>
            <a:ext cx="6650202" cy="5000747"/>
            <a:chOff x="998373" y="982680"/>
            <a:chExt cx="6650202" cy="5000747"/>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1733550"/>
              <a:ext cx="615315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H="1">
              <a:off x="6719207" y="2112515"/>
              <a:ext cx="428150" cy="7123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351814" y="2824843"/>
              <a:ext cx="367393" cy="11021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168117" y="3927021"/>
              <a:ext cx="183698" cy="76744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45529" y="2115423"/>
              <a:ext cx="1122588" cy="2579041"/>
            </a:xfrm>
            <a:prstGeom prst="line">
              <a:avLst/>
            </a:prstGeom>
            <a:ln w="762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98373" y="1343608"/>
              <a:ext cx="3991170" cy="44973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798286" y="982680"/>
              <a:ext cx="2607690" cy="769441"/>
              <a:chOff x="5145389" y="977232"/>
              <a:chExt cx="1957546" cy="769441"/>
            </a:xfrm>
          </p:grpSpPr>
          <p:sp>
            <p:nvSpPr>
              <p:cNvPr id="27" name="TextBox 26"/>
              <p:cNvSpPr txBox="1"/>
              <p:nvPr/>
            </p:nvSpPr>
            <p:spPr>
              <a:xfrm>
                <a:off x="5145389" y="977232"/>
                <a:ext cx="1957546" cy="769441"/>
              </a:xfrm>
              <a:prstGeom prst="rect">
                <a:avLst/>
              </a:prstGeom>
              <a:noFill/>
              <a:ln>
                <a:noFill/>
              </a:ln>
            </p:spPr>
            <p:txBody>
              <a:bodyPr wrap="square" rtlCol="0">
                <a:spAutoFit/>
              </a:bodyPr>
              <a:lstStyle/>
              <a:p>
                <a:pPr algn="ctr"/>
                <a:r>
                  <a:rPr lang="en-GB" sz="1600" dirty="0"/>
                  <a:t> </a:t>
                </a:r>
                <a:r>
                  <a:rPr lang="en-GB" sz="2200" dirty="0"/>
                  <a:t>Standard migration</a:t>
                </a:r>
              </a:p>
            </p:txBody>
          </p:sp>
          <p:sp>
            <p:nvSpPr>
              <p:cNvPr id="28" name="Right Brace 27"/>
              <p:cNvSpPr/>
              <p:nvPr/>
            </p:nvSpPr>
            <p:spPr>
              <a:xfrm rot="5400000">
                <a:off x="5970401" y="462228"/>
                <a:ext cx="307522" cy="195754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12"/>
            <p:cNvGrpSpPr/>
            <p:nvPr/>
          </p:nvGrpSpPr>
          <p:grpSpPr>
            <a:xfrm>
              <a:off x="5043997" y="5345286"/>
              <a:ext cx="2362582" cy="638141"/>
              <a:chOff x="5043997" y="5345286"/>
              <a:chExt cx="2362582" cy="638141"/>
            </a:xfrm>
          </p:grpSpPr>
          <p:sp>
            <p:nvSpPr>
              <p:cNvPr id="32" name="Right Brace 31"/>
              <p:cNvSpPr/>
              <p:nvPr/>
            </p:nvSpPr>
            <p:spPr>
              <a:xfrm rot="16200000" flipV="1">
                <a:off x="6069975" y="4319308"/>
                <a:ext cx="307522" cy="235947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5047101" y="5644873"/>
                <a:ext cx="2359478" cy="338554"/>
              </a:xfrm>
              <a:prstGeom prst="rect">
                <a:avLst/>
              </a:prstGeom>
              <a:noFill/>
              <a:ln>
                <a:noFill/>
              </a:ln>
            </p:spPr>
            <p:txBody>
              <a:bodyPr wrap="square" rtlCol="0">
                <a:spAutoFit/>
              </a:bodyPr>
              <a:lstStyle/>
              <a:p>
                <a:pPr algn="ctr"/>
                <a:r>
                  <a:rPr lang="en-GB" sz="1600" dirty="0"/>
                  <a:t> Single scatter</a:t>
                </a:r>
              </a:p>
            </p:txBody>
          </p:sp>
        </p:grpSp>
      </p:grpSp>
    </p:spTree>
    <p:extLst>
      <p:ext uri="{BB962C8B-B14F-4D97-AF65-F5344CB8AC3E}">
        <p14:creationId xmlns:p14="http://schemas.microsoft.com/office/powerpoint/2010/main" val="20731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38</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What is “standard migration”?</a:t>
            </a:r>
            <a:endParaRPr lang="en-GB"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1733550"/>
            <a:ext cx="615315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2547257" y="951151"/>
            <a:ext cx="4618275" cy="2325637"/>
            <a:chOff x="3404508" y="951151"/>
            <a:chExt cx="3761024" cy="2325637"/>
          </a:xfrm>
        </p:grpSpPr>
        <p:sp>
          <p:nvSpPr>
            <p:cNvPr id="6" name="Arc 5"/>
            <p:cNvSpPr/>
            <p:nvPr/>
          </p:nvSpPr>
          <p:spPr>
            <a:xfrm flipV="1">
              <a:off x="3404508" y="951151"/>
              <a:ext cx="3746223" cy="2322729"/>
            </a:xfrm>
            <a:prstGeom prst="arc">
              <a:avLst/>
            </a:prstGeom>
            <a:ln w="28575">
              <a:solidFill>
                <a:srgbClr val="0093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flipH="1" flipV="1">
              <a:off x="3419309" y="954059"/>
              <a:ext cx="3746223" cy="2322729"/>
            </a:xfrm>
            <a:prstGeom prst="arc">
              <a:avLst/>
            </a:prstGeom>
            <a:ln w="28575">
              <a:solidFill>
                <a:srgbClr val="0093D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Box 27"/>
          <p:cNvSpPr txBox="1"/>
          <p:nvPr/>
        </p:nvSpPr>
        <p:spPr>
          <a:xfrm>
            <a:off x="2817087" y="5840818"/>
            <a:ext cx="2359478" cy="338554"/>
          </a:xfrm>
          <a:prstGeom prst="rect">
            <a:avLst/>
          </a:prstGeom>
          <a:noFill/>
          <a:ln>
            <a:noFill/>
          </a:ln>
        </p:spPr>
        <p:txBody>
          <a:bodyPr wrap="square" rtlCol="0">
            <a:spAutoFit/>
          </a:bodyPr>
          <a:lstStyle/>
          <a:p>
            <a:pPr algn="ctr"/>
            <a:r>
              <a:rPr lang="en-GB" sz="1600" dirty="0"/>
              <a:t> Multiple scatter</a:t>
            </a:r>
          </a:p>
        </p:txBody>
      </p:sp>
      <p:cxnSp>
        <p:nvCxnSpPr>
          <p:cNvPr id="15" name="Straight Arrow Connector 14"/>
          <p:cNvCxnSpPr/>
          <p:nvPr/>
        </p:nvCxnSpPr>
        <p:spPr>
          <a:xfrm flipV="1">
            <a:off x="3993502" y="4879910"/>
            <a:ext cx="335902" cy="625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73624" y="4142792"/>
            <a:ext cx="419878" cy="13622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32753" y="3385880"/>
            <a:ext cx="2359478" cy="338554"/>
          </a:xfrm>
          <a:prstGeom prst="rect">
            <a:avLst/>
          </a:prstGeom>
          <a:noFill/>
          <a:ln>
            <a:noFill/>
          </a:ln>
        </p:spPr>
        <p:txBody>
          <a:bodyPr wrap="square" rtlCol="0">
            <a:spAutoFit/>
          </a:bodyPr>
          <a:lstStyle/>
          <a:p>
            <a:pPr algn="ctr"/>
            <a:r>
              <a:rPr lang="en-GB" sz="1600" dirty="0"/>
              <a:t> Refraction</a:t>
            </a:r>
          </a:p>
        </p:txBody>
      </p:sp>
      <p:cxnSp>
        <p:nvCxnSpPr>
          <p:cNvPr id="32" name="Straight Arrow Connector 31"/>
          <p:cNvCxnSpPr/>
          <p:nvPr/>
        </p:nvCxnSpPr>
        <p:spPr>
          <a:xfrm flipV="1">
            <a:off x="1966145" y="2650184"/>
            <a:ext cx="720308" cy="7788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380932" y="982668"/>
            <a:ext cx="3396342" cy="617542"/>
            <a:chOff x="1380932" y="982668"/>
            <a:chExt cx="3396342" cy="617542"/>
          </a:xfrm>
        </p:grpSpPr>
        <p:sp>
          <p:nvSpPr>
            <p:cNvPr id="11" name="TextBox 10"/>
            <p:cNvSpPr txBox="1"/>
            <p:nvPr/>
          </p:nvSpPr>
          <p:spPr>
            <a:xfrm>
              <a:off x="1380932" y="982668"/>
              <a:ext cx="3396342" cy="430887"/>
            </a:xfrm>
            <a:prstGeom prst="rect">
              <a:avLst/>
            </a:prstGeom>
            <a:noFill/>
            <a:ln>
              <a:noFill/>
            </a:ln>
          </p:spPr>
          <p:txBody>
            <a:bodyPr wrap="square" rtlCol="0">
              <a:spAutoFit/>
            </a:bodyPr>
            <a:lstStyle/>
            <a:p>
              <a:pPr algn="ctr"/>
              <a:r>
                <a:rPr lang="en-GB" sz="2200" dirty="0">
                  <a:solidFill>
                    <a:srgbClr val="FF0000"/>
                  </a:solidFill>
                </a:rPr>
                <a:t>NOT</a:t>
              </a:r>
              <a:r>
                <a:rPr lang="en-GB" sz="2200" dirty="0"/>
                <a:t> standard migration</a:t>
              </a:r>
            </a:p>
          </p:txBody>
        </p:sp>
        <p:sp>
          <p:nvSpPr>
            <p:cNvPr id="34" name="Right Brace 33"/>
            <p:cNvSpPr/>
            <p:nvPr/>
          </p:nvSpPr>
          <p:spPr>
            <a:xfrm rot="5400000">
              <a:off x="2928741" y="-40518"/>
              <a:ext cx="307522" cy="297393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ight Brace 35"/>
          <p:cNvSpPr/>
          <p:nvPr/>
        </p:nvSpPr>
        <p:spPr>
          <a:xfrm rot="16200000" flipV="1">
            <a:off x="3839947" y="4543252"/>
            <a:ext cx="307522" cy="235947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6979298" y="4991878"/>
            <a:ext cx="1940767" cy="400110"/>
          </a:xfrm>
          <a:prstGeom prst="rect">
            <a:avLst/>
          </a:prstGeom>
          <a:noFill/>
        </p:spPr>
        <p:txBody>
          <a:bodyPr wrap="square" rtlCol="0">
            <a:spAutoFit/>
          </a:bodyPr>
          <a:lstStyle/>
          <a:p>
            <a:pPr algn="ctr"/>
            <a:r>
              <a:rPr lang="en-US" sz="2000" dirty="0"/>
              <a:t>Liu et al., 2011</a:t>
            </a:r>
          </a:p>
        </p:txBody>
      </p:sp>
    </p:spTree>
    <p:extLst>
      <p:ext uri="{BB962C8B-B14F-4D97-AF65-F5344CB8AC3E}">
        <p14:creationId xmlns:p14="http://schemas.microsoft.com/office/powerpoint/2010/main" val="390586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39</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Off on a tangent: Are these “single scatter?”</a:t>
            </a:r>
            <a:endParaRPr lang="en-GB"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42" y="1355272"/>
            <a:ext cx="2827020" cy="21602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9436" y="1358472"/>
            <a:ext cx="2360295" cy="20069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9499" y="3893344"/>
            <a:ext cx="2366963" cy="21669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505" y="3893344"/>
            <a:ext cx="2146935" cy="21669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249639" y="6166414"/>
            <a:ext cx="3249386" cy="338554"/>
          </a:xfrm>
          <a:prstGeom prst="rect">
            <a:avLst/>
          </a:prstGeom>
          <a:noFill/>
        </p:spPr>
        <p:txBody>
          <a:bodyPr wrap="square" rtlCol="0">
            <a:spAutoFit/>
          </a:bodyPr>
          <a:lstStyle/>
          <a:p>
            <a:pPr algn="ctr"/>
            <a:r>
              <a:rPr lang="en-US" sz="1600" dirty="0" err="1"/>
              <a:t>Weglein</a:t>
            </a:r>
            <a:r>
              <a:rPr lang="en-US" sz="1600" dirty="0"/>
              <a:t> et al. (1997)</a:t>
            </a:r>
          </a:p>
        </p:txBody>
      </p:sp>
    </p:spTree>
    <p:extLst>
      <p:ext uri="{BB962C8B-B14F-4D97-AF65-F5344CB8AC3E}">
        <p14:creationId xmlns:p14="http://schemas.microsoft.com/office/powerpoint/2010/main" val="100647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3999478"/>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Slide Number Placeholder 5"/>
          <p:cNvSpPr>
            <a:spLocks noGrp="1"/>
          </p:cNvSpPr>
          <p:nvPr>
            <p:ph type="sldNum" sz="quarter" idx="12"/>
          </p:nvPr>
        </p:nvSpPr>
        <p:spPr/>
        <p:txBody>
          <a:bodyPr/>
          <a:lstStyle/>
          <a:p>
            <a:fld id="{27DF0F58-1795-48F0-90F6-BA4250555803}" type="slidenum">
              <a:rPr lang="en-US" smtClean="0"/>
              <a:pPr/>
              <a:t>4</a:t>
            </a:fld>
            <a:endParaRPr lang="en-US" dirty="0"/>
          </a:p>
        </p:txBody>
      </p:sp>
      <p:sp>
        <p:nvSpPr>
          <p:cNvPr id="2" name="Title 1"/>
          <p:cNvSpPr>
            <a:spLocks noGrp="1"/>
          </p:cNvSpPr>
          <p:nvPr>
            <p:ph type="title"/>
          </p:nvPr>
        </p:nvSpPr>
        <p:spPr/>
        <p:txBody>
          <a:bodyPr>
            <a:normAutofit/>
          </a:bodyPr>
          <a:lstStyle/>
          <a:p>
            <a:r>
              <a:rPr lang="en-GB" dirty="0"/>
              <a:t>Superposition principle</a:t>
            </a:r>
          </a:p>
        </p:txBody>
      </p:sp>
      <p:sp>
        <p:nvSpPr>
          <p:cNvPr id="9" name="Rectangle 8"/>
          <p:cNvSpPr/>
          <p:nvPr/>
        </p:nvSpPr>
        <p:spPr>
          <a:xfrm>
            <a:off x="1082651" y="775432"/>
            <a:ext cx="7613980"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6" name="TextBox 295"/>
          <p:cNvSpPr txBox="1"/>
          <p:nvPr/>
        </p:nvSpPr>
        <p:spPr>
          <a:xfrm>
            <a:off x="307987" y="241696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sp>
        <p:nvSpPr>
          <p:cNvPr id="96" name="Oval 95"/>
          <p:cNvSpPr/>
          <p:nvPr/>
        </p:nvSpPr>
        <p:spPr>
          <a:xfrm>
            <a:off x="2687709" y="3748762"/>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3" name="Rectangle 12"/>
          <p:cNvSpPr/>
          <p:nvPr/>
        </p:nvSpPr>
        <p:spPr>
          <a:xfrm flipH="1">
            <a:off x="891310" y="66649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475516" y="66302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16200000" flipH="1">
            <a:off x="4648665" y="70861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90954" y="5223868"/>
            <a:ext cx="7858191" cy="646331"/>
          </a:xfrm>
          <a:prstGeom prst="rect">
            <a:avLst/>
          </a:prstGeom>
          <a:noFill/>
          <a:ln>
            <a:noFill/>
          </a:ln>
        </p:spPr>
        <p:txBody>
          <a:bodyPr wrap="square" rtlCol="0">
            <a:spAutoFit/>
          </a:bodyPr>
          <a:lstStyle/>
          <a:p>
            <a:r>
              <a:rPr lang="en-GB" b="0" dirty="0"/>
              <a:t>When energy hits a diffracting point it re-emits energy in all directions.  The diffracting point is </a:t>
            </a:r>
            <a:r>
              <a:rPr lang="en-GB" b="0" i="1" dirty="0"/>
              <a:t>like</a:t>
            </a:r>
            <a:r>
              <a:rPr lang="en-GB" b="0" dirty="0"/>
              <a:t> a point source for a new wavefront.  </a:t>
            </a:r>
          </a:p>
        </p:txBody>
      </p:sp>
      <p:cxnSp>
        <p:nvCxnSpPr>
          <p:cNvPr id="4" name="Straight Arrow Connector 3"/>
          <p:cNvCxnSpPr/>
          <p:nvPr/>
        </p:nvCxnSpPr>
        <p:spPr>
          <a:xfrm flipH="1">
            <a:off x="2810876" y="597888"/>
            <a:ext cx="0" cy="315087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91311" y="4895193"/>
            <a:ext cx="7584206" cy="38625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01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40</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Off on a tangent: Are these “single scatter?”</a:t>
            </a:r>
            <a:endParaRPr lang="en-GB"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42" y="1355272"/>
            <a:ext cx="2827020" cy="21602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9436" y="1358472"/>
            <a:ext cx="2360295" cy="20069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9499" y="3893344"/>
            <a:ext cx="2366963" cy="21669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505" y="3893344"/>
            <a:ext cx="2146935" cy="21669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249639" y="6166414"/>
            <a:ext cx="3249386" cy="338554"/>
          </a:xfrm>
          <a:prstGeom prst="rect">
            <a:avLst/>
          </a:prstGeom>
          <a:noFill/>
        </p:spPr>
        <p:txBody>
          <a:bodyPr wrap="square" rtlCol="0">
            <a:spAutoFit/>
          </a:bodyPr>
          <a:lstStyle/>
          <a:p>
            <a:pPr algn="ctr"/>
            <a:r>
              <a:rPr lang="en-US" sz="1600" dirty="0" err="1"/>
              <a:t>Weglein</a:t>
            </a:r>
            <a:r>
              <a:rPr lang="en-US" sz="1600" dirty="0"/>
              <a:t> et al. (1997)</a:t>
            </a:r>
          </a:p>
        </p:txBody>
      </p:sp>
      <p:sp>
        <p:nvSpPr>
          <p:cNvPr id="4" name="Freeform 3"/>
          <p:cNvSpPr/>
          <p:nvPr/>
        </p:nvSpPr>
        <p:spPr>
          <a:xfrm>
            <a:off x="6326388" y="4106636"/>
            <a:ext cx="784705" cy="1551875"/>
          </a:xfrm>
          <a:custGeom>
            <a:avLst/>
            <a:gdLst>
              <a:gd name="connsiteX0" fmla="*/ 784705 w 784705"/>
              <a:gd name="connsiteY0" fmla="*/ 0 h 1551875"/>
              <a:gd name="connsiteX1" fmla="*/ 735719 w 784705"/>
              <a:gd name="connsiteY1" fmla="*/ 685800 h 1551875"/>
              <a:gd name="connsiteX2" fmla="*/ 580598 w 784705"/>
              <a:gd name="connsiteY2" fmla="*/ 1330778 h 1551875"/>
              <a:gd name="connsiteX3" fmla="*/ 458133 w 784705"/>
              <a:gd name="connsiteY3" fmla="*/ 1518557 h 1551875"/>
              <a:gd name="connsiteX4" fmla="*/ 392819 w 784705"/>
              <a:gd name="connsiteY4" fmla="*/ 1551214 h 1551875"/>
              <a:gd name="connsiteX5" fmla="*/ 270355 w 784705"/>
              <a:gd name="connsiteY5" fmla="*/ 1510393 h 1551875"/>
              <a:gd name="connsiteX6" fmla="*/ 139726 w 784705"/>
              <a:gd name="connsiteY6" fmla="*/ 1347107 h 1551875"/>
              <a:gd name="connsiteX7" fmla="*/ 17262 w 784705"/>
              <a:gd name="connsiteY7" fmla="*/ 963385 h 1551875"/>
              <a:gd name="connsiteX8" fmla="*/ 933 w 784705"/>
              <a:gd name="connsiteY8" fmla="*/ 791935 h 1551875"/>
              <a:gd name="connsiteX9" fmla="*/ 933 w 784705"/>
              <a:gd name="connsiteY9" fmla="*/ 791935 h 15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705" h="1551875">
                <a:moveTo>
                  <a:pt x="784705" y="0"/>
                </a:moveTo>
                <a:cubicBezTo>
                  <a:pt x="777221" y="232002"/>
                  <a:pt x="769737" y="464004"/>
                  <a:pt x="735719" y="685800"/>
                </a:cubicBezTo>
                <a:cubicBezTo>
                  <a:pt x="701701" y="907596"/>
                  <a:pt x="626862" y="1191985"/>
                  <a:pt x="580598" y="1330778"/>
                </a:cubicBezTo>
                <a:cubicBezTo>
                  <a:pt x="534334" y="1469571"/>
                  <a:pt x="489429" y="1481818"/>
                  <a:pt x="458133" y="1518557"/>
                </a:cubicBezTo>
                <a:cubicBezTo>
                  <a:pt x="426837" y="1555296"/>
                  <a:pt x="424115" y="1552575"/>
                  <a:pt x="392819" y="1551214"/>
                </a:cubicBezTo>
                <a:cubicBezTo>
                  <a:pt x="361523" y="1549853"/>
                  <a:pt x="312537" y="1544411"/>
                  <a:pt x="270355" y="1510393"/>
                </a:cubicBezTo>
                <a:cubicBezTo>
                  <a:pt x="228173" y="1476375"/>
                  <a:pt x="181908" y="1438275"/>
                  <a:pt x="139726" y="1347107"/>
                </a:cubicBezTo>
                <a:cubicBezTo>
                  <a:pt x="97544" y="1255939"/>
                  <a:pt x="40394" y="1055914"/>
                  <a:pt x="17262" y="963385"/>
                </a:cubicBezTo>
                <a:cubicBezTo>
                  <a:pt x="-5870" y="870856"/>
                  <a:pt x="933" y="791935"/>
                  <a:pt x="933" y="791935"/>
                </a:cubicBezTo>
                <a:lnTo>
                  <a:pt x="933" y="791935"/>
                </a:lnTo>
              </a:path>
            </a:pathLst>
          </a:custGeom>
          <a:noFill/>
          <a:ln w="28575">
            <a:solidFill>
              <a:srgbClr val="0093D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519057" y="4122964"/>
            <a:ext cx="783772" cy="1151498"/>
          </a:xfrm>
          <a:custGeom>
            <a:avLst/>
            <a:gdLst>
              <a:gd name="connsiteX0" fmla="*/ 0 w 783772"/>
              <a:gd name="connsiteY0" fmla="*/ 0 h 1151498"/>
              <a:gd name="connsiteX1" fmla="*/ 57150 w 783772"/>
              <a:gd name="connsiteY1" fmla="*/ 481693 h 1151498"/>
              <a:gd name="connsiteX2" fmla="*/ 204107 w 783772"/>
              <a:gd name="connsiteY2" fmla="*/ 979715 h 1151498"/>
              <a:gd name="connsiteX3" fmla="*/ 326572 w 783772"/>
              <a:gd name="connsiteY3" fmla="*/ 1110343 h 1151498"/>
              <a:gd name="connsiteX4" fmla="*/ 440872 w 783772"/>
              <a:gd name="connsiteY4" fmla="*/ 1151165 h 1151498"/>
              <a:gd name="connsiteX5" fmla="*/ 571500 w 783772"/>
              <a:gd name="connsiteY5" fmla="*/ 1118507 h 1151498"/>
              <a:gd name="connsiteX6" fmla="*/ 718457 w 783772"/>
              <a:gd name="connsiteY6" fmla="*/ 955222 h 1151498"/>
              <a:gd name="connsiteX7" fmla="*/ 783772 w 783772"/>
              <a:gd name="connsiteY7" fmla="*/ 775607 h 115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772" h="1151498">
                <a:moveTo>
                  <a:pt x="0" y="0"/>
                </a:moveTo>
                <a:cubicBezTo>
                  <a:pt x="11566" y="159203"/>
                  <a:pt x="23132" y="318407"/>
                  <a:pt x="57150" y="481693"/>
                </a:cubicBezTo>
                <a:cubicBezTo>
                  <a:pt x="91168" y="644979"/>
                  <a:pt x="159203" y="874940"/>
                  <a:pt x="204107" y="979715"/>
                </a:cubicBezTo>
                <a:cubicBezTo>
                  <a:pt x="249011" y="1084490"/>
                  <a:pt x="287111" y="1081768"/>
                  <a:pt x="326572" y="1110343"/>
                </a:cubicBezTo>
                <a:cubicBezTo>
                  <a:pt x="366033" y="1138918"/>
                  <a:pt x="400051" y="1149804"/>
                  <a:pt x="440872" y="1151165"/>
                </a:cubicBezTo>
                <a:cubicBezTo>
                  <a:pt x="481693" y="1152526"/>
                  <a:pt x="525236" y="1151164"/>
                  <a:pt x="571500" y="1118507"/>
                </a:cubicBezTo>
                <a:cubicBezTo>
                  <a:pt x="617764" y="1085850"/>
                  <a:pt x="683078" y="1012372"/>
                  <a:pt x="718457" y="955222"/>
                </a:cubicBezTo>
                <a:cubicBezTo>
                  <a:pt x="753836" y="898072"/>
                  <a:pt x="768804" y="836839"/>
                  <a:pt x="783772" y="775607"/>
                </a:cubicBezTo>
              </a:path>
            </a:pathLst>
          </a:custGeom>
          <a:noFill/>
          <a:ln w="28575">
            <a:solidFill>
              <a:srgbClr val="0093D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19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2677656"/>
          </a:xfrm>
          <a:prstGeom prst="rect">
            <a:avLst/>
          </a:prstGeom>
          <a:noFill/>
          <a:ln>
            <a:noFill/>
          </a:ln>
        </p:spPr>
        <p:txBody>
          <a:bodyPr wrap="square" rtlCol="0">
            <a:spAutoFit/>
          </a:bodyPr>
          <a:lstStyle/>
          <a:p>
            <a:r>
              <a:rPr lang="en-GB" sz="2400" dirty="0"/>
              <a:t>Standard migration is a combination of </a:t>
            </a:r>
          </a:p>
          <a:p>
            <a:pPr marL="457200" indent="-457200">
              <a:buFont typeface="+mj-lt"/>
              <a:buAutoNum type="arabicPeriod"/>
            </a:pPr>
            <a:r>
              <a:rPr lang="en-GB" sz="2400" b="0" i="1" dirty="0">
                <a:solidFill>
                  <a:srgbClr val="FF0000"/>
                </a:solidFill>
              </a:rPr>
              <a:t>Superposition of wave propagation </a:t>
            </a:r>
            <a:r>
              <a:rPr lang="en-GB" sz="2400" b="0" dirty="0"/>
              <a:t>(correct)</a:t>
            </a:r>
          </a:p>
          <a:p>
            <a:pPr marL="457200" indent="-457200">
              <a:buFont typeface="+mj-lt"/>
              <a:buAutoNum type="arabicPeriod"/>
            </a:pPr>
            <a:r>
              <a:rPr lang="en-GB" sz="2400" dirty="0"/>
              <a:t>Huygens’ principle, forward and backward in time</a:t>
            </a:r>
          </a:p>
          <a:p>
            <a:pPr marL="457200" indent="-457200">
              <a:buFont typeface="+mj-lt"/>
              <a:buAutoNum type="arabicPeriod"/>
            </a:pPr>
            <a:r>
              <a:rPr lang="en-GB" sz="2400" dirty="0"/>
              <a:t>Single scatter (superposition of diffraction: Born approximation)</a:t>
            </a:r>
          </a:p>
          <a:p>
            <a:pPr marL="457200" indent="-457200">
              <a:buFont typeface="+mj-lt"/>
              <a:buAutoNum type="arabicPeriod"/>
            </a:pPr>
            <a:r>
              <a:rPr lang="en-GB" sz="2400" dirty="0"/>
              <a:t>Imaging condition (coming soon)</a:t>
            </a:r>
          </a:p>
          <a:p>
            <a:pPr marL="457200" indent="-457200">
              <a:buFont typeface="+mj-lt"/>
              <a:buAutoNum type="arabicPeriod"/>
            </a:pPr>
            <a:endParaRPr lang="en-GB" sz="2400" b="0" dirty="0"/>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41</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pic>
        <p:nvPicPr>
          <p:cNvPr id="8194" name="Picture 2" descr="http://upload.wikimedia.org/wikipedia/commons/f/f7/Max_Bo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531" y="2415058"/>
            <a:ext cx="1379661" cy="17770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39593" y="4196447"/>
            <a:ext cx="2163536" cy="584775"/>
          </a:xfrm>
          <a:prstGeom prst="rect">
            <a:avLst/>
          </a:prstGeom>
          <a:noFill/>
        </p:spPr>
        <p:txBody>
          <a:bodyPr wrap="square" rtlCol="0">
            <a:spAutoFit/>
          </a:bodyPr>
          <a:lstStyle/>
          <a:p>
            <a:pPr algn="ctr"/>
            <a:r>
              <a:rPr lang="en-US" sz="1600" dirty="0"/>
              <a:t>Max Born</a:t>
            </a:r>
          </a:p>
          <a:p>
            <a:pPr algn="ctr"/>
            <a:r>
              <a:rPr lang="en-US" sz="1600" dirty="0"/>
              <a:t>1882-1970</a:t>
            </a:r>
          </a:p>
        </p:txBody>
      </p:sp>
    </p:spTree>
    <p:extLst>
      <p:ext uri="{BB962C8B-B14F-4D97-AF65-F5344CB8AC3E}">
        <p14:creationId xmlns:p14="http://schemas.microsoft.com/office/powerpoint/2010/main" val="206981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42</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5" name="Group 4"/>
          <p:cNvGrpSpPr/>
          <p:nvPr/>
        </p:nvGrpSpPr>
        <p:grpSpPr>
          <a:xfrm>
            <a:off x="890953" y="809274"/>
            <a:ext cx="7858191" cy="5042599"/>
            <a:chOff x="890953" y="809274"/>
            <a:chExt cx="7858191" cy="5042599"/>
          </a:xfrm>
        </p:grpSpPr>
        <mc:AlternateContent xmlns:mc="http://schemas.openxmlformats.org/markup-compatibility/2006" xmlns:a14="http://schemas.microsoft.com/office/drawing/2010/main">
          <mc:Choice Requires="a14">
            <p:sp>
              <p:nvSpPr>
                <p:cNvPr id="25" name="TextBox 24"/>
                <p:cNvSpPr txBox="1"/>
                <p:nvPr/>
              </p:nvSpPr>
              <p:spPr>
                <a:xfrm>
                  <a:off x="890953" y="809274"/>
                  <a:ext cx="7858191" cy="5042599"/>
                </a:xfrm>
                <a:prstGeom prst="rect">
                  <a:avLst/>
                </a:prstGeom>
                <a:noFill/>
                <a:ln>
                  <a:noFill/>
                </a:ln>
              </p:spPr>
              <p:txBody>
                <a:bodyPr wrap="square" rtlCol="0">
                  <a:spAutoFit/>
                </a:bodyPr>
                <a:lstStyle/>
                <a:p>
                  <a:r>
                    <a:rPr lang="en-GB" sz="2400" dirty="0"/>
                    <a:t>Born approximation:</a:t>
                  </a:r>
                </a:p>
                <a:p>
                  <a:pPr lvl="1"/>
                  <a14:m>
                    <m:oMathPara xmlns:m="http://schemas.openxmlformats.org/officeDocument/2006/math">
                      <m:oMathParaPr>
                        <m:jc m:val="centerGroup"/>
                      </m:oMathParaPr>
                      <m:oMath xmlns:m="http://schemas.openxmlformats.org/officeDocument/2006/math">
                        <m:r>
                          <a:rPr lang="en-US" sz="2400" b="0" i="1" smtClean="0">
                            <a:latin typeface="Cambria Math"/>
                          </a:rPr>
                          <m:t>𝑢</m:t>
                        </m:r>
                        <m:d>
                          <m:dPr>
                            <m:ctrlPr>
                              <a:rPr lang="en-US" sz="2400" b="0" i="1" smtClean="0">
                                <a:latin typeface="Cambria Math" panose="02040503050406030204" pitchFamily="18" charset="0"/>
                              </a:rPr>
                            </m:ctrlPr>
                          </m:dPr>
                          <m:e>
                            <m:r>
                              <a:rPr lang="en-US" sz="2400" b="0" i="1" smtClean="0">
                                <a:latin typeface="Cambria Math"/>
                              </a:rPr>
                              <m:t>𝑥</m:t>
                            </m:r>
                          </m:e>
                        </m:d>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𝑢</m:t>
                            </m:r>
                          </m:e>
                          <m:sub>
                            <m:r>
                              <a:rPr lang="en-US" sz="2400" b="0" i="1" smtClean="0">
                                <a:latin typeface="Cambria Math"/>
                              </a:rPr>
                              <m:t>0</m:t>
                            </m:r>
                          </m:sub>
                        </m:sSub>
                        <m:d>
                          <m:dPr>
                            <m:ctrlPr>
                              <a:rPr lang="en-US" sz="2400" b="0" i="1" smtClean="0">
                                <a:latin typeface="Cambria Math" panose="02040503050406030204" pitchFamily="18" charset="0"/>
                              </a:rPr>
                            </m:ctrlPr>
                          </m:dPr>
                          <m:e>
                            <m:r>
                              <a:rPr lang="en-US" sz="2400" b="0" i="1" smtClean="0">
                                <a:latin typeface="Cambria Math"/>
                              </a:rPr>
                              <m:t>𝑥</m:t>
                            </m:r>
                          </m:e>
                        </m:d>
                        <m:r>
                          <a:rPr lang="en-US" sz="2400" b="0" i="1" smtClean="0">
                            <a:latin typeface="Cambria Math"/>
                          </a:rPr>
                          <m:t>+</m:t>
                        </m:r>
                        <m:r>
                          <a:rPr lang="en-US" sz="2400" b="0" i="1" smtClean="0">
                            <a:latin typeface="Cambria Math"/>
                            <a:ea typeface="Cambria Math"/>
                          </a:rPr>
                          <m:t>𝛿</m:t>
                        </m:r>
                        <m:r>
                          <a:rPr lang="en-US" sz="2400" b="0" i="1" smtClean="0">
                            <a:latin typeface="Cambria Math"/>
                            <a:ea typeface="Cambria Math"/>
                          </a:rPr>
                          <m:t>𝑢</m:t>
                        </m:r>
                        <m:r>
                          <a:rPr lang="en-US" sz="2400" b="0" i="1" smtClean="0">
                            <a:latin typeface="Cambria Math"/>
                            <a:ea typeface="Cambria Math"/>
                          </a:rPr>
                          <m:t>(</m:t>
                        </m:r>
                        <m:r>
                          <a:rPr lang="en-US" sz="2400" b="0" i="1" smtClean="0">
                            <a:latin typeface="Cambria Math"/>
                            <a:ea typeface="Cambria Math"/>
                          </a:rPr>
                          <m:t>𝑥</m:t>
                        </m:r>
                        <m:r>
                          <a:rPr lang="en-US" sz="2400" b="0" i="1" smtClean="0">
                            <a:latin typeface="Cambria Math"/>
                            <a:ea typeface="Cambria Math"/>
                          </a:rPr>
                          <m:t>)</m:t>
                        </m:r>
                      </m:oMath>
                    </m:oMathPara>
                  </a14:m>
                  <a:endParaRPr lang="en-GB" sz="2400" dirty="0"/>
                </a:p>
                <a:p>
                  <a:pPr lvl="1"/>
                  <a:endParaRPr lang="en-GB" sz="2000" dirty="0"/>
                </a:p>
                <a:p>
                  <a:pPr lvl="1"/>
                  <a:r>
                    <a:rPr lang="en-GB" sz="2000" dirty="0"/>
                    <a:t>Total </a:t>
                  </a:r>
                  <a:r>
                    <a:rPr lang="en-GB" sz="2000" dirty="0" err="1"/>
                    <a:t>wavefield</a:t>
                  </a:r>
                  <a:r>
                    <a:rPr lang="en-GB" sz="2000" dirty="0"/>
                    <a:t> </a:t>
                  </a:r>
                  <a:r>
                    <a:rPr lang="en-US" sz="2000" dirty="0"/>
                    <a:t>= reference </a:t>
                  </a:r>
                  <a:r>
                    <a:rPr lang="en-US" sz="2000" dirty="0" err="1"/>
                    <a:t>wavefield</a:t>
                  </a:r>
                  <a:r>
                    <a:rPr lang="en-US" sz="2000" dirty="0"/>
                    <a:t> + scattered </a:t>
                  </a:r>
                  <a:r>
                    <a:rPr lang="en-US" sz="2000" dirty="0" err="1"/>
                    <a:t>wavefield</a:t>
                  </a:r>
                  <a:r>
                    <a:rPr lang="en-US" sz="2000" dirty="0"/>
                    <a:t>,</a:t>
                  </a:r>
                </a:p>
                <a:p>
                  <a:pPr lvl="1"/>
                  <a:r>
                    <a:rPr lang="en-US" sz="2000" dirty="0"/>
                    <a:t>where velocity </a:t>
                  </a:r>
                  <a14:m>
                    <m:oMath xmlns:m="http://schemas.openxmlformats.org/officeDocument/2006/math">
                      <m:r>
                        <a:rPr lang="en-US" sz="2000" i="1">
                          <a:latin typeface="Cambria Math"/>
                        </a:rPr>
                        <m:t>𝑣</m:t>
                      </m:r>
                    </m:oMath>
                  </a14:m>
                  <a:r>
                    <a:rPr lang="en-US" sz="2000" dirty="0"/>
                    <a:t> has been split into </a:t>
                  </a:r>
                </a:p>
                <a:p>
                  <a:pPr lvl="1"/>
                  <a14:m>
                    <m:oMathPara xmlns:m="http://schemas.openxmlformats.org/officeDocument/2006/math">
                      <m:oMathParaPr>
                        <m:jc m:val="centerGroup"/>
                      </m:oMathParaPr>
                      <m:oMath xmlns:m="http://schemas.openxmlformats.org/officeDocument/2006/math">
                        <m:r>
                          <a:rPr lang="en-US" sz="2400" b="0" i="1" smtClean="0">
                            <a:latin typeface="Cambria Math"/>
                          </a:rPr>
                          <m:t>𝑣</m:t>
                        </m:r>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𝑣</m:t>
                            </m:r>
                          </m:e>
                          <m:sub>
                            <m:r>
                              <a:rPr lang="en-US" sz="2400" b="0" i="1" smtClean="0">
                                <a:latin typeface="Cambria Math"/>
                              </a:rPr>
                              <m:t>0</m:t>
                            </m:r>
                          </m:sub>
                        </m:sSub>
                        <m:r>
                          <a:rPr lang="en-US" sz="2400" b="0" i="1" smtClean="0">
                            <a:latin typeface="Cambria Math"/>
                          </a:rPr>
                          <m:t>+</m:t>
                        </m:r>
                        <m:r>
                          <a:rPr lang="en-US" sz="2400" b="0" i="1" smtClean="0">
                            <a:latin typeface="Cambria Math"/>
                            <a:ea typeface="Cambria Math"/>
                          </a:rPr>
                          <m:t>𝛿</m:t>
                        </m:r>
                        <m:r>
                          <a:rPr lang="en-US" sz="2400" b="0" i="1" smtClean="0">
                            <a:latin typeface="Cambria Math"/>
                            <a:ea typeface="Cambria Math"/>
                          </a:rPr>
                          <m:t>𝑣</m:t>
                        </m:r>
                      </m:oMath>
                    </m:oMathPara>
                  </a14:m>
                  <a:endParaRPr lang="en-US" sz="2400" dirty="0"/>
                </a:p>
                <a:p>
                  <a:pPr lvl="1"/>
                  <a:endParaRPr lang="en-US" sz="2000" dirty="0"/>
                </a:p>
                <a:p>
                  <a:pPr lvl="1"/>
                  <a14:m>
                    <m:oMath xmlns:m="http://schemas.openxmlformats.org/officeDocument/2006/math">
                      <m:r>
                        <a:rPr lang="en-US" sz="2000" i="1">
                          <a:latin typeface="Cambria Math"/>
                        </a:rPr>
                        <m:t>𝑣</m:t>
                      </m:r>
                      <m:r>
                        <a:rPr lang="en-US" sz="2000" i="1">
                          <a:latin typeface="Cambria Math"/>
                        </a:rPr>
                        <m:t>=</m:t>
                      </m:r>
                    </m:oMath>
                  </a14:m>
                  <a:r>
                    <a:rPr lang="en-US" sz="2000" dirty="0"/>
                    <a:t> reference velocity + velocity perturbation.</a:t>
                  </a:r>
                </a:p>
                <a:p>
                  <a:pPr lvl="1"/>
                  <a:r>
                    <a:rPr lang="en-US" sz="2000" dirty="0"/>
                    <a:t>Scattered </a:t>
                  </a:r>
                  <a:r>
                    <a:rPr lang="en-US" sz="2000" dirty="0" err="1"/>
                    <a:t>wavefield</a:t>
                  </a:r>
                  <a:r>
                    <a:rPr lang="en-US" sz="2000" dirty="0"/>
                    <a:t> is a volume integral of velocity perturbation:</a:t>
                  </a:r>
                </a:p>
                <a:p>
                  <a:pPr lvl="1"/>
                  <a:r>
                    <a:rPr lang="en-US" sz="2000" dirty="0">
                      <a:ea typeface="Cambria Math"/>
                    </a:rPr>
                    <a:t>          </a:t>
                  </a:r>
                  <a14:m>
                    <m:oMath xmlns:m="http://schemas.openxmlformats.org/officeDocument/2006/math">
                      <m:r>
                        <a:rPr lang="en-US" sz="2400" i="1" smtClean="0">
                          <a:latin typeface="Cambria Math"/>
                          <a:ea typeface="Cambria Math"/>
                        </a:rPr>
                        <m:t>𝛿</m:t>
                      </m:r>
                      <m:r>
                        <a:rPr lang="en-US" sz="2400" b="0" i="1" smtClean="0">
                          <a:latin typeface="Cambria Math"/>
                          <a:ea typeface="Cambria Math"/>
                        </a:rPr>
                        <m:t>𝑢</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r>
                            <a:rPr lang="en-US" sz="2400" b="0" i="1" baseline="-25000" smtClean="0">
                              <a:latin typeface="Cambria Math"/>
                              <a:ea typeface="Cambria Math"/>
                            </a:rPr>
                            <m:t>𝑟</m:t>
                          </m:r>
                        </m:e>
                      </m:d>
                      <m:r>
                        <a:rPr lang="en-US" sz="2400" b="0" i="1" smtClean="0">
                          <a:latin typeface="Cambria Math"/>
                          <a:ea typeface="Cambria Math"/>
                        </a:rPr>
                        <m:t>=2</m:t>
                      </m:r>
                      <m:sSup>
                        <m:sSupPr>
                          <m:ctrlPr>
                            <a:rPr lang="en-US" sz="2400" b="0" i="1" smtClean="0">
                              <a:latin typeface="Cambria Math" panose="02040503050406030204" pitchFamily="18" charset="0"/>
                              <a:ea typeface="Cambria Math"/>
                            </a:rPr>
                          </m:ctrlPr>
                        </m:sSupPr>
                        <m:e>
                          <m:r>
                            <a:rPr lang="en-US" sz="2400" b="0" i="1" smtClean="0">
                              <a:latin typeface="Cambria Math"/>
                              <a:ea typeface="Cambria Math"/>
                            </a:rPr>
                            <m:t>𝜔</m:t>
                          </m:r>
                        </m:e>
                        <m:sup>
                          <m:r>
                            <a:rPr lang="en-US" sz="2400" b="0" i="1" smtClean="0">
                              <a:latin typeface="Cambria Math"/>
                              <a:ea typeface="Cambria Math"/>
                            </a:rPr>
                            <m:t>2</m:t>
                          </m:r>
                        </m:sup>
                      </m:sSup>
                      <m:nary>
                        <m:naryPr>
                          <m:limLoc m:val="undOvr"/>
                          <m:subHide m:val="on"/>
                          <m:supHide m:val="on"/>
                          <m:ctrlPr>
                            <a:rPr lang="en-US" sz="2400" b="0" i="1" smtClean="0">
                              <a:latin typeface="Cambria Math" panose="02040503050406030204" pitchFamily="18" charset="0"/>
                              <a:ea typeface="Cambria Math"/>
                            </a:rPr>
                          </m:ctrlPr>
                        </m:naryPr>
                        <m:sub/>
                        <m:sup/>
                        <m:e>
                          <m:r>
                            <a:rPr lang="en-US" sz="2400" b="0" i="1" smtClean="0">
                              <a:latin typeface="Cambria Math"/>
                              <a:ea typeface="Cambria Math"/>
                            </a:rPr>
                            <m:t>𝑑𝑉</m:t>
                          </m:r>
                          <m:r>
                            <a:rPr lang="en-US" sz="2400" b="0" i="1" smtClean="0">
                              <a:latin typeface="Cambria Math"/>
                              <a:ea typeface="Cambria Math"/>
                            </a:rPr>
                            <m:t> </m:t>
                          </m:r>
                        </m:e>
                      </m:nary>
                      <m:r>
                        <a:rPr lang="en-US" sz="2400" b="0" i="1" smtClean="0">
                          <a:solidFill>
                            <a:srgbClr val="FF0000"/>
                          </a:solidFill>
                          <a:latin typeface="Cambria Math"/>
                          <a:ea typeface="Cambria Math"/>
                        </a:rPr>
                        <m:t>𝐺</m:t>
                      </m:r>
                      <m:d>
                        <m:dPr>
                          <m:ctrlPr>
                            <a:rPr lang="en-US" sz="2400" b="0" i="1" smtClean="0">
                              <a:solidFill>
                                <a:srgbClr val="FF0000"/>
                              </a:solidFill>
                              <a:latin typeface="Cambria Math" panose="02040503050406030204" pitchFamily="18" charset="0"/>
                              <a:ea typeface="Cambria Math"/>
                            </a:rPr>
                          </m:ctrlPr>
                        </m:dPr>
                        <m:e>
                          <m:r>
                            <a:rPr lang="en-US" sz="2400" b="0" i="1" smtClean="0">
                              <a:solidFill>
                                <a:srgbClr val="FF0000"/>
                              </a:solidFill>
                              <a:latin typeface="Cambria Math"/>
                              <a:ea typeface="Cambria Math"/>
                            </a:rPr>
                            <m:t>𝑥</m:t>
                          </m:r>
                          <m:r>
                            <a:rPr lang="en-US" sz="2400" b="0" i="1" smtClean="0">
                              <a:solidFill>
                                <a:srgbClr val="FF0000"/>
                              </a:solidFill>
                              <a:latin typeface="Cambria Math"/>
                              <a:ea typeface="Cambria Math"/>
                            </a:rPr>
                            <m:t>,</m:t>
                          </m:r>
                          <m:sSub>
                            <m:sSubPr>
                              <m:ctrlPr>
                                <a:rPr lang="en-US" sz="2400" b="0" i="1" smtClean="0">
                                  <a:solidFill>
                                    <a:srgbClr val="FF0000"/>
                                  </a:solidFill>
                                  <a:latin typeface="Cambria Math" panose="02040503050406030204" pitchFamily="18" charset="0"/>
                                  <a:ea typeface="Cambria Math"/>
                                </a:rPr>
                              </m:ctrlPr>
                            </m:sSubPr>
                            <m:e>
                              <m:r>
                                <a:rPr lang="en-US" sz="2400" b="0" i="1" smtClean="0">
                                  <a:solidFill>
                                    <a:srgbClr val="FF0000"/>
                                  </a:solidFill>
                                  <a:latin typeface="Cambria Math"/>
                                  <a:ea typeface="Cambria Math"/>
                                </a:rPr>
                                <m:t>𝑥</m:t>
                              </m:r>
                            </m:e>
                            <m:sub>
                              <m:r>
                                <a:rPr lang="en-US" sz="2400" b="0" i="1" smtClean="0">
                                  <a:solidFill>
                                    <a:srgbClr val="FF0000"/>
                                  </a:solidFill>
                                  <a:latin typeface="Cambria Math"/>
                                  <a:ea typeface="Cambria Math"/>
                                </a:rPr>
                                <m:t>𝑠</m:t>
                              </m:r>
                            </m:sub>
                          </m:sSub>
                        </m:e>
                      </m:d>
                      <m:r>
                        <a:rPr lang="en-US" sz="2400" b="0" i="1" smtClean="0">
                          <a:solidFill>
                            <a:srgbClr val="FF0000"/>
                          </a:solidFill>
                          <a:latin typeface="Cambria Math"/>
                          <a:ea typeface="Cambria Math"/>
                        </a:rPr>
                        <m:t> </m:t>
                      </m:r>
                      <m:f>
                        <m:fPr>
                          <m:ctrlPr>
                            <a:rPr lang="en-US" sz="2400" b="0" i="1" smtClean="0">
                              <a:latin typeface="Cambria Math" panose="02040503050406030204" pitchFamily="18" charset="0"/>
                              <a:ea typeface="Cambria Math"/>
                            </a:rPr>
                          </m:ctrlPr>
                        </m:fPr>
                        <m:num>
                          <m:r>
                            <a:rPr lang="en-US" sz="2400" b="0" i="1" smtClean="0">
                              <a:latin typeface="Cambria Math"/>
                              <a:ea typeface="Cambria Math"/>
                            </a:rPr>
                            <m:t>𝛿</m:t>
                          </m:r>
                          <m:r>
                            <a:rPr lang="en-US" sz="2400" b="0" i="1" smtClean="0">
                              <a:latin typeface="Cambria Math"/>
                              <a:ea typeface="Cambria Math"/>
                            </a:rPr>
                            <m:t>𝑣</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num>
                        <m:den>
                          <m:sSup>
                            <m:sSupPr>
                              <m:ctrlPr>
                                <a:rPr lang="en-US" sz="2400" b="0" i="1" smtClean="0">
                                  <a:latin typeface="Cambria Math" panose="02040503050406030204" pitchFamily="18" charset="0"/>
                                  <a:ea typeface="Cambria Math"/>
                                </a:rPr>
                              </m:ctrlPr>
                            </m:sSup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𝑣</m:t>
                                  </m:r>
                                </m:e>
                                <m:sub>
                                  <m:r>
                                    <a:rPr lang="en-US" sz="2400" b="0" i="1" smtClean="0">
                                      <a:latin typeface="Cambria Math"/>
                                      <a:ea typeface="Cambria Math"/>
                                    </a:rPr>
                                    <m:t>0</m:t>
                                  </m:r>
                                </m:sub>
                              </m:sSub>
                            </m:e>
                            <m:sup>
                              <m:r>
                                <a:rPr lang="en-US" sz="2400" b="0" i="1" smtClean="0">
                                  <a:latin typeface="Cambria Math"/>
                                  <a:ea typeface="Cambria Math"/>
                                </a:rPr>
                                <m:t>3</m:t>
                              </m:r>
                            </m:sup>
                          </m:sSup>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den>
                      </m:f>
                      <m:r>
                        <a:rPr lang="en-US" sz="2400" b="0" i="1" smtClean="0">
                          <a:latin typeface="Cambria Math"/>
                          <a:ea typeface="Cambria Math"/>
                        </a:rPr>
                        <m:t> </m:t>
                      </m:r>
                      <m:r>
                        <a:rPr lang="en-US" sz="2400" b="0" i="1" smtClean="0">
                          <a:solidFill>
                            <a:srgbClr val="00B050"/>
                          </a:solidFill>
                          <a:latin typeface="Cambria Math"/>
                          <a:ea typeface="Cambria Math"/>
                        </a:rPr>
                        <m:t>𝐺</m:t>
                      </m:r>
                      <m:r>
                        <a:rPr lang="en-US" sz="2400" b="0" i="1" smtClean="0">
                          <a:solidFill>
                            <a:srgbClr val="00B050"/>
                          </a:solidFill>
                          <a:latin typeface="Cambria Math"/>
                          <a:ea typeface="Cambria Math"/>
                        </a:rPr>
                        <m:t>(</m:t>
                      </m:r>
                      <m:r>
                        <a:rPr lang="en-US" sz="2400" b="0" i="1" smtClean="0">
                          <a:solidFill>
                            <a:srgbClr val="00B050"/>
                          </a:solidFill>
                          <a:latin typeface="Cambria Math"/>
                          <a:ea typeface="Cambria Math"/>
                        </a:rPr>
                        <m:t>𝑥</m:t>
                      </m:r>
                      <m:r>
                        <a:rPr lang="en-US" sz="2400" b="0" i="1" smtClean="0">
                          <a:solidFill>
                            <a:srgbClr val="00B050"/>
                          </a:solidFill>
                          <a:latin typeface="Cambria Math"/>
                          <a:ea typeface="Cambria Math"/>
                        </a:rPr>
                        <m:t>, </m:t>
                      </m:r>
                      <m:sSub>
                        <m:sSubPr>
                          <m:ctrlPr>
                            <a:rPr lang="en-US" sz="2400" i="1">
                              <a:solidFill>
                                <a:srgbClr val="00B050"/>
                              </a:solidFill>
                              <a:latin typeface="Cambria Math" panose="02040503050406030204" pitchFamily="18" charset="0"/>
                              <a:ea typeface="Cambria Math"/>
                            </a:rPr>
                          </m:ctrlPr>
                        </m:sSubPr>
                        <m:e>
                          <m:r>
                            <a:rPr lang="en-US" sz="2400" i="1">
                              <a:solidFill>
                                <a:srgbClr val="00B050"/>
                              </a:solidFill>
                              <a:latin typeface="Cambria Math"/>
                              <a:ea typeface="Cambria Math"/>
                            </a:rPr>
                            <m:t>𝑥</m:t>
                          </m:r>
                        </m:e>
                        <m:sub>
                          <m:r>
                            <a:rPr lang="en-US" sz="2400" b="0" i="1" smtClean="0">
                              <a:solidFill>
                                <a:srgbClr val="00B050"/>
                              </a:solidFill>
                              <a:latin typeface="Cambria Math"/>
                              <a:ea typeface="Cambria Math"/>
                            </a:rPr>
                            <m:t>𝑟</m:t>
                          </m:r>
                        </m:sub>
                      </m:sSub>
                    </m:oMath>
                  </a14:m>
                  <a:r>
                    <a:rPr lang="en-GB" sz="2400" dirty="0">
                      <a:solidFill>
                        <a:srgbClr val="00B050"/>
                      </a:solidFill>
                    </a:rPr>
                    <a:t>)</a:t>
                  </a:r>
                </a:p>
                <a:p>
                  <a:pPr lvl="1"/>
                  <a14:m>
                    <m:oMath xmlns:m="http://schemas.openxmlformats.org/officeDocument/2006/math">
                      <m:r>
                        <a:rPr lang="en-US" sz="2400" i="1">
                          <a:latin typeface="Cambria Math"/>
                          <a:ea typeface="Cambria Math"/>
                        </a:rPr>
                        <m:t>𝐺</m:t>
                      </m:r>
                      <m:r>
                        <a:rPr lang="en-US" sz="2400" i="1">
                          <a:latin typeface="Cambria Math"/>
                          <a:ea typeface="Cambria Math"/>
                        </a:rPr>
                        <m:t>(</m:t>
                      </m:r>
                      <m:r>
                        <a:rPr lang="en-US" sz="2400" i="1">
                          <a:latin typeface="Cambria Math"/>
                          <a:ea typeface="Cambria Math"/>
                        </a:rPr>
                        <m:t>𝑥</m:t>
                      </m:r>
                      <m:r>
                        <a:rPr lang="en-US" sz="2400" i="1">
                          <a:latin typeface="Cambria Math"/>
                          <a:ea typeface="Cambria Math"/>
                        </a:rPr>
                        <m:t>, </m:t>
                      </m:r>
                      <m:sSub>
                        <m:sSubPr>
                          <m:ctrlPr>
                            <a:rPr lang="en-US" sz="2400" i="1">
                              <a:latin typeface="Cambria Math" panose="02040503050406030204" pitchFamily="18" charset="0"/>
                              <a:ea typeface="Cambria Math"/>
                            </a:rPr>
                          </m:ctrlPr>
                        </m:sSubPr>
                        <m:e>
                          <m:r>
                            <a:rPr lang="en-US" sz="2400" i="1">
                              <a:latin typeface="Cambria Math"/>
                              <a:ea typeface="Cambria Math"/>
                            </a:rPr>
                            <m:t>𝑥</m:t>
                          </m:r>
                        </m:e>
                        <m:sub>
                          <m:r>
                            <a:rPr lang="en-US" sz="2400" i="1">
                              <a:latin typeface="Cambria Math"/>
                              <a:ea typeface="Cambria Math"/>
                            </a:rPr>
                            <m:t>𝑟</m:t>
                          </m:r>
                        </m:sub>
                      </m:sSub>
                    </m:oMath>
                  </a14:m>
                  <a:r>
                    <a:rPr lang="en-GB" sz="2400" dirty="0"/>
                    <a:t>) </a:t>
                  </a:r>
                  <a:r>
                    <a:rPr lang="en-GB" sz="2000" dirty="0"/>
                    <a:t>is the propagator from </a:t>
                  </a:r>
                  <a14:m>
                    <m:oMath xmlns:m="http://schemas.openxmlformats.org/officeDocument/2006/math">
                      <m:r>
                        <a:rPr lang="en-US" sz="2000" i="1">
                          <a:latin typeface="Cambria Math"/>
                          <a:ea typeface="Cambria Math"/>
                        </a:rPr>
                        <m:t>𝑥</m:t>
                      </m:r>
                    </m:oMath>
                  </a14:m>
                  <a:r>
                    <a:rPr lang="en-GB" sz="2000" dirty="0"/>
                    <a:t> to </a:t>
                  </a:r>
                  <a14:m>
                    <m:oMath xmlns:m="http://schemas.openxmlformats.org/officeDocument/2006/math">
                      <m:sSub>
                        <m:sSubPr>
                          <m:ctrlPr>
                            <a:rPr lang="en-US" sz="2000" i="1">
                              <a:latin typeface="Cambria Math" panose="02040503050406030204" pitchFamily="18" charset="0"/>
                              <a:ea typeface="Cambria Math"/>
                            </a:rPr>
                          </m:ctrlPr>
                        </m:sSubPr>
                        <m:e>
                          <m:r>
                            <a:rPr lang="en-US" sz="2000" i="1">
                              <a:latin typeface="Cambria Math"/>
                              <a:ea typeface="Cambria Math"/>
                            </a:rPr>
                            <m:t>𝑥</m:t>
                          </m:r>
                        </m:e>
                        <m:sub>
                          <m:r>
                            <a:rPr lang="en-US" sz="2000" i="1">
                              <a:latin typeface="Cambria Math"/>
                              <a:ea typeface="Cambria Math"/>
                            </a:rPr>
                            <m:t>𝑟</m:t>
                          </m:r>
                        </m:sub>
                      </m:sSub>
                      <m:r>
                        <a:rPr lang="en-US" sz="2000" b="0" i="0" smtClean="0">
                          <a:latin typeface="Cambria Math"/>
                          <a:ea typeface="Cambria Math"/>
                        </a:rPr>
                        <m:t>,</m:t>
                      </m:r>
                    </m:oMath>
                  </a14:m>
                  <a:endParaRPr lang="en-GB" sz="2000" dirty="0"/>
                </a:p>
                <a:p>
                  <a:pPr lvl="1"/>
                  <a:endParaRPr lang="en-GB" sz="2000" dirty="0"/>
                </a:p>
                <a:p>
                  <a:pPr lvl="1"/>
                  <a:endParaRPr lang="en-GB" sz="2000" dirty="0"/>
                </a:p>
                <a:p>
                  <a:endParaRPr lang="en-GB"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890953" y="809274"/>
                  <a:ext cx="7858191" cy="5042599"/>
                </a:xfrm>
                <a:prstGeom prst="rect">
                  <a:avLst/>
                </a:prstGeom>
                <a:blipFill rotWithShape="1">
                  <a:blip r:embed="rId3"/>
                  <a:stretch>
                    <a:fillRect l="-1164" t="-846" r="-310"/>
                  </a:stretch>
                </a:blipFill>
                <a:ln>
                  <a:noFill/>
                </a:ln>
              </p:spPr>
              <p:txBody>
                <a:bodyPr/>
                <a:lstStyle/>
                <a:p>
                  <a:r>
                    <a:rPr lang="en-US">
                      <a:noFill/>
                    </a:rPr>
                    <a:t> </a:t>
                  </a:r>
                </a:p>
              </p:txBody>
            </p:sp>
          </mc:Fallback>
        </mc:AlternateContent>
        <p:cxnSp>
          <p:nvCxnSpPr>
            <p:cNvPr id="4" name="Straight Arrow Connector 3"/>
            <p:cNvCxnSpPr/>
            <p:nvPr/>
          </p:nvCxnSpPr>
          <p:spPr>
            <a:xfrm flipV="1">
              <a:off x="2400300" y="1571625"/>
              <a:ext cx="800100" cy="4000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445454" y="1571626"/>
              <a:ext cx="69397" cy="3714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535386" y="1628775"/>
              <a:ext cx="1298121" cy="342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020786" y="2865675"/>
              <a:ext cx="1355271" cy="3633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109880" y="2865675"/>
              <a:ext cx="58113" cy="3633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095046" y="4489505"/>
              <a:ext cx="2559097" cy="769965"/>
              <a:chOff x="6095046" y="4489505"/>
              <a:chExt cx="2559097" cy="769965"/>
            </a:xfrm>
          </p:grpSpPr>
          <p:sp>
            <p:nvSpPr>
              <p:cNvPr id="38" name="Freeform 37"/>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28" name="Straight Connector 27"/>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678355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8231362" y="4489505"/>
                <a:ext cx="422781" cy="369332"/>
              </a:xfrm>
              <a:prstGeom prst="rect">
                <a:avLst/>
              </a:prstGeom>
              <a:noFill/>
            </p:spPr>
            <p:txBody>
              <a:bodyPr wrap="square" rtlCol="0">
                <a:spAutoFit/>
              </a:bodyPr>
              <a:lstStyle/>
              <a:p>
                <a:r>
                  <a:rPr lang="en-CA" i="1" dirty="0" err="1">
                    <a:latin typeface="Times New Roman" pitchFamily="18" charset="0"/>
                    <a:cs typeface="Times New Roman" pitchFamily="18" charset="0"/>
                  </a:rPr>
                  <a:t>x</a:t>
                </a:r>
                <a:r>
                  <a:rPr lang="en-CA" i="1" baseline="-25000" dirty="0" err="1">
                    <a:latin typeface="Times New Roman" pitchFamily="18" charset="0"/>
                    <a:cs typeface="Times New Roman" pitchFamily="18" charset="0"/>
                  </a:rPr>
                  <a:t>r</a:t>
                </a:r>
                <a:endParaRPr lang="en-CA" i="1" baseline="-25000" dirty="0">
                  <a:latin typeface="Times New Roman" pitchFamily="18" charset="0"/>
                  <a:cs typeface="Times New Roman" pitchFamily="18" charset="0"/>
                </a:endParaRPr>
              </a:p>
            </p:txBody>
          </p:sp>
          <p:sp>
            <p:nvSpPr>
              <p:cNvPr id="34" name="TextBox 33"/>
              <p:cNvSpPr txBox="1"/>
              <p:nvPr/>
            </p:nvSpPr>
            <p:spPr>
              <a:xfrm>
                <a:off x="6674699" y="5012021"/>
                <a:ext cx="190500" cy="184666"/>
              </a:xfrm>
              <a:prstGeom prst="rect">
                <a:avLst/>
              </a:prstGeom>
              <a:noFill/>
            </p:spPr>
            <p:txBody>
              <a:bodyPr wrap="square" rtlCol="0">
                <a:spAutoFit/>
              </a:bodyPr>
              <a:lstStyle/>
              <a:p>
                <a:r>
                  <a:rPr lang="en-CA" i="1" dirty="0">
                    <a:latin typeface="Times New Roman" pitchFamily="18" charset="0"/>
                    <a:cs typeface="Times New Roman" pitchFamily="18" charset="0"/>
                  </a:rPr>
                  <a:t>x</a:t>
                </a:r>
                <a:endParaRPr lang="en-CA" i="1" baseline="-25000" dirty="0">
                  <a:latin typeface="Times New Roman" pitchFamily="18" charset="0"/>
                  <a:cs typeface="Times New Roman" pitchFamily="18" charset="0"/>
                </a:endParaRPr>
              </a:p>
            </p:txBody>
          </p:sp>
          <p:grpSp>
            <p:nvGrpSpPr>
              <p:cNvPr id="35" name="Group 34"/>
              <p:cNvGrpSpPr/>
              <p:nvPr/>
            </p:nvGrpSpPr>
            <p:grpSpPr>
              <a:xfrm>
                <a:off x="6395655" y="4590909"/>
                <a:ext cx="1738405" cy="85491"/>
                <a:chOff x="2043584" y="3419544"/>
                <a:chExt cx="3476810" cy="170982"/>
              </a:xfrm>
            </p:grpSpPr>
            <p:sp>
              <p:nvSpPr>
                <p:cNvPr id="46" name="Isosceles Triangle 45"/>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Isosceles Triangle 46"/>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Isosceles Triangle 47"/>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Isosceles Triangle 49"/>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Isosceles Triangle 50"/>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Isosceles Triangle 51"/>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Isosceles Triangle 52"/>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Isosceles Triangle 53"/>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Box 35"/>
              <p:cNvSpPr txBox="1"/>
              <p:nvPr/>
            </p:nvSpPr>
            <p:spPr>
              <a:xfrm>
                <a:off x="6095046" y="4782055"/>
                <a:ext cx="151039"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z</a:t>
                </a:r>
              </a:p>
            </p:txBody>
          </p:sp>
          <p:cxnSp>
            <p:nvCxnSpPr>
              <p:cNvPr id="37" name="Straight Arrow Connector 36"/>
              <p:cNvCxnSpPr/>
              <p:nvPr/>
            </p:nvCxnSpPr>
            <p:spPr>
              <a:xfrm>
                <a:off x="6308673" y="4709937"/>
                <a:ext cx="0" cy="5495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6803803" y="4754799"/>
                <a:ext cx="61703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6803804" y="4733024"/>
                <a:ext cx="45719" cy="289864"/>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2 55"/>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9" name="TextBox 58"/>
                <p:cNvSpPr txBox="1"/>
                <p:nvPr/>
              </p:nvSpPr>
              <p:spPr>
                <a:xfrm>
                  <a:off x="1427384" y="4875722"/>
                  <a:ext cx="3879401" cy="841962"/>
                </a:xfrm>
                <a:prstGeom prst="rect">
                  <a:avLst/>
                </a:prstGeom>
                <a:noFill/>
              </p:spPr>
              <p:txBody>
                <a:bodyPr wrap="square" rtlCol="0">
                  <a:spAutoFit/>
                </a:bodyPr>
                <a:lstStyle/>
                <a:p>
                  <a:r>
                    <a:rPr lang="en-US" sz="2000" dirty="0"/>
                    <a:t>e.g.,</a:t>
                  </a:r>
                  <a:r>
                    <a:rPr lang="en-US" sz="2000" dirty="0">
                      <a:ea typeface="Cambria Math"/>
                    </a:rPr>
                    <a:t> </a:t>
                  </a:r>
                  <a14:m>
                    <m:oMath xmlns:m="http://schemas.openxmlformats.org/officeDocument/2006/math">
                      <m:r>
                        <a:rPr lang="en-US" sz="2400" i="1">
                          <a:latin typeface="Cambria Math"/>
                          <a:ea typeface="Cambria Math"/>
                        </a:rPr>
                        <m:t>𝐺</m:t>
                      </m:r>
                      <m:d>
                        <m:dPr>
                          <m:ctrlPr>
                            <a:rPr lang="en-US" sz="2400" i="1" smtClean="0">
                              <a:latin typeface="Cambria Math" panose="02040503050406030204" pitchFamily="18" charset="0"/>
                              <a:ea typeface="Cambria Math"/>
                            </a:rPr>
                          </m:ctrlPr>
                        </m:dPr>
                        <m:e>
                          <m:r>
                            <a:rPr lang="en-US" sz="2400" b="0" i="1" smtClean="0">
                              <a:latin typeface="Cambria Math"/>
                              <a:ea typeface="Cambria Math"/>
                            </a:rPr>
                            <m:t>𝑥</m:t>
                          </m:r>
                          <m:r>
                            <a:rPr lang="en-US" sz="2400" b="0" i="1" smtClean="0">
                              <a:latin typeface="Cambria Math"/>
                              <a:ea typeface="Cambria Math"/>
                            </a:rPr>
                            <m:t>,</m:t>
                          </m:r>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𝑥</m:t>
                              </m:r>
                            </m:e>
                            <m:sub>
                              <m:r>
                                <a:rPr lang="en-US" sz="2400" b="0" i="1" smtClean="0">
                                  <a:latin typeface="Cambria Math"/>
                                  <a:ea typeface="Cambria Math"/>
                                </a:rPr>
                                <m:t>𝑟</m:t>
                              </m:r>
                            </m:sub>
                          </m:sSub>
                        </m:e>
                      </m:d>
                      <m:r>
                        <a:rPr lang="en-US" sz="2400" b="0" i="1" smtClean="0">
                          <a:latin typeface="Cambria Math"/>
                          <a:ea typeface="Cambria Math"/>
                        </a:rPr>
                        <m:t> </m:t>
                      </m:r>
                      <m:r>
                        <a:rPr lang="en-US" sz="2400" i="1">
                          <a:latin typeface="Cambria Math"/>
                          <a:ea typeface="Cambria Math"/>
                        </a:rPr>
                        <m:t>≈</m:t>
                      </m:r>
                      <m:f>
                        <m:fPr>
                          <m:ctrlPr>
                            <a:rPr lang="en-US" sz="2400" i="1">
                              <a:latin typeface="Cambria Math" panose="02040503050406030204" pitchFamily="18" charset="0"/>
                              <a:ea typeface="Cambria Math"/>
                            </a:rPr>
                          </m:ctrlPr>
                        </m:fPr>
                        <m:num>
                          <m:sSup>
                            <m:sSupPr>
                              <m:ctrlPr>
                                <a:rPr lang="en-US" sz="2400" i="1">
                                  <a:latin typeface="Cambria Math" panose="02040503050406030204" pitchFamily="18" charset="0"/>
                                  <a:ea typeface="Cambria Math"/>
                                </a:rPr>
                              </m:ctrlPr>
                            </m:sSupPr>
                            <m:e>
                              <m:r>
                                <a:rPr lang="en-US" sz="2400" i="1">
                                  <a:latin typeface="Cambria Math"/>
                                  <a:ea typeface="Cambria Math"/>
                                </a:rPr>
                                <m:t>𝑒</m:t>
                              </m:r>
                            </m:e>
                            <m:sup>
                              <m:r>
                                <a:rPr lang="en-US" sz="2400" i="1">
                                  <a:latin typeface="Cambria Math"/>
                                  <a:ea typeface="Cambria Math"/>
                                </a:rPr>
                                <m:t>𝑖</m:t>
                              </m:r>
                              <m:f>
                                <m:fPr>
                                  <m:ctrlPr>
                                    <a:rPr lang="en-US" sz="2400" i="1" smtClean="0">
                                      <a:latin typeface="Cambria Math" panose="02040503050406030204" pitchFamily="18" charset="0"/>
                                      <a:ea typeface="Cambria Math"/>
                                    </a:rPr>
                                  </m:ctrlPr>
                                </m:fPr>
                                <m:num>
                                  <m:r>
                                    <a:rPr lang="en-US" sz="2400" i="1" smtClean="0">
                                      <a:latin typeface="Cambria Math"/>
                                      <a:ea typeface="Cambria Math"/>
                                    </a:rPr>
                                    <m:t>𝜔</m:t>
                                  </m:r>
                                </m:num>
                                <m:den>
                                  <m:r>
                                    <a:rPr lang="en-US" sz="2400" b="0" i="1" smtClean="0">
                                      <a:latin typeface="Cambria Math"/>
                                      <a:ea typeface="Cambria Math"/>
                                    </a:rPr>
                                    <m:t>𝑣</m:t>
                                  </m:r>
                                </m:den>
                              </m:f>
                              <m:d>
                                <m:dPr>
                                  <m:begChr m:val="|"/>
                                  <m:endChr m:val="|"/>
                                  <m:ctrlPr>
                                    <a:rPr lang="en-US" sz="2400" i="1" smtClean="0">
                                      <a:latin typeface="Cambria Math" panose="02040503050406030204" pitchFamily="18" charset="0"/>
                                      <a:ea typeface="Cambria Math"/>
                                    </a:rPr>
                                  </m:ctrlPr>
                                </m:dPr>
                                <m:e>
                                  <m:r>
                                    <a:rPr lang="en-US" sz="2400" i="1">
                                      <a:latin typeface="Cambria Math"/>
                                      <a:ea typeface="Cambria Math"/>
                                    </a:rPr>
                                    <m:t>𝑥</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𝑥</m:t>
                                      </m:r>
                                    </m:e>
                                    <m:sub>
                                      <m:r>
                                        <a:rPr lang="en-US" sz="2400" i="1">
                                          <a:latin typeface="Cambria Math"/>
                                          <a:ea typeface="Cambria Math"/>
                                        </a:rPr>
                                        <m:t>𝑟</m:t>
                                      </m:r>
                                    </m:sub>
                                  </m:sSub>
                                </m:e>
                              </m:d>
                            </m:sup>
                          </m:sSup>
                        </m:num>
                        <m:den>
                          <m:d>
                            <m:dPr>
                              <m:begChr m:val="|"/>
                              <m:endChr m:val="|"/>
                              <m:ctrlPr>
                                <a:rPr lang="en-US" sz="2400" i="1">
                                  <a:latin typeface="Cambria Math" panose="02040503050406030204" pitchFamily="18" charset="0"/>
                                  <a:ea typeface="Cambria Math"/>
                                </a:rPr>
                              </m:ctrlPr>
                            </m:dPr>
                            <m:e>
                              <m:r>
                                <a:rPr lang="en-US" sz="2400" i="1">
                                  <a:latin typeface="Cambria Math"/>
                                  <a:ea typeface="Cambria Math"/>
                                </a:rPr>
                                <m:t>𝑥</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𝑥</m:t>
                                  </m:r>
                                </m:e>
                                <m:sub>
                                  <m:r>
                                    <a:rPr lang="en-US" sz="2400" i="1">
                                      <a:latin typeface="Cambria Math"/>
                                      <a:ea typeface="Cambria Math"/>
                                    </a:rPr>
                                    <m:t>𝑟</m:t>
                                  </m:r>
                                </m:sub>
                              </m:sSub>
                            </m:e>
                          </m:d>
                        </m:den>
                      </m:f>
                    </m:oMath>
                  </a14:m>
                  <a:r>
                    <a:rPr lang="en-US" sz="2400" dirty="0"/>
                    <a:t> </a:t>
                  </a:r>
                </a:p>
              </p:txBody>
            </p:sp>
          </mc:Choice>
          <mc:Fallback xmlns="">
            <p:sp>
              <p:nvSpPr>
                <p:cNvPr id="59" name="TextBox 58"/>
                <p:cNvSpPr txBox="1">
                  <a:spLocks noRot="1" noChangeAspect="1" noMove="1" noResize="1" noEditPoints="1" noAdjustHandles="1" noChangeArrowheads="1" noChangeShapeType="1" noTextEdit="1"/>
                </p:cNvSpPr>
                <p:nvPr/>
              </p:nvSpPr>
              <p:spPr>
                <a:xfrm>
                  <a:off x="1427384" y="4875722"/>
                  <a:ext cx="3879401" cy="841962"/>
                </a:xfrm>
                <a:prstGeom prst="rect">
                  <a:avLst/>
                </a:prstGeom>
                <a:blipFill rotWithShape="1">
                  <a:blip r:embed="rId4"/>
                  <a:stretch>
                    <a:fillRect l="-1570"/>
                  </a:stretch>
                </a:blipFill>
              </p:spPr>
              <p:txBody>
                <a:bodyPr/>
                <a:lstStyle/>
                <a:p>
                  <a:r>
                    <a:rPr lang="en-US">
                      <a:noFill/>
                    </a:rPr>
                    <a:t> </a:t>
                  </a:r>
                </a:p>
              </p:txBody>
            </p:sp>
          </mc:Fallback>
        </mc:AlternateContent>
      </p:grpSp>
    </p:spTree>
    <p:extLst>
      <p:ext uri="{BB962C8B-B14F-4D97-AF65-F5344CB8AC3E}">
        <p14:creationId xmlns:p14="http://schemas.microsoft.com/office/powerpoint/2010/main" val="139086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43</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6" name="Group 5"/>
          <p:cNvGrpSpPr/>
          <p:nvPr/>
        </p:nvGrpSpPr>
        <p:grpSpPr>
          <a:xfrm>
            <a:off x="890953" y="809274"/>
            <a:ext cx="7858191" cy="5042599"/>
            <a:chOff x="890953" y="809274"/>
            <a:chExt cx="7858191" cy="5042599"/>
          </a:xfrm>
        </p:grpSpPr>
        <mc:AlternateContent xmlns:mc="http://schemas.openxmlformats.org/markup-compatibility/2006" xmlns:a14="http://schemas.microsoft.com/office/drawing/2010/main">
          <mc:Choice Requires="a14">
            <p:sp>
              <p:nvSpPr>
                <p:cNvPr id="25" name="TextBox 24"/>
                <p:cNvSpPr txBox="1"/>
                <p:nvPr/>
              </p:nvSpPr>
              <p:spPr>
                <a:xfrm>
                  <a:off x="890953" y="809274"/>
                  <a:ext cx="7858191" cy="5042599"/>
                </a:xfrm>
                <a:prstGeom prst="rect">
                  <a:avLst/>
                </a:prstGeom>
                <a:noFill/>
                <a:ln>
                  <a:noFill/>
                </a:ln>
              </p:spPr>
              <p:txBody>
                <a:bodyPr wrap="square" rtlCol="0">
                  <a:spAutoFit/>
                </a:bodyPr>
                <a:lstStyle/>
                <a:p>
                  <a:r>
                    <a:rPr lang="en-GB" sz="2400" dirty="0"/>
                    <a:t>Born approximation:</a:t>
                  </a:r>
                </a:p>
                <a:p>
                  <a:pPr lvl="1"/>
                  <a14:m>
                    <m:oMathPara xmlns:m="http://schemas.openxmlformats.org/officeDocument/2006/math">
                      <m:oMathParaPr>
                        <m:jc m:val="centerGroup"/>
                      </m:oMathParaPr>
                      <m:oMath xmlns:m="http://schemas.openxmlformats.org/officeDocument/2006/math">
                        <m:r>
                          <a:rPr lang="en-US" sz="2400" b="0" i="1" smtClean="0">
                            <a:latin typeface="Cambria Math"/>
                          </a:rPr>
                          <m:t>𝑢</m:t>
                        </m:r>
                        <m:d>
                          <m:dPr>
                            <m:ctrlPr>
                              <a:rPr lang="en-US" sz="2400" b="0" i="1" smtClean="0">
                                <a:latin typeface="Cambria Math" panose="02040503050406030204" pitchFamily="18" charset="0"/>
                              </a:rPr>
                            </m:ctrlPr>
                          </m:dPr>
                          <m:e>
                            <m:r>
                              <a:rPr lang="en-US" sz="2400" b="0" i="1" smtClean="0">
                                <a:latin typeface="Cambria Math"/>
                              </a:rPr>
                              <m:t>𝑥</m:t>
                            </m:r>
                          </m:e>
                        </m:d>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𝑢</m:t>
                            </m:r>
                          </m:e>
                          <m:sub>
                            <m:r>
                              <a:rPr lang="en-US" sz="2400" b="0" i="1" smtClean="0">
                                <a:latin typeface="Cambria Math"/>
                              </a:rPr>
                              <m:t>0</m:t>
                            </m:r>
                          </m:sub>
                        </m:sSub>
                        <m:d>
                          <m:dPr>
                            <m:ctrlPr>
                              <a:rPr lang="en-US" sz="2400" b="0" i="1" smtClean="0">
                                <a:latin typeface="Cambria Math" panose="02040503050406030204" pitchFamily="18" charset="0"/>
                              </a:rPr>
                            </m:ctrlPr>
                          </m:dPr>
                          <m:e>
                            <m:r>
                              <a:rPr lang="en-US" sz="2400" b="0" i="1" smtClean="0">
                                <a:latin typeface="Cambria Math"/>
                              </a:rPr>
                              <m:t>𝑥</m:t>
                            </m:r>
                          </m:e>
                        </m:d>
                        <m:r>
                          <a:rPr lang="en-US" sz="2400" b="0" i="1" smtClean="0">
                            <a:latin typeface="Cambria Math"/>
                          </a:rPr>
                          <m:t>+</m:t>
                        </m:r>
                        <m:r>
                          <a:rPr lang="en-US" sz="2400" b="0" i="1" smtClean="0">
                            <a:latin typeface="Cambria Math"/>
                            <a:ea typeface="Cambria Math"/>
                          </a:rPr>
                          <m:t>𝛿</m:t>
                        </m:r>
                        <m:r>
                          <a:rPr lang="en-US" sz="2400" b="0" i="1" smtClean="0">
                            <a:latin typeface="Cambria Math"/>
                            <a:ea typeface="Cambria Math"/>
                          </a:rPr>
                          <m:t>𝑢</m:t>
                        </m:r>
                        <m:r>
                          <a:rPr lang="en-US" sz="2400" b="0" i="1" smtClean="0">
                            <a:latin typeface="Cambria Math"/>
                            <a:ea typeface="Cambria Math"/>
                          </a:rPr>
                          <m:t>(</m:t>
                        </m:r>
                        <m:r>
                          <a:rPr lang="en-US" sz="2400" b="0" i="1" smtClean="0">
                            <a:latin typeface="Cambria Math"/>
                            <a:ea typeface="Cambria Math"/>
                          </a:rPr>
                          <m:t>𝑥</m:t>
                        </m:r>
                        <m:r>
                          <a:rPr lang="en-US" sz="2400" b="0" i="1" smtClean="0">
                            <a:latin typeface="Cambria Math"/>
                            <a:ea typeface="Cambria Math"/>
                          </a:rPr>
                          <m:t>)</m:t>
                        </m:r>
                      </m:oMath>
                    </m:oMathPara>
                  </a14:m>
                  <a:endParaRPr lang="en-GB" sz="2400" dirty="0"/>
                </a:p>
                <a:p>
                  <a:pPr lvl="1"/>
                  <a:endParaRPr lang="en-GB" sz="2000" dirty="0"/>
                </a:p>
                <a:p>
                  <a:pPr lvl="1"/>
                  <a:r>
                    <a:rPr lang="en-GB" sz="2000" dirty="0"/>
                    <a:t>Total </a:t>
                  </a:r>
                  <a:r>
                    <a:rPr lang="en-GB" sz="2000" dirty="0" err="1"/>
                    <a:t>wavefield</a:t>
                  </a:r>
                  <a:r>
                    <a:rPr lang="en-GB" sz="2000" dirty="0"/>
                    <a:t> </a:t>
                  </a:r>
                  <a:r>
                    <a:rPr lang="en-US" sz="2000" dirty="0"/>
                    <a:t>= reference </a:t>
                  </a:r>
                  <a:r>
                    <a:rPr lang="en-US" sz="2000" dirty="0" err="1"/>
                    <a:t>wavefield</a:t>
                  </a:r>
                  <a:r>
                    <a:rPr lang="en-US" sz="2000" dirty="0"/>
                    <a:t> + scattered </a:t>
                  </a:r>
                  <a:r>
                    <a:rPr lang="en-US" sz="2000" dirty="0" err="1"/>
                    <a:t>wavefield</a:t>
                  </a:r>
                  <a:r>
                    <a:rPr lang="en-US" sz="2000" dirty="0"/>
                    <a:t>,</a:t>
                  </a:r>
                </a:p>
                <a:p>
                  <a:pPr lvl="1"/>
                  <a:r>
                    <a:rPr lang="en-US" sz="2000" dirty="0"/>
                    <a:t>where velocity </a:t>
                  </a:r>
                  <a14:m>
                    <m:oMath xmlns:m="http://schemas.openxmlformats.org/officeDocument/2006/math">
                      <m:r>
                        <a:rPr lang="en-US" sz="2000" i="1">
                          <a:latin typeface="Cambria Math"/>
                        </a:rPr>
                        <m:t>𝑣</m:t>
                      </m:r>
                    </m:oMath>
                  </a14:m>
                  <a:r>
                    <a:rPr lang="en-US" sz="2000" dirty="0"/>
                    <a:t> has been split into </a:t>
                  </a:r>
                </a:p>
                <a:p>
                  <a:pPr lvl="1"/>
                  <a14:m>
                    <m:oMathPara xmlns:m="http://schemas.openxmlformats.org/officeDocument/2006/math">
                      <m:oMathParaPr>
                        <m:jc m:val="centerGroup"/>
                      </m:oMathParaPr>
                      <m:oMath xmlns:m="http://schemas.openxmlformats.org/officeDocument/2006/math">
                        <m:r>
                          <a:rPr lang="en-US" sz="2400" b="0" i="1" smtClean="0">
                            <a:latin typeface="Cambria Math"/>
                          </a:rPr>
                          <m:t>𝑣</m:t>
                        </m:r>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𝑣</m:t>
                            </m:r>
                          </m:e>
                          <m:sub>
                            <m:r>
                              <a:rPr lang="en-US" sz="2400" b="0" i="1" smtClean="0">
                                <a:latin typeface="Cambria Math"/>
                              </a:rPr>
                              <m:t>0</m:t>
                            </m:r>
                          </m:sub>
                        </m:sSub>
                        <m:r>
                          <a:rPr lang="en-US" sz="2400" b="0" i="1" smtClean="0">
                            <a:latin typeface="Cambria Math"/>
                          </a:rPr>
                          <m:t>+</m:t>
                        </m:r>
                        <m:r>
                          <a:rPr lang="en-US" sz="2400" b="0" i="1" smtClean="0">
                            <a:latin typeface="Cambria Math"/>
                            <a:ea typeface="Cambria Math"/>
                          </a:rPr>
                          <m:t>𝛿</m:t>
                        </m:r>
                        <m:r>
                          <a:rPr lang="en-US" sz="2400" b="0" i="1" smtClean="0">
                            <a:latin typeface="Cambria Math"/>
                            <a:ea typeface="Cambria Math"/>
                          </a:rPr>
                          <m:t>𝑣</m:t>
                        </m:r>
                      </m:oMath>
                    </m:oMathPara>
                  </a14:m>
                  <a:endParaRPr lang="en-US" sz="2400" dirty="0"/>
                </a:p>
                <a:p>
                  <a:pPr lvl="1"/>
                  <a:endParaRPr lang="en-US" sz="2000" dirty="0"/>
                </a:p>
                <a:p>
                  <a:pPr lvl="1"/>
                  <a14:m>
                    <m:oMath xmlns:m="http://schemas.openxmlformats.org/officeDocument/2006/math">
                      <m:r>
                        <a:rPr lang="en-US" sz="2000" i="1">
                          <a:latin typeface="Cambria Math"/>
                        </a:rPr>
                        <m:t>𝑣</m:t>
                      </m:r>
                      <m:r>
                        <a:rPr lang="en-US" sz="2000" i="1">
                          <a:latin typeface="Cambria Math"/>
                        </a:rPr>
                        <m:t>=</m:t>
                      </m:r>
                    </m:oMath>
                  </a14:m>
                  <a:r>
                    <a:rPr lang="en-US" sz="2000" dirty="0"/>
                    <a:t> reference velocity + velocity perturbation.</a:t>
                  </a:r>
                </a:p>
                <a:p>
                  <a:pPr lvl="1"/>
                  <a:r>
                    <a:rPr lang="en-US" sz="2000" dirty="0"/>
                    <a:t>Scattered </a:t>
                  </a:r>
                  <a:r>
                    <a:rPr lang="en-US" sz="2000" dirty="0" err="1"/>
                    <a:t>wavefield</a:t>
                  </a:r>
                  <a:r>
                    <a:rPr lang="en-US" sz="2000" dirty="0"/>
                    <a:t> is a volume integral of velocity perturbation:</a:t>
                  </a:r>
                </a:p>
                <a:p>
                  <a:pPr lvl="1"/>
                  <a:r>
                    <a:rPr lang="en-US" sz="2000" dirty="0">
                      <a:ea typeface="Cambria Math"/>
                    </a:rPr>
                    <a:t>          </a:t>
                  </a:r>
                  <a14:m>
                    <m:oMath xmlns:m="http://schemas.openxmlformats.org/officeDocument/2006/math">
                      <m:r>
                        <a:rPr lang="en-US" sz="2400" i="1" smtClean="0">
                          <a:latin typeface="Cambria Math"/>
                          <a:ea typeface="Cambria Math"/>
                        </a:rPr>
                        <m:t>𝛿</m:t>
                      </m:r>
                      <m:r>
                        <a:rPr lang="en-US" sz="2400" b="0" i="1" smtClean="0">
                          <a:latin typeface="Cambria Math"/>
                          <a:ea typeface="Cambria Math"/>
                        </a:rPr>
                        <m:t>𝑢</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r>
                            <a:rPr lang="en-US" sz="2400" b="0" i="1" baseline="-25000" smtClean="0">
                              <a:latin typeface="Cambria Math"/>
                              <a:ea typeface="Cambria Math"/>
                            </a:rPr>
                            <m:t>𝑟</m:t>
                          </m:r>
                        </m:e>
                      </m:d>
                      <m:r>
                        <a:rPr lang="en-US" sz="2400" b="0" i="1" smtClean="0">
                          <a:latin typeface="Cambria Math"/>
                          <a:ea typeface="Cambria Math"/>
                        </a:rPr>
                        <m:t>=2</m:t>
                      </m:r>
                      <m:sSup>
                        <m:sSupPr>
                          <m:ctrlPr>
                            <a:rPr lang="en-US" sz="2400" b="0" i="1" smtClean="0">
                              <a:latin typeface="Cambria Math" panose="02040503050406030204" pitchFamily="18" charset="0"/>
                              <a:ea typeface="Cambria Math"/>
                            </a:rPr>
                          </m:ctrlPr>
                        </m:sSupPr>
                        <m:e>
                          <m:r>
                            <a:rPr lang="en-US" sz="2400" b="0" i="1" smtClean="0">
                              <a:latin typeface="Cambria Math"/>
                              <a:ea typeface="Cambria Math"/>
                            </a:rPr>
                            <m:t>𝜔</m:t>
                          </m:r>
                        </m:e>
                        <m:sup>
                          <m:r>
                            <a:rPr lang="en-US" sz="2400" b="0" i="1" smtClean="0">
                              <a:latin typeface="Cambria Math"/>
                              <a:ea typeface="Cambria Math"/>
                            </a:rPr>
                            <m:t>2</m:t>
                          </m:r>
                        </m:sup>
                      </m:sSup>
                      <m:nary>
                        <m:naryPr>
                          <m:limLoc m:val="undOvr"/>
                          <m:subHide m:val="on"/>
                          <m:supHide m:val="on"/>
                          <m:ctrlPr>
                            <a:rPr lang="en-US" sz="2400" b="0" i="1" smtClean="0">
                              <a:latin typeface="Cambria Math" panose="02040503050406030204" pitchFamily="18" charset="0"/>
                              <a:ea typeface="Cambria Math"/>
                            </a:rPr>
                          </m:ctrlPr>
                        </m:naryPr>
                        <m:sub/>
                        <m:sup/>
                        <m:e>
                          <m:r>
                            <a:rPr lang="en-US" sz="2400" b="0" i="1" smtClean="0">
                              <a:latin typeface="Cambria Math"/>
                              <a:ea typeface="Cambria Math"/>
                            </a:rPr>
                            <m:t>𝑑𝑉</m:t>
                          </m:r>
                        </m:e>
                      </m:nary>
                      <m:r>
                        <a:rPr lang="en-US" sz="2400" b="0" i="1" smtClean="0">
                          <a:latin typeface="Cambria Math"/>
                          <a:ea typeface="Cambria Math"/>
                        </a:rPr>
                        <m:t> </m:t>
                      </m:r>
                      <m:r>
                        <a:rPr lang="en-US" sz="2400" b="0" i="1" smtClean="0">
                          <a:solidFill>
                            <a:srgbClr val="FF0000"/>
                          </a:solidFill>
                          <a:latin typeface="Cambria Math"/>
                          <a:ea typeface="Cambria Math"/>
                        </a:rPr>
                        <m:t>𝐺</m:t>
                      </m:r>
                      <m:d>
                        <m:dPr>
                          <m:ctrlPr>
                            <a:rPr lang="en-US" sz="2400" b="0" i="1" smtClean="0">
                              <a:solidFill>
                                <a:srgbClr val="FF0000"/>
                              </a:solidFill>
                              <a:latin typeface="Cambria Math" panose="02040503050406030204" pitchFamily="18" charset="0"/>
                              <a:ea typeface="Cambria Math"/>
                            </a:rPr>
                          </m:ctrlPr>
                        </m:dPr>
                        <m:e>
                          <m:r>
                            <a:rPr lang="en-US" sz="2400" b="0" i="1" smtClean="0">
                              <a:solidFill>
                                <a:srgbClr val="FF0000"/>
                              </a:solidFill>
                              <a:latin typeface="Cambria Math"/>
                              <a:ea typeface="Cambria Math"/>
                            </a:rPr>
                            <m:t>𝑥</m:t>
                          </m:r>
                          <m:r>
                            <a:rPr lang="en-US" sz="2400" b="0" i="1" smtClean="0">
                              <a:solidFill>
                                <a:srgbClr val="FF0000"/>
                              </a:solidFill>
                              <a:latin typeface="Cambria Math"/>
                              <a:ea typeface="Cambria Math"/>
                            </a:rPr>
                            <m:t>,</m:t>
                          </m:r>
                          <m:sSub>
                            <m:sSubPr>
                              <m:ctrlPr>
                                <a:rPr lang="en-US" sz="2400" b="0" i="1" smtClean="0">
                                  <a:solidFill>
                                    <a:srgbClr val="FF0000"/>
                                  </a:solidFill>
                                  <a:latin typeface="Cambria Math" panose="02040503050406030204" pitchFamily="18" charset="0"/>
                                  <a:ea typeface="Cambria Math"/>
                                </a:rPr>
                              </m:ctrlPr>
                            </m:sSubPr>
                            <m:e>
                              <m:r>
                                <a:rPr lang="en-US" sz="2400" b="0" i="1" smtClean="0">
                                  <a:solidFill>
                                    <a:srgbClr val="FF0000"/>
                                  </a:solidFill>
                                  <a:latin typeface="Cambria Math"/>
                                  <a:ea typeface="Cambria Math"/>
                                </a:rPr>
                                <m:t>𝑥</m:t>
                              </m:r>
                            </m:e>
                            <m:sub>
                              <m:r>
                                <a:rPr lang="en-US" sz="2400" b="0" i="1" smtClean="0">
                                  <a:solidFill>
                                    <a:srgbClr val="FF0000"/>
                                  </a:solidFill>
                                  <a:latin typeface="Cambria Math"/>
                                  <a:ea typeface="Cambria Math"/>
                                </a:rPr>
                                <m:t>𝑠</m:t>
                              </m:r>
                            </m:sub>
                          </m:sSub>
                        </m:e>
                      </m:d>
                      <m:r>
                        <a:rPr lang="en-US" sz="2400" b="0" i="1" smtClean="0">
                          <a:latin typeface="Cambria Math"/>
                          <a:ea typeface="Cambria Math"/>
                        </a:rPr>
                        <m:t> </m:t>
                      </m:r>
                      <m:f>
                        <m:fPr>
                          <m:ctrlPr>
                            <a:rPr lang="en-US" sz="2400" b="0" i="1" smtClean="0">
                              <a:latin typeface="Cambria Math" panose="02040503050406030204" pitchFamily="18" charset="0"/>
                              <a:ea typeface="Cambria Math"/>
                            </a:rPr>
                          </m:ctrlPr>
                        </m:fPr>
                        <m:num>
                          <m:r>
                            <a:rPr lang="en-US" sz="2400" b="0" i="1" smtClean="0">
                              <a:latin typeface="Cambria Math"/>
                              <a:ea typeface="Cambria Math"/>
                            </a:rPr>
                            <m:t>𝛿</m:t>
                          </m:r>
                          <m:r>
                            <a:rPr lang="en-US" sz="2400" b="0" i="1" smtClean="0">
                              <a:latin typeface="Cambria Math"/>
                              <a:ea typeface="Cambria Math"/>
                            </a:rPr>
                            <m:t>𝑣</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num>
                        <m:den>
                          <m:sSup>
                            <m:sSupPr>
                              <m:ctrlPr>
                                <a:rPr lang="en-US" sz="2400" b="0" i="1" smtClean="0">
                                  <a:latin typeface="Cambria Math" panose="02040503050406030204" pitchFamily="18" charset="0"/>
                                  <a:ea typeface="Cambria Math"/>
                                </a:rPr>
                              </m:ctrlPr>
                            </m:sSup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𝑣</m:t>
                                  </m:r>
                                </m:e>
                                <m:sub>
                                  <m:r>
                                    <a:rPr lang="en-US" sz="2400" b="0" i="1" smtClean="0">
                                      <a:latin typeface="Cambria Math"/>
                                      <a:ea typeface="Cambria Math"/>
                                    </a:rPr>
                                    <m:t>0</m:t>
                                  </m:r>
                                </m:sub>
                              </m:sSub>
                            </m:e>
                            <m:sup>
                              <m:r>
                                <a:rPr lang="en-US" sz="2400" b="0" i="1" smtClean="0">
                                  <a:latin typeface="Cambria Math"/>
                                  <a:ea typeface="Cambria Math"/>
                                </a:rPr>
                                <m:t>3</m:t>
                              </m:r>
                            </m:sup>
                          </m:sSup>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den>
                      </m:f>
                      <m:r>
                        <a:rPr lang="en-US" sz="2400" b="0" i="1" smtClean="0">
                          <a:latin typeface="Cambria Math"/>
                          <a:ea typeface="Cambria Math"/>
                        </a:rPr>
                        <m:t> </m:t>
                      </m:r>
                      <m:r>
                        <a:rPr lang="en-US" sz="2400" b="0" i="1" smtClean="0">
                          <a:solidFill>
                            <a:srgbClr val="00B050"/>
                          </a:solidFill>
                          <a:latin typeface="Cambria Math"/>
                          <a:ea typeface="Cambria Math"/>
                        </a:rPr>
                        <m:t>𝐺</m:t>
                      </m:r>
                      <m:r>
                        <a:rPr lang="en-US" sz="2400" b="0" i="1" smtClean="0">
                          <a:solidFill>
                            <a:srgbClr val="00B050"/>
                          </a:solidFill>
                          <a:latin typeface="Cambria Math"/>
                          <a:ea typeface="Cambria Math"/>
                        </a:rPr>
                        <m:t>(</m:t>
                      </m:r>
                      <m:r>
                        <a:rPr lang="en-US" sz="2400" b="0" i="1" smtClean="0">
                          <a:solidFill>
                            <a:srgbClr val="00B050"/>
                          </a:solidFill>
                          <a:latin typeface="Cambria Math"/>
                          <a:ea typeface="Cambria Math"/>
                        </a:rPr>
                        <m:t>𝑥</m:t>
                      </m:r>
                      <m:r>
                        <a:rPr lang="en-US" sz="2400" b="0" i="1" smtClean="0">
                          <a:solidFill>
                            <a:srgbClr val="00B050"/>
                          </a:solidFill>
                          <a:latin typeface="Cambria Math"/>
                          <a:ea typeface="Cambria Math"/>
                        </a:rPr>
                        <m:t>, </m:t>
                      </m:r>
                      <m:sSub>
                        <m:sSubPr>
                          <m:ctrlPr>
                            <a:rPr lang="en-US" sz="2400" i="1">
                              <a:solidFill>
                                <a:srgbClr val="00B050"/>
                              </a:solidFill>
                              <a:latin typeface="Cambria Math" panose="02040503050406030204" pitchFamily="18" charset="0"/>
                              <a:ea typeface="Cambria Math"/>
                            </a:rPr>
                          </m:ctrlPr>
                        </m:sSubPr>
                        <m:e>
                          <m:r>
                            <a:rPr lang="en-US" sz="2400" i="1">
                              <a:solidFill>
                                <a:srgbClr val="00B050"/>
                              </a:solidFill>
                              <a:latin typeface="Cambria Math"/>
                              <a:ea typeface="Cambria Math"/>
                            </a:rPr>
                            <m:t>𝑥</m:t>
                          </m:r>
                        </m:e>
                        <m:sub>
                          <m:r>
                            <a:rPr lang="en-US" sz="2400" b="0" i="1" smtClean="0">
                              <a:solidFill>
                                <a:srgbClr val="00B050"/>
                              </a:solidFill>
                              <a:latin typeface="Cambria Math"/>
                              <a:ea typeface="Cambria Math"/>
                            </a:rPr>
                            <m:t>𝑟</m:t>
                          </m:r>
                        </m:sub>
                      </m:sSub>
                    </m:oMath>
                  </a14:m>
                  <a:r>
                    <a:rPr lang="en-GB" sz="2400" dirty="0">
                      <a:solidFill>
                        <a:srgbClr val="00B050"/>
                      </a:solidFill>
                    </a:rPr>
                    <a:t>)</a:t>
                  </a:r>
                </a:p>
                <a:p>
                  <a:pPr lvl="1"/>
                  <a14:m>
                    <m:oMath xmlns:m="http://schemas.openxmlformats.org/officeDocument/2006/math">
                      <m:r>
                        <a:rPr lang="en-US" sz="2400" i="1">
                          <a:latin typeface="Cambria Math"/>
                          <a:ea typeface="Cambria Math"/>
                        </a:rPr>
                        <m:t>𝐺</m:t>
                      </m:r>
                      <m:r>
                        <a:rPr lang="en-US" sz="2400" i="1">
                          <a:latin typeface="Cambria Math"/>
                          <a:ea typeface="Cambria Math"/>
                        </a:rPr>
                        <m:t>(</m:t>
                      </m:r>
                      <m:r>
                        <a:rPr lang="en-US" sz="2400" i="1">
                          <a:latin typeface="Cambria Math"/>
                          <a:ea typeface="Cambria Math"/>
                        </a:rPr>
                        <m:t>𝑥</m:t>
                      </m:r>
                      <m:r>
                        <a:rPr lang="en-US" sz="2400" i="1">
                          <a:latin typeface="Cambria Math"/>
                          <a:ea typeface="Cambria Math"/>
                        </a:rPr>
                        <m:t>, </m:t>
                      </m:r>
                      <m:sSub>
                        <m:sSubPr>
                          <m:ctrlPr>
                            <a:rPr lang="en-US" sz="2400" i="1">
                              <a:latin typeface="Cambria Math" panose="02040503050406030204" pitchFamily="18" charset="0"/>
                              <a:ea typeface="Cambria Math"/>
                            </a:rPr>
                          </m:ctrlPr>
                        </m:sSubPr>
                        <m:e>
                          <m:r>
                            <a:rPr lang="en-US" sz="2400" i="1">
                              <a:latin typeface="Cambria Math"/>
                              <a:ea typeface="Cambria Math"/>
                            </a:rPr>
                            <m:t>𝑥</m:t>
                          </m:r>
                        </m:e>
                        <m:sub>
                          <m:r>
                            <a:rPr lang="en-US" sz="2400" i="1">
                              <a:latin typeface="Cambria Math"/>
                              <a:ea typeface="Cambria Math"/>
                            </a:rPr>
                            <m:t>𝑟</m:t>
                          </m:r>
                        </m:sub>
                      </m:sSub>
                    </m:oMath>
                  </a14:m>
                  <a:r>
                    <a:rPr lang="en-GB" sz="2400" dirty="0"/>
                    <a:t>) </a:t>
                  </a:r>
                  <a:r>
                    <a:rPr lang="en-GB" sz="2000" dirty="0"/>
                    <a:t>is the propagator from </a:t>
                  </a:r>
                  <a14:m>
                    <m:oMath xmlns:m="http://schemas.openxmlformats.org/officeDocument/2006/math">
                      <m:r>
                        <a:rPr lang="en-US" sz="2000" i="1">
                          <a:latin typeface="Cambria Math"/>
                          <a:ea typeface="Cambria Math"/>
                        </a:rPr>
                        <m:t>𝑥</m:t>
                      </m:r>
                    </m:oMath>
                  </a14:m>
                  <a:r>
                    <a:rPr lang="en-GB" sz="2000" dirty="0"/>
                    <a:t> to </a:t>
                  </a:r>
                  <a14:m>
                    <m:oMath xmlns:m="http://schemas.openxmlformats.org/officeDocument/2006/math">
                      <m:sSub>
                        <m:sSubPr>
                          <m:ctrlPr>
                            <a:rPr lang="en-US" sz="2000" i="1">
                              <a:latin typeface="Cambria Math" panose="02040503050406030204" pitchFamily="18" charset="0"/>
                              <a:ea typeface="Cambria Math"/>
                            </a:rPr>
                          </m:ctrlPr>
                        </m:sSubPr>
                        <m:e>
                          <m:r>
                            <a:rPr lang="en-US" sz="2000" i="1">
                              <a:latin typeface="Cambria Math"/>
                              <a:ea typeface="Cambria Math"/>
                            </a:rPr>
                            <m:t>𝑥</m:t>
                          </m:r>
                        </m:e>
                        <m:sub>
                          <m:r>
                            <a:rPr lang="en-US" sz="2000" i="1">
                              <a:latin typeface="Cambria Math"/>
                              <a:ea typeface="Cambria Math"/>
                            </a:rPr>
                            <m:t>𝑟</m:t>
                          </m:r>
                        </m:sub>
                      </m:sSub>
                      <m:r>
                        <a:rPr lang="en-US" sz="2000" b="0" i="0" smtClean="0">
                          <a:latin typeface="Cambria Math"/>
                          <a:ea typeface="Cambria Math"/>
                        </a:rPr>
                        <m:t>,</m:t>
                      </m:r>
                    </m:oMath>
                  </a14:m>
                  <a:endParaRPr lang="en-GB" sz="2000" dirty="0"/>
                </a:p>
                <a:p>
                  <a:pPr lvl="1"/>
                  <a:endParaRPr lang="en-GB" sz="2000" dirty="0"/>
                </a:p>
                <a:p>
                  <a:pPr lvl="1"/>
                  <a:endParaRPr lang="en-GB" sz="2000" dirty="0"/>
                </a:p>
                <a:p>
                  <a:endParaRPr lang="en-GB"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890953" y="809274"/>
                  <a:ext cx="7858191" cy="5042599"/>
                </a:xfrm>
                <a:prstGeom prst="rect">
                  <a:avLst/>
                </a:prstGeom>
                <a:blipFill rotWithShape="1">
                  <a:blip r:embed="rId3"/>
                  <a:stretch>
                    <a:fillRect l="-1164" t="-846" r="-310"/>
                  </a:stretch>
                </a:blipFill>
                <a:ln>
                  <a:noFill/>
                </a:ln>
              </p:spPr>
              <p:txBody>
                <a:bodyPr/>
                <a:lstStyle/>
                <a:p>
                  <a:r>
                    <a:rPr lang="en-US">
                      <a:noFill/>
                    </a:rPr>
                    <a:t> </a:t>
                  </a:r>
                </a:p>
              </p:txBody>
            </p:sp>
          </mc:Fallback>
        </mc:AlternateContent>
        <p:cxnSp>
          <p:nvCxnSpPr>
            <p:cNvPr id="4" name="Straight Arrow Connector 3"/>
            <p:cNvCxnSpPr/>
            <p:nvPr/>
          </p:nvCxnSpPr>
          <p:spPr>
            <a:xfrm flipV="1">
              <a:off x="2400300" y="1571625"/>
              <a:ext cx="800100" cy="4000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535386" y="1628775"/>
              <a:ext cx="1298121" cy="342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095046" y="4489505"/>
              <a:ext cx="2559097" cy="769965"/>
              <a:chOff x="6095046" y="4489505"/>
              <a:chExt cx="2559097" cy="769965"/>
            </a:xfrm>
          </p:grpSpPr>
          <p:sp>
            <p:nvSpPr>
              <p:cNvPr id="43" name="Freeform 42"/>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28" name="Straight Connector 27"/>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8231362" y="4489505"/>
                <a:ext cx="422781" cy="369332"/>
              </a:xfrm>
              <a:prstGeom prst="rect">
                <a:avLst/>
              </a:prstGeom>
              <a:noFill/>
            </p:spPr>
            <p:txBody>
              <a:bodyPr wrap="square" rtlCol="0">
                <a:spAutoFit/>
              </a:bodyPr>
              <a:lstStyle/>
              <a:p>
                <a:r>
                  <a:rPr lang="en-CA" i="1" dirty="0" err="1">
                    <a:latin typeface="Times New Roman" pitchFamily="18" charset="0"/>
                    <a:cs typeface="Times New Roman" pitchFamily="18" charset="0"/>
                  </a:rPr>
                  <a:t>x</a:t>
                </a:r>
                <a:r>
                  <a:rPr lang="en-CA" i="1" baseline="-25000" dirty="0" err="1">
                    <a:latin typeface="Times New Roman" pitchFamily="18" charset="0"/>
                    <a:cs typeface="Times New Roman" pitchFamily="18" charset="0"/>
                  </a:rPr>
                  <a:t>r</a:t>
                </a:r>
                <a:endParaRPr lang="en-CA" i="1" baseline="-25000" dirty="0">
                  <a:latin typeface="Times New Roman" pitchFamily="18" charset="0"/>
                  <a:cs typeface="Times New Roman" pitchFamily="18" charset="0"/>
                </a:endParaRPr>
              </a:p>
            </p:txBody>
          </p:sp>
          <p:sp>
            <p:nvSpPr>
              <p:cNvPr id="34" name="TextBox 33"/>
              <p:cNvSpPr txBox="1"/>
              <p:nvPr/>
            </p:nvSpPr>
            <p:spPr>
              <a:xfrm>
                <a:off x="7156375" y="5012021"/>
                <a:ext cx="190500" cy="184666"/>
              </a:xfrm>
              <a:prstGeom prst="rect">
                <a:avLst/>
              </a:prstGeom>
              <a:noFill/>
            </p:spPr>
            <p:txBody>
              <a:bodyPr wrap="square" rtlCol="0">
                <a:spAutoFit/>
              </a:bodyPr>
              <a:lstStyle/>
              <a:p>
                <a:r>
                  <a:rPr lang="en-CA" i="1" dirty="0">
                    <a:latin typeface="Times New Roman" pitchFamily="18" charset="0"/>
                    <a:cs typeface="Times New Roman" pitchFamily="18" charset="0"/>
                  </a:rPr>
                  <a:t>x</a:t>
                </a:r>
                <a:endParaRPr lang="en-CA" i="1" baseline="-25000" dirty="0">
                  <a:latin typeface="Times New Roman" pitchFamily="18" charset="0"/>
                  <a:cs typeface="Times New Roman" pitchFamily="18" charset="0"/>
                </a:endParaRPr>
              </a:p>
            </p:txBody>
          </p:sp>
          <p:grpSp>
            <p:nvGrpSpPr>
              <p:cNvPr id="35" name="Group 34"/>
              <p:cNvGrpSpPr/>
              <p:nvPr/>
            </p:nvGrpSpPr>
            <p:grpSpPr>
              <a:xfrm>
                <a:off x="6395655" y="4590909"/>
                <a:ext cx="1738405" cy="85491"/>
                <a:chOff x="2043584" y="3419544"/>
                <a:chExt cx="3476810" cy="170982"/>
              </a:xfrm>
            </p:grpSpPr>
            <p:sp>
              <p:nvSpPr>
                <p:cNvPr id="46" name="Isosceles Triangle 45"/>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Isosceles Triangle 46"/>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Isosceles Triangle 47"/>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Isosceles Triangle 49"/>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Isosceles Triangle 50"/>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Isosceles Triangle 51"/>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Isosceles Triangle 52"/>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Isosceles Triangle 53"/>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Box 35"/>
              <p:cNvSpPr txBox="1"/>
              <p:nvPr/>
            </p:nvSpPr>
            <p:spPr>
              <a:xfrm>
                <a:off x="6095046" y="4782055"/>
                <a:ext cx="151039"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z</a:t>
                </a:r>
              </a:p>
            </p:txBody>
          </p:sp>
          <p:cxnSp>
            <p:nvCxnSpPr>
              <p:cNvPr id="37" name="Straight Arrow Connector 36"/>
              <p:cNvCxnSpPr/>
              <p:nvPr/>
            </p:nvCxnSpPr>
            <p:spPr>
              <a:xfrm>
                <a:off x="6308673" y="4709937"/>
                <a:ext cx="0" cy="5495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flipH="1">
                <a:off x="6834014" y="4733024"/>
                <a:ext cx="420278" cy="336145"/>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2 55"/>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p:cNvCxnSpPr/>
            <p:nvPr/>
          </p:nvCxnSpPr>
          <p:spPr>
            <a:xfrm flipV="1">
              <a:off x="4445454" y="1571626"/>
              <a:ext cx="69397" cy="3714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109880" y="2865675"/>
              <a:ext cx="58113" cy="3633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020786" y="2865675"/>
              <a:ext cx="1355271" cy="3633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8" name="TextBox 37"/>
              <p:cNvSpPr txBox="1"/>
              <p:nvPr/>
            </p:nvSpPr>
            <p:spPr>
              <a:xfrm>
                <a:off x="1427384" y="4875722"/>
                <a:ext cx="3879401" cy="841962"/>
              </a:xfrm>
              <a:prstGeom prst="rect">
                <a:avLst/>
              </a:prstGeom>
              <a:noFill/>
            </p:spPr>
            <p:txBody>
              <a:bodyPr wrap="square" rtlCol="0">
                <a:spAutoFit/>
              </a:bodyPr>
              <a:lstStyle/>
              <a:p>
                <a:r>
                  <a:rPr lang="en-US" sz="2000" dirty="0"/>
                  <a:t>e.g.,</a:t>
                </a:r>
                <a:r>
                  <a:rPr lang="en-US" sz="2000" dirty="0">
                    <a:ea typeface="Cambria Math"/>
                  </a:rPr>
                  <a:t> </a:t>
                </a:r>
                <a14:m>
                  <m:oMath xmlns:m="http://schemas.openxmlformats.org/officeDocument/2006/math">
                    <m:r>
                      <a:rPr lang="en-US" sz="2400" i="1">
                        <a:latin typeface="Cambria Math"/>
                        <a:ea typeface="Cambria Math"/>
                      </a:rPr>
                      <m:t>𝐺</m:t>
                    </m:r>
                    <m:d>
                      <m:dPr>
                        <m:ctrlPr>
                          <a:rPr lang="en-US" sz="2400" i="1" smtClean="0">
                            <a:latin typeface="Cambria Math" panose="02040503050406030204" pitchFamily="18" charset="0"/>
                            <a:ea typeface="Cambria Math"/>
                          </a:rPr>
                        </m:ctrlPr>
                      </m:dPr>
                      <m:e>
                        <m:r>
                          <a:rPr lang="en-US" sz="2400" b="0" i="1" smtClean="0">
                            <a:latin typeface="Cambria Math"/>
                            <a:ea typeface="Cambria Math"/>
                          </a:rPr>
                          <m:t>𝑥</m:t>
                        </m:r>
                        <m:r>
                          <a:rPr lang="en-US" sz="2400" b="0" i="1" smtClean="0">
                            <a:latin typeface="Cambria Math"/>
                            <a:ea typeface="Cambria Math"/>
                          </a:rPr>
                          <m:t>,</m:t>
                        </m:r>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𝑥</m:t>
                            </m:r>
                          </m:e>
                          <m:sub>
                            <m:r>
                              <a:rPr lang="en-US" sz="2400" b="0" i="1" smtClean="0">
                                <a:latin typeface="Cambria Math"/>
                                <a:ea typeface="Cambria Math"/>
                              </a:rPr>
                              <m:t>𝑟</m:t>
                            </m:r>
                          </m:sub>
                        </m:sSub>
                      </m:e>
                    </m:d>
                    <m:r>
                      <a:rPr lang="en-US" sz="2400" b="0" i="1" smtClean="0">
                        <a:latin typeface="Cambria Math"/>
                        <a:ea typeface="Cambria Math"/>
                      </a:rPr>
                      <m:t> </m:t>
                    </m:r>
                    <m:r>
                      <a:rPr lang="en-US" sz="2400" i="1">
                        <a:latin typeface="Cambria Math"/>
                        <a:ea typeface="Cambria Math"/>
                      </a:rPr>
                      <m:t>≈</m:t>
                    </m:r>
                    <m:f>
                      <m:fPr>
                        <m:ctrlPr>
                          <a:rPr lang="en-US" sz="2400" i="1">
                            <a:latin typeface="Cambria Math" panose="02040503050406030204" pitchFamily="18" charset="0"/>
                            <a:ea typeface="Cambria Math"/>
                          </a:rPr>
                        </m:ctrlPr>
                      </m:fPr>
                      <m:num>
                        <m:sSup>
                          <m:sSupPr>
                            <m:ctrlPr>
                              <a:rPr lang="en-US" sz="2400" i="1">
                                <a:latin typeface="Cambria Math" panose="02040503050406030204" pitchFamily="18" charset="0"/>
                                <a:ea typeface="Cambria Math"/>
                              </a:rPr>
                            </m:ctrlPr>
                          </m:sSupPr>
                          <m:e>
                            <m:r>
                              <a:rPr lang="en-US" sz="2400" i="1">
                                <a:latin typeface="Cambria Math"/>
                                <a:ea typeface="Cambria Math"/>
                              </a:rPr>
                              <m:t>𝑒</m:t>
                            </m:r>
                          </m:e>
                          <m:sup>
                            <m:r>
                              <a:rPr lang="en-US" sz="2400" i="1">
                                <a:latin typeface="Cambria Math"/>
                                <a:ea typeface="Cambria Math"/>
                              </a:rPr>
                              <m:t>𝑖</m:t>
                            </m:r>
                            <m:f>
                              <m:fPr>
                                <m:ctrlPr>
                                  <a:rPr lang="en-US" sz="2400" i="1" smtClean="0">
                                    <a:latin typeface="Cambria Math" panose="02040503050406030204" pitchFamily="18" charset="0"/>
                                    <a:ea typeface="Cambria Math"/>
                                  </a:rPr>
                                </m:ctrlPr>
                              </m:fPr>
                              <m:num>
                                <m:r>
                                  <a:rPr lang="en-US" sz="2400" i="1" smtClean="0">
                                    <a:latin typeface="Cambria Math"/>
                                    <a:ea typeface="Cambria Math"/>
                                  </a:rPr>
                                  <m:t>𝜔</m:t>
                                </m:r>
                              </m:num>
                              <m:den>
                                <m:r>
                                  <a:rPr lang="en-US" sz="2400" b="0" i="1" smtClean="0">
                                    <a:latin typeface="Cambria Math"/>
                                    <a:ea typeface="Cambria Math"/>
                                  </a:rPr>
                                  <m:t>𝑣</m:t>
                                </m:r>
                              </m:den>
                            </m:f>
                            <m:d>
                              <m:dPr>
                                <m:begChr m:val="|"/>
                                <m:endChr m:val="|"/>
                                <m:ctrlPr>
                                  <a:rPr lang="en-US" sz="2400" i="1" smtClean="0">
                                    <a:latin typeface="Cambria Math" panose="02040503050406030204" pitchFamily="18" charset="0"/>
                                    <a:ea typeface="Cambria Math"/>
                                  </a:rPr>
                                </m:ctrlPr>
                              </m:dPr>
                              <m:e>
                                <m:r>
                                  <a:rPr lang="en-US" sz="2400" i="1">
                                    <a:latin typeface="Cambria Math"/>
                                    <a:ea typeface="Cambria Math"/>
                                  </a:rPr>
                                  <m:t>𝑥</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𝑥</m:t>
                                    </m:r>
                                  </m:e>
                                  <m:sub>
                                    <m:r>
                                      <a:rPr lang="en-US" sz="2400" i="1">
                                        <a:latin typeface="Cambria Math"/>
                                        <a:ea typeface="Cambria Math"/>
                                      </a:rPr>
                                      <m:t>𝑟</m:t>
                                    </m:r>
                                  </m:sub>
                                </m:sSub>
                              </m:e>
                            </m:d>
                          </m:sup>
                        </m:sSup>
                      </m:num>
                      <m:den>
                        <m:d>
                          <m:dPr>
                            <m:begChr m:val="|"/>
                            <m:endChr m:val="|"/>
                            <m:ctrlPr>
                              <a:rPr lang="en-US" sz="2400" i="1">
                                <a:latin typeface="Cambria Math" panose="02040503050406030204" pitchFamily="18" charset="0"/>
                                <a:ea typeface="Cambria Math"/>
                              </a:rPr>
                            </m:ctrlPr>
                          </m:dPr>
                          <m:e>
                            <m:r>
                              <a:rPr lang="en-US" sz="2400" i="1">
                                <a:latin typeface="Cambria Math"/>
                                <a:ea typeface="Cambria Math"/>
                              </a:rPr>
                              <m:t>𝑥</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𝑥</m:t>
                                </m:r>
                              </m:e>
                              <m:sub>
                                <m:r>
                                  <a:rPr lang="en-US" sz="2400" i="1">
                                    <a:latin typeface="Cambria Math"/>
                                    <a:ea typeface="Cambria Math"/>
                                  </a:rPr>
                                  <m:t>𝑟</m:t>
                                </m:r>
                              </m:sub>
                            </m:sSub>
                          </m:e>
                        </m:d>
                      </m:den>
                    </m:f>
                  </m:oMath>
                </a14:m>
                <a:r>
                  <a:rPr lang="en-US" sz="2400" dirty="0"/>
                  <a:t> </a:t>
                </a:r>
              </a:p>
            </p:txBody>
          </p:sp>
        </mc:Choice>
        <mc:Fallback xmlns="">
          <p:sp>
            <p:nvSpPr>
              <p:cNvPr id="38" name="TextBox 37"/>
              <p:cNvSpPr txBox="1">
                <a:spLocks noRot="1" noChangeAspect="1" noMove="1" noResize="1" noEditPoints="1" noAdjustHandles="1" noChangeArrowheads="1" noChangeShapeType="1" noTextEdit="1"/>
              </p:cNvSpPr>
              <p:nvPr/>
            </p:nvSpPr>
            <p:spPr>
              <a:xfrm>
                <a:off x="1427384" y="4875722"/>
                <a:ext cx="3879401" cy="841962"/>
              </a:xfrm>
              <a:prstGeom prst="rect">
                <a:avLst/>
              </a:prstGeom>
              <a:blipFill rotWithShape="1">
                <a:blip r:embed="rId4"/>
                <a:stretch>
                  <a:fillRect l="-1570"/>
                </a:stretch>
              </a:blipFill>
            </p:spPr>
            <p:txBody>
              <a:bodyPr/>
              <a:lstStyle/>
              <a:p>
                <a:r>
                  <a:rPr lang="en-US">
                    <a:noFill/>
                  </a:rPr>
                  <a:t> </a:t>
                </a:r>
              </a:p>
            </p:txBody>
          </p:sp>
        </mc:Fallback>
      </mc:AlternateContent>
    </p:spTree>
    <p:extLst>
      <p:ext uri="{BB962C8B-B14F-4D97-AF65-F5344CB8AC3E}">
        <p14:creationId xmlns:p14="http://schemas.microsoft.com/office/powerpoint/2010/main" val="168380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44</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2" name="Group 1"/>
          <p:cNvGrpSpPr/>
          <p:nvPr/>
        </p:nvGrpSpPr>
        <p:grpSpPr>
          <a:xfrm>
            <a:off x="890953" y="809274"/>
            <a:ext cx="7858191" cy="5042599"/>
            <a:chOff x="890953" y="809274"/>
            <a:chExt cx="7858191" cy="5042599"/>
          </a:xfrm>
        </p:grpSpPr>
        <mc:AlternateContent xmlns:mc="http://schemas.openxmlformats.org/markup-compatibility/2006" xmlns:a14="http://schemas.microsoft.com/office/drawing/2010/main">
          <mc:Choice Requires="a14">
            <p:sp>
              <p:nvSpPr>
                <p:cNvPr id="25" name="TextBox 24"/>
                <p:cNvSpPr txBox="1"/>
                <p:nvPr/>
              </p:nvSpPr>
              <p:spPr>
                <a:xfrm>
                  <a:off x="890953" y="809274"/>
                  <a:ext cx="7858191" cy="5042599"/>
                </a:xfrm>
                <a:prstGeom prst="rect">
                  <a:avLst/>
                </a:prstGeom>
                <a:noFill/>
                <a:ln>
                  <a:noFill/>
                </a:ln>
              </p:spPr>
              <p:txBody>
                <a:bodyPr wrap="square" rtlCol="0">
                  <a:spAutoFit/>
                </a:bodyPr>
                <a:lstStyle/>
                <a:p>
                  <a:r>
                    <a:rPr lang="en-GB" sz="2400" dirty="0"/>
                    <a:t>Born approximation:</a:t>
                  </a:r>
                </a:p>
                <a:p>
                  <a:pPr lvl="1"/>
                  <a14:m>
                    <m:oMathPara xmlns:m="http://schemas.openxmlformats.org/officeDocument/2006/math">
                      <m:oMathParaPr>
                        <m:jc m:val="centerGroup"/>
                      </m:oMathParaPr>
                      <m:oMath xmlns:m="http://schemas.openxmlformats.org/officeDocument/2006/math">
                        <m:r>
                          <a:rPr lang="en-US" sz="2400" b="0" i="1" smtClean="0">
                            <a:latin typeface="Cambria Math"/>
                          </a:rPr>
                          <m:t>𝑢</m:t>
                        </m:r>
                        <m:d>
                          <m:dPr>
                            <m:ctrlPr>
                              <a:rPr lang="en-US" sz="2400" b="0" i="1" smtClean="0">
                                <a:latin typeface="Cambria Math" panose="02040503050406030204" pitchFamily="18" charset="0"/>
                              </a:rPr>
                            </m:ctrlPr>
                          </m:dPr>
                          <m:e>
                            <m:r>
                              <a:rPr lang="en-US" sz="2400" b="0" i="1" smtClean="0">
                                <a:latin typeface="Cambria Math"/>
                              </a:rPr>
                              <m:t>𝑥</m:t>
                            </m:r>
                          </m:e>
                        </m:d>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𝑢</m:t>
                            </m:r>
                          </m:e>
                          <m:sub>
                            <m:r>
                              <a:rPr lang="en-US" sz="2400" b="0" i="1" smtClean="0">
                                <a:latin typeface="Cambria Math"/>
                              </a:rPr>
                              <m:t>0</m:t>
                            </m:r>
                          </m:sub>
                        </m:sSub>
                        <m:d>
                          <m:dPr>
                            <m:ctrlPr>
                              <a:rPr lang="en-US" sz="2400" b="0" i="1" smtClean="0">
                                <a:latin typeface="Cambria Math" panose="02040503050406030204" pitchFamily="18" charset="0"/>
                              </a:rPr>
                            </m:ctrlPr>
                          </m:dPr>
                          <m:e>
                            <m:r>
                              <a:rPr lang="en-US" sz="2400" b="0" i="1" smtClean="0">
                                <a:latin typeface="Cambria Math"/>
                              </a:rPr>
                              <m:t>𝑥</m:t>
                            </m:r>
                          </m:e>
                        </m:d>
                        <m:r>
                          <a:rPr lang="en-US" sz="2400" b="0" i="1" smtClean="0">
                            <a:latin typeface="Cambria Math"/>
                          </a:rPr>
                          <m:t>+</m:t>
                        </m:r>
                        <m:r>
                          <a:rPr lang="en-US" sz="2400" b="0" i="1" smtClean="0">
                            <a:latin typeface="Cambria Math"/>
                            <a:ea typeface="Cambria Math"/>
                          </a:rPr>
                          <m:t>𝛿</m:t>
                        </m:r>
                        <m:r>
                          <a:rPr lang="en-US" sz="2400" b="0" i="1" smtClean="0">
                            <a:latin typeface="Cambria Math"/>
                            <a:ea typeface="Cambria Math"/>
                          </a:rPr>
                          <m:t>𝑢</m:t>
                        </m:r>
                        <m:r>
                          <a:rPr lang="en-US" sz="2400" b="0" i="1" smtClean="0">
                            <a:latin typeface="Cambria Math"/>
                            <a:ea typeface="Cambria Math"/>
                          </a:rPr>
                          <m:t>(</m:t>
                        </m:r>
                        <m:r>
                          <a:rPr lang="en-US" sz="2400" b="0" i="1" smtClean="0">
                            <a:latin typeface="Cambria Math"/>
                            <a:ea typeface="Cambria Math"/>
                          </a:rPr>
                          <m:t>𝑥</m:t>
                        </m:r>
                        <m:r>
                          <a:rPr lang="en-US" sz="2400" b="0" i="1" smtClean="0">
                            <a:latin typeface="Cambria Math"/>
                            <a:ea typeface="Cambria Math"/>
                          </a:rPr>
                          <m:t>)</m:t>
                        </m:r>
                      </m:oMath>
                    </m:oMathPara>
                  </a14:m>
                  <a:endParaRPr lang="en-GB" sz="2400" dirty="0"/>
                </a:p>
                <a:p>
                  <a:pPr lvl="1"/>
                  <a:endParaRPr lang="en-GB" sz="2000" dirty="0"/>
                </a:p>
                <a:p>
                  <a:pPr lvl="1"/>
                  <a:r>
                    <a:rPr lang="en-GB" sz="2000" dirty="0"/>
                    <a:t>Total </a:t>
                  </a:r>
                  <a:r>
                    <a:rPr lang="en-GB" sz="2000" dirty="0" err="1"/>
                    <a:t>wavefield</a:t>
                  </a:r>
                  <a:r>
                    <a:rPr lang="en-GB" sz="2000" dirty="0"/>
                    <a:t> </a:t>
                  </a:r>
                  <a:r>
                    <a:rPr lang="en-US" sz="2000" dirty="0"/>
                    <a:t>= reference </a:t>
                  </a:r>
                  <a:r>
                    <a:rPr lang="en-US" sz="2000" dirty="0" err="1"/>
                    <a:t>wavefield</a:t>
                  </a:r>
                  <a:r>
                    <a:rPr lang="en-US" sz="2000" dirty="0"/>
                    <a:t> + scattered </a:t>
                  </a:r>
                  <a:r>
                    <a:rPr lang="en-US" sz="2000" dirty="0" err="1"/>
                    <a:t>wavefield</a:t>
                  </a:r>
                  <a:r>
                    <a:rPr lang="en-US" sz="2000" dirty="0"/>
                    <a:t>,</a:t>
                  </a:r>
                </a:p>
                <a:p>
                  <a:pPr lvl="1"/>
                  <a:r>
                    <a:rPr lang="en-US" sz="2000" dirty="0"/>
                    <a:t>where velocity </a:t>
                  </a:r>
                  <a14:m>
                    <m:oMath xmlns:m="http://schemas.openxmlformats.org/officeDocument/2006/math">
                      <m:r>
                        <a:rPr lang="en-US" sz="2000" i="1">
                          <a:latin typeface="Cambria Math"/>
                        </a:rPr>
                        <m:t>𝑣</m:t>
                      </m:r>
                    </m:oMath>
                  </a14:m>
                  <a:r>
                    <a:rPr lang="en-US" sz="2000" dirty="0"/>
                    <a:t> has been split into </a:t>
                  </a:r>
                </a:p>
                <a:p>
                  <a:pPr lvl="1"/>
                  <a14:m>
                    <m:oMathPara xmlns:m="http://schemas.openxmlformats.org/officeDocument/2006/math">
                      <m:oMathParaPr>
                        <m:jc m:val="centerGroup"/>
                      </m:oMathParaPr>
                      <m:oMath xmlns:m="http://schemas.openxmlformats.org/officeDocument/2006/math">
                        <m:r>
                          <a:rPr lang="en-US" sz="2400" b="0" i="1" smtClean="0">
                            <a:latin typeface="Cambria Math"/>
                          </a:rPr>
                          <m:t>𝑣</m:t>
                        </m:r>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𝑣</m:t>
                            </m:r>
                          </m:e>
                          <m:sub>
                            <m:r>
                              <a:rPr lang="en-US" sz="2400" b="0" i="1" smtClean="0">
                                <a:latin typeface="Cambria Math"/>
                              </a:rPr>
                              <m:t>0</m:t>
                            </m:r>
                          </m:sub>
                        </m:sSub>
                        <m:r>
                          <a:rPr lang="en-US" sz="2400" b="0" i="1" smtClean="0">
                            <a:latin typeface="Cambria Math"/>
                          </a:rPr>
                          <m:t>+</m:t>
                        </m:r>
                        <m:r>
                          <a:rPr lang="en-US" sz="2400" b="0" i="1" smtClean="0">
                            <a:latin typeface="Cambria Math"/>
                            <a:ea typeface="Cambria Math"/>
                          </a:rPr>
                          <m:t>𝛿</m:t>
                        </m:r>
                        <m:r>
                          <a:rPr lang="en-US" sz="2400" b="0" i="1" smtClean="0">
                            <a:latin typeface="Cambria Math"/>
                            <a:ea typeface="Cambria Math"/>
                          </a:rPr>
                          <m:t>𝑣</m:t>
                        </m:r>
                      </m:oMath>
                    </m:oMathPara>
                  </a14:m>
                  <a:endParaRPr lang="en-US" sz="2400" dirty="0"/>
                </a:p>
                <a:p>
                  <a:pPr lvl="1"/>
                  <a:endParaRPr lang="en-US" sz="2000" dirty="0"/>
                </a:p>
                <a:p>
                  <a:pPr lvl="1"/>
                  <a14:m>
                    <m:oMath xmlns:m="http://schemas.openxmlformats.org/officeDocument/2006/math">
                      <m:r>
                        <a:rPr lang="en-US" sz="2000" i="1">
                          <a:latin typeface="Cambria Math"/>
                        </a:rPr>
                        <m:t>𝑣</m:t>
                      </m:r>
                      <m:r>
                        <a:rPr lang="en-US" sz="2000" i="1">
                          <a:latin typeface="Cambria Math"/>
                        </a:rPr>
                        <m:t>=</m:t>
                      </m:r>
                    </m:oMath>
                  </a14:m>
                  <a:r>
                    <a:rPr lang="en-US" sz="2000" dirty="0"/>
                    <a:t> reference velocity + velocity perturbation.</a:t>
                  </a:r>
                </a:p>
                <a:p>
                  <a:pPr lvl="1"/>
                  <a:r>
                    <a:rPr lang="en-US" sz="2000" dirty="0"/>
                    <a:t>Scattered </a:t>
                  </a:r>
                  <a:r>
                    <a:rPr lang="en-US" sz="2000" dirty="0" err="1"/>
                    <a:t>wavefield</a:t>
                  </a:r>
                  <a:r>
                    <a:rPr lang="en-US" sz="2000" dirty="0"/>
                    <a:t> is a volume integral of velocity perturbation:</a:t>
                  </a:r>
                </a:p>
                <a:p>
                  <a:pPr lvl="1"/>
                  <a:r>
                    <a:rPr lang="en-US" sz="2000" dirty="0">
                      <a:ea typeface="Cambria Math"/>
                    </a:rPr>
                    <a:t>          </a:t>
                  </a:r>
                  <a14:m>
                    <m:oMath xmlns:m="http://schemas.openxmlformats.org/officeDocument/2006/math">
                      <m:r>
                        <a:rPr lang="en-US" sz="2400" i="1" smtClean="0">
                          <a:latin typeface="Cambria Math"/>
                          <a:ea typeface="Cambria Math"/>
                        </a:rPr>
                        <m:t>𝛿</m:t>
                      </m:r>
                      <m:r>
                        <a:rPr lang="en-US" sz="2400" b="0" i="1" smtClean="0">
                          <a:latin typeface="Cambria Math"/>
                          <a:ea typeface="Cambria Math"/>
                        </a:rPr>
                        <m:t>𝑢</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r>
                            <a:rPr lang="en-US" sz="2400" b="0" i="1" baseline="-25000" smtClean="0">
                              <a:latin typeface="Cambria Math"/>
                              <a:ea typeface="Cambria Math"/>
                            </a:rPr>
                            <m:t>𝑟</m:t>
                          </m:r>
                        </m:e>
                      </m:d>
                      <m:r>
                        <a:rPr lang="en-US" sz="2400" b="0" i="1" smtClean="0">
                          <a:latin typeface="Cambria Math"/>
                          <a:ea typeface="Cambria Math"/>
                        </a:rPr>
                        <m:t>=2</m:t>
                      </m:r>
                      <m:sSup>
                        <m:sSupPr>
                          <m:ctrlPr>
                            <a:rPr lang="en-US" sz="2400" b="0" i="1" smtClean="0">
                              <a:latin typeface="Cambria Math" panose="02040503050406030204" pitchFamily="18" charset="0"/>
                              <a:ea typeface="Cambria Math"/>
                            </a:rPr>
                          </m:ctrlPr>
                        </m:sSupPr>
                        <m:e>
                          <m:r>
                            <a:rPr lang="en-US" sz="2400" b="0" i="1" smtClean="0">
                              <a:latin typeface="Cambria Math"/>
                              <a:ea typeface="Cambria Math"/>
                            </a:rPr>
                            <m:t>𝜔</m:t>
                          </m:r>
                        </m:e>
                        <m:sup>
                          <m:r>
                            <a:rPr lang="en-US" sz="2400" b="0" i="1" smtClean="0">
                              <a:latin typeface="Cambria Math"/>
                              <a:ea typeface="Cambria Math"/>
                            </a:rPr>
                            <m:t>2</m:t>
                          </m:r>
                        </m:sup>
                      </m:sSup>
                      <m:nary>
                        <m:naryPr>
                          <m:limLoc m:val="undOvr"/>
                          <m:subHide m:val="on"/>
                          <m:supHide m:val="on"/>
                          <m:ctrlPr>
                            <a:rPr lang="en-US" sz="2400" b="0" i="1" smtClean="0">
                              <a:latin typeface="Cambria Math" panose="02040503050406030204" pitchFamily="18" charset="0"/>
                              <a:ea typeface="Cambria Math"/>
                            </a:rPr>
                          </m:ctrlPr>
                        </m:naryPr>
                        <m:sub/>
                        <m:sup/>
                        <m:e>
                          <m:r>
                            <a:rPr lang="en-US" sz="2400" b="0" i="1" smtClean="0">
                              <a:latin typeface="Cambria Math"/>
                              <a:ea typeface="Cambria Math"/>
                            </a:rPr>
                            <m:t>𝑑𝑉</m:t>
                          </m:r>
                        </m:e>
                      </m:nary>
                      <m:r>
                        <a:rPr lang="en-US" sz="2400" b="0" i="1" smtClean="0">
                          <a:latin typeface="Cambria Math"/>
                          <a:ea typeface="Cambria Math"/>
                        </a:rPr>
                        <m:t> </m:t>
                      </m:r>
                      <m:r>
                        <a:rPr lang="en-US" sz="2400" b="0" i="1" smtClean="0">
                          <a:solidFill>
                            <a:srgbClr val="FF0000"/>
                          </a:solidFill>
                          <a:latin typeface="Cambria Math"/>
                          <a:ea typeface="Cambria Math"/>
                        </a:rPr>
                        <m:t>𝐺</m:t>
                      </m:r>
                      <m:d>
                        <m:dPr>
                          <m:ctrlPr>
                            <a:rPr lang="en-US" sz="2400" b="0" i="1" smtClean="0">
                              <a:solidFill>
                                <a:srgbClr val="FF0000"/>
                              </a:solidFill>
                              <a:latin typeface="Cambria Math" panose="02040503050406030204" pitchFamily="18" charset="0"/>
                              <a:ea typeface="Cambria Math"/>
                            </a:rPr>
                          </m:ctrlPr>
                        </m:dPr>
                        <m:e>
                          <m:r>
                            <a:rPr lang="en-US" sz="2400" b="0" i="1" smtClean="0">
                              <a:solidFill>
                                <a:srgbClr val="FF0000"/>
                              </a:solidFill>
                              <a:latin typeface="Cambria Math"/>
                              <a:ea typeface="Cambria Math"/>
                            </a:rPr>
                            <m:t>𝑥</m:t>
                          </m:r>
                          <m:r>
                            <a:rPr lang="en-US" sz="2400" b="0" i="1" smtClean="0">
                              <a:solidFill>
                                <a:srgbClr val="FF0000"/>
                              </a:solidFill>
                              <a:latin typeface="Cambria Math"/>
                              <a:ea typeface="Cambria Math"/>
                            </a:rPr>
                            <m:t>,</m:t>
                          </m:r>
                          <m:sSub>
                            <m:sSubPr>
                              <m:ctrlPr>
                                <a:rPr lang="en-US" sz="2400" b="0" i="1" smtClean="0">
                                  <a:solidFill>
                                    <a:srgbClr val="FF0000"/>
                                  </a:solidFill>
                                  <a:latin typeface="Cambria Math" panose="02040503050406030204" pitchFamily="18" charset="0"/>
                                  <a:ea typeface="Cambria Math"/>
                                </a:rPr>
                              </m:ctrlPr>
                            </m:sSubPr>
                            <m:e>
                              <m:r>
                                <a:rPr lang="en-US" sz="2400" b="0" i="1" smtClean="0">
                                  <a:solidFill>
                                    <a:srgbClr val="FF0000"/>
                                  </a:solidFill>
                                  <a:latin typeface="Cambria Math"/>
                                  <a:ea typeface="Cambria Math"/>
                                </a:rPr>
                                <m:t>𝑥</m:t>
                              </m:r>
                            </m:e>
                            <m:sub>
                              <m:r>
                                <a:rPr lang="en-US" sz="2400" b="0" i="1" smtClean="0">
                                  <a:solidFill>
                                    <a:srgbClr val="FF0000"/>
                                  </a:solidFill>
                                  <a:latin typeface="Cambria Math"/>
                                  <a:ea typeface="Cambria Math"/>
                                </a:rPr>
                                <m:t>𝑠</m:t>
                              </m:r>
                            </m:sub>
                          </m:sSub>
                        </m:e>
                      </m:d>
                      <m:r>
                        <a:rPr lang="en-US" sz="2400" b="0" i="1" smtClean="0">
                          <a:latin typeface="Cambria Math"/>
                          <a:ea typeface="Cambria Math"/>
                        </a:rPr>
                        <m:t> </m:t>
                      </m:r>
                      <m:f>
                        <m:fPr>
                          <m:ctrlPr>
                            <a:rPr lang="en-US" sz="2400" b="0" i="1" smtClean="0">
                              <a:latin typeface="Cambria Math" panose="02040503050406030204" pitchFamily="18" charset="0"/>
                              <a:ea typeface="Cambria Math"/>
                            </a:rPr>
                          </m:ctrlPr>
                        </m:fPr>
                        <m:num>
                          <m:r>
                            <a:rPr lang="en-US" sz="2400" b="0" i="1" smtClean="0">
                              <a:latin typeface="Cambria Math"/>
                              <a:ea typeface="Cambria Math"/>
                            </a:rPr>
                            <m:t>𝛿</m:t>
                          </m:r>
                          <m:r>
                            <a:rPr lang="en-US" sz="2400" b="0" i="1" smtClean="0">
                              <a:latin typeface="Cambria Math"/>
                              <a:ea typeface="Cambria Math"/>
                            </a:rPr>
                            <m:t>𝑣</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num>
                        <m:den>
                          <m:sSup>
                            <m:sSupPr>
                              <m:ctrlPr>
                                <a:rPr lang="en-US" sz="2400" b="0" i="1" smtClean="0">
                                  <a:latin typeface="Cambria Math" panose="02040503050406030204" pitchFamily="18" charset="0"/>
                                  <a:ea typeface="Cambria Math"/>
                                </a:rPr>
                              </m:ctrlPr>
                            </m:sSup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𝑣</m:t>
                                  </m:r>
                                </m:e>
                                <m:sub>
                                  <m:r>
                                    <a:rPr lang="en-US" sz="2400" b="0" i="1" smtClean="0">
                                      <a:latin typeface="Cambria Math"/>
                                      <a:ea typeface="Cambria Math"/>
                                    </a:rPr>
                                    <m:t>0</m:t>
                                  </m:r>
                                </m:sub>
                              </m:sSub>
                            </m:e>
                            <m:sup>
                              <m:r>
                                <a:rPr lang="en-US" sz="2400" b="0" i="1" smtClean="0">
                                  <a:latin typeface="Cambria Math"/>
                                  <a:ea typeface="Cambria Math"/>
                                </a:rPr>
                                <m:t>3</m:t>
                              </m:r>
                            </m:sup>
                          </m:sSup>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den>
                      </m:f>
                      <m:r>
                        <a:rPr lang="en-US" sz="2400" b="0" i="1" smtClean="0">
                          <a:latin typeface="Cambria Math"/>
                          <a:ea typeface="Cambria Math"/>
                        </a:rPr>
                        <m:t> </m:t>
                      </m:r>
                      <m:r>
                        <a:rPr lang="en-US" sz="2400" b="0" i="1" smtClean="0">
                          <a:solidFill>
                            <a:srgbClr val="00B050"/>
                          </a:solidFill>
                          <a:latin typeface="Cambria Math"/>
                          <a:ea typeface="Cambria Math"/>
                        </a:rPr>
                        <m:t>𝐺</m:t>
                      </m:r>
                      <m:r>
                        <a:rPr lang="en-US" sz="2400" b="0" i="1" smtClean="0">
                          <a:solidFill>
                            <a:srgbClr val="00B050"/>
                          </a:solidFill>
                          <a:latin typeface="Cambria Math"/>
                          <a:ea typeface="Cambria Math"/>
                        </a:rPr>
                        <m:t>(</m:t>
                      </m:r>
                      <m:r>
                        <a:rPr lang="en-US" sz="2400" b="0" i="1" smtClean="0">
                          <a:solidFill>
                            <a:srgbClr val="00B050"/>
                          </a:solidFill>
                          <a:latin typeface="Cambria Math"/>
                          <a:ea typeface="Cambria Math"/>
                        </a:rPr>
                        <m:t>𝑥</m:t>
                      </m:r>
                      <m:r>
                        <a:rPr lang="en-US" sz="2400" b="0" i="1" smtClean="0">
                          <a:solidFill>
                            <a:srgbClr val="00B050"/>
                          </a:solidFill>
                          <a:latin typeface="Cambria Math"/>
                          <a:ea typeface="Cambria Math"/>
                        </a:rPr>
                        <m:t>, </m:t>
                      </m:r>
                      <m:sSub>
                        <m:sSubPr>
                          <m:ctrlPr>
                            <a:rPr lang="en-US" sz="2400" i="1">
                              <a:solidFill>
                                <a:srgbClr val="00B050"/>
                              </a:solidFill>
                              <a:latin typeface="Cambria Math" panose="02040503050406030204" pitchFamily="18" charset="0"/>
                              <a:ea typeface="Cambria Math"/>
                            </a:rPr>
                          </m:ctrlPr>
                        </m:sSubPr>
                        <m:e>
                          <m:r>
                            <a:rPr lang="en-US" sz="2400" i="1">
                              <a:solidFill>
                                <a:srgbClr val="00B050"/>
                              </a:solidFill>
                              <a:latin typeface="Cambria Math"/>
                              <a:ea typeface="Cambria Math"/>
                            </a:rPr>
                            <m:t>𝑥</m:t>
                          </m:r>
                        </m:e>
                        <m:sub>
                          <m:r>
                            <a:rPr lang="en-US" sz="2400" b="0" i="1" smtClean="0">
                              <a:solidFill>
                                <a:srgbClr val="00B050"/>
                              </a:solidFill>
                              <a:latin typeface="Cambria Math"/>
                              <a:ea typeface="Cambria Math"/>
                            </a:rPr>
                            <m:t>𝑟</m:t>
                          </m:r>
                        </m:sub>
                      </m:sSub>
                    </m:oMath>
                  </a14:m>
                  <a:r>
                    <a:rPr lang="en-GB" sz="2400" dirty="0">
                      <a:solidFill>
                        <a:srgbClr val="00B050"/>
                      </a:solidFill>
                    </a:rPr>
                    <a:t>)</a:t>
                  </a:r>
                </a:p>
                <a:p>
                  <a:pPr lvl="1"/>
                  <a14:m>
                    <m:oMath xmlns:m="http://schemas.openxmlformats.org/officeDocument/2006/math">
                      <m:r>
                        <a:rPr lang="en-US" sz="2400" i="1">
                          <a:latin typeface="Cambria Math"/>
                          <a:ea typeface="Cambria Math"/>
                        </a:rPr>
                        <m:t>𝐺</m:t>
                      </m:r>
                      <m:r>
                        <a:rPr lang="en-US" sz="2400" i="1">
                          <a:latin typeface="Cambria Math"/>
                          <a:ea typeface="Cambria Math"/>
                        </a:rPr>
                        <m:t>(</m:t>
                      </m:r>
                      <m:r>
                        <a:rPr lang="en-US" sz="2400" i="1">
                          <a:latin typeface="Cambria Math"/>
                          <a:ea typeface="Cambria Math"/>
                        </a:rPr>
                        <m:t>𝑥</m:t>
                      </m:r>
                      <m:r>
                        <a:rPr lang="en-US" sz="2400" i="1">
                          <a:latin typeface="Cambria Math"/>
                          <a:ea typeface="Cambria Math"/>
                        </a:rPr>
                        <m:t>, </m:t>
                      </m:r>
                      <m:sSub>
                        <m:sSubPr>
                          <m:ctrlPr>
                            <a:rPr lang="en-US" sz="2400" i="1">
                              <a:latin typeface="Cambria Math" panose="02040503050406030204" pitchFamily="18" charset="0"/>
                              <a:ea typeface="Cambria Math"/>
                            </a:rPr>
                          </m:ctrlPr>
                        </m:sSubPr>
                        <m:e>
                          <m:r>
                            <a:rPr lang="en-US" sz="2400" i="1">
                              <a:latin typeface="Cambria Math"/>
                              <a:ea typeface="Cambria Math"/>
                            </a:rPr>
                            <m:t>𝑥</m:t>
                          </m:r>
                        </m:e>
                        <m:sub>
                          <m:r>
                            <a:rPr lang="en-US" sz="2400" i="1">
                              <a:latin typeface="Cambria Math"/>
                              <a:ea typeface="Cambria Math"/>
                            </a:rPr>
                            <m:t>𝑟</m:t>
                          </m:r>
                        </m:sub>
                      </m:sSub>
                    </m:oMath>
                  </a14:m>
                  <a:r>
                    <a:rPr lang="en-GB" sz="2400" dirty="0"/>
                    <a:t>) </a:t>
                  </a:r>
                  <a:r>
                    <a:rPr lang="en-GB" sz="2000" dirty="0"/>
                    <a:t>is the propagator from </a:t>
                  </a:r>
                  <a14:m>
                    <m:oMath xmlns:m="http://schemas.openxmlformats.org/officeDocument/2006/math">
                      <m:r>
                        <a:rPr lang="en-US" sz="2000" i="1">
                          <a:latin typeface="Cambria Math"/>
                          <a:ea typeface="Cambria Math"/>
                        </a:rPr>
                        <m:t>𝑥</m:t>
                      </m:r>
                    </m:oMath>
                  </a14:m>
                  <a:r>
                    <a:rPr lang="en-GB" sz="2000" dirty="0"/>
                    <a:t> to </a:t>
                  </a:r>
                  <a14:m>
                    <m:oMath xmlns:m="http://schemas.openxmlformats.org/officeDocument/2006/math">
                      <m:sSub>
                        <m:sSubPr>
                          <m:ctrlPr>
                            <a:rPr lang="en-US" sz="2000" i="1">
                              <a:latin typeface="Cambria Math" panose="02040503050406030204" pitchFamily="18" charset="0"/>
                              <a:ea typeface="Cambria Math"/>
                            </a:rPr>
                          </m:ctrlPr>
                        </m:sSubPr>
                        <m:e>
                          <m:r>
                            <a:rPr lang="en-US" sz="2000" i="1">
                              <a:latin typeface="Cambria Math"/>
                              <a:ea typeface="Cambria Math"/>
                            </a:rPr>
                            <m:t>𝑥</m:t>
                          </m:r>
                        </m:e>
                        <m:sub>
                          <m:r>
                            <a:rPr lang="en-US" sz="2000" i="1">
                              <a:latin typeface="Cambria Math"/>
                              <a:ea typeface="Cambria Math"/>
                            </a:rPr>
                            <m:t>𝑟</m:t>
                          </m:r>
                        </m:sub>
                      </m:sSub>
                      <m:r>
                        <a:rPr lang="en-US" sz="2000" b="0" i="0" smtClean="0">
                          <a:latin typeface="Cambria Math"/>
                          <a:ea typeface="Cambria Math"/>
                        </a:rPr>
                        <m:t>,</m:t>
                      </m:r>
                    </m:oMath>
                  </a14:m>
                  <a:endParaRPr lang="en-GB" sz="2000" dirty="0"/>
                </a:p>
                <a:p>
                  <a:pPr lvl="1"/>
                  <a:endParaRPr lang="en-GB" sz="2000" dirty="0"/>
                </a:p>
                <a:p>
                  <a:pPr lvl="1"/>
                  <a:endParaRPr lang="en-GB" sz="2000" dirty="0"/>
                </a:p>
                <a:p>
                  <a:endParaRPr lang="en-GB"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890953" y="809274"/>
                  <a:ext cx="7858191" cy="5042599"/>
                </a:xfrm>
                <a:prstGeom prst="rect">
                  <a:avLst/>
                </a:prstGeom>
                <a:blipFill rotWithShape="1">
                  <a:blip r:embed="rId3"/>
                  <a:stretch>
                    <a:fillRect l="-1164" t="-846" r="-310"/>
                  </a:stretch>
                </a:blipFill>
                <a:ln>
                  <a:noFill/>
                </a:ln>
              </p:spPr>
              <p:txBody>
                <a:bodyPr/>
                <a:lstStyle/>
                <a:p>
                  <a:r>
                    <a:rPr lang="en-US">
                      <a:noFill/>
                    </a:rPr>
                    <a:t> </a:t>
                  </a:r>
                </a:p>
              </p:txBody>
            </p:sp>
          </mc:Fallback>
        </mc:AlternateContent>
        <p:cxnSp>
          <p:nvCxnSpPr>
            <p:cNvPr id="4" name="Straight Arrow Connector 3"/>
            <p:cNvCxnSpPr/>
            <p:nvPr/>
          </p:nvCxnSpPr>
          <p:spPr>
            <a:xfrm flipV="1">
              <a:off x="2400300" y="1571625"/>
              <a:ext cx="800100" cy="4000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535386" y="1628775"/>
              <a:ext cx="1298121" cy="342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095046" y="4489505"/>
              <a:ext cx="2559097" cy="891848"/>
              <a:chOff x="6095046" y="4489505"/>
              <a:chExt cx="2559097" cy="891848"/>
            </a:xfrm>
          </p:grpSpPr>
          <p:sp>
            <p:nvSpPr>
              <p:cNvPr id="43" name="Freeform 42"/>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28" name="Straight Connector 27"/>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8231362" y="4489505"/>
                <a:ext cx="422781" cy="369332"/>
              </a:xfrm>
              <a:prstGeom prst="rect">
                <a:avLst/>
              </a:prstGeom>
              <a:noFill/>
            </p:spPr>
            <p:txBody>
              <a:bodyPr wrap="square" rtlCol="0">
                <a:spAutoFit/>
              </a:bodyPr>
              <a:lstStyle/>
              <a:p>
                <a:r>
                  <a:rPr lang="en-CA" i="1" dirty="0" err="1">
                    <a:latin typeface="Times New Roman" pitchFamily="18" charset="0"/>
                    <a:cs typeface="Times New Roman" pitchFamily="18" charset="0"/>
                  </a:rPr>
                  <a:t>x</a:t>
                </a:r>
                <a:r>
                  <a:rPr lang="en-CA" i="1" baseline="-25000" dirty="0" err="1">
                    <a:latin typeface="Times New Roman" pitchFamily="18" charset="0"/>
                    <a:cs typeface="Times New Roman" pitchFamily="18" charset="0"/>
                  </a:rPr>
                  <a:t>r</a:t>
                </a:r>
                <a:endParaRPr lang="en-CA" i="1" baseline="-25000" dirty="0">
                  <a:latin typeface="Times New Roman" pitchFamily="18" charset="0"/>
                  <a:cs typeface="Times New Roman" pitchFamily="18" charset="0"/>
                </a:endParaRPr>
              </a:p>
            </p:txBody>
          </p:sp>
          <p:sp>
            <p:nvSpPr>
              <p:cNvPr id="34" name="TextBox 33"/>
              <p:cNvSpPr txBox="1"/>
              <p:nvPr/>
            </p:nvSpPr>
            <p:spPr>
              <a:xfrm>
                <a:off x="7156374" y="5012021"/>
                <a:ext cx="420083" cy="369332"/>
              </a:xfrm>
              <a:prstGeom prst="rect">
                <a:avLst/>
              </a:prstGeom>
              <a:noFill/>
            </p:spPr>
            <p:txBody>
              <a:bodyPr wrap="square" rtlCol="0">
                <a:spAutoFit/>
              </a:bodyPr>
              <a:lstStyle/>
              <a:p>
                <a:r>
                  <a:rPr lang="en-CA" i="1" dirty="0">
                    <a:latin typeface="Times New Roman" pitchFamily="18" charset="0"/>
                    <a:cs typeface="Times New Roman" pitchFamily="18" charset="0"/>
                  </a:rPr>
                  <a:t>x</a:t>
                </a:r>
                <a:r>
                  <a:rPr lang="en-CA" i="1" baseline="-25000" dirty="0">
                    <a:latin typeface="Times New Roman" pitchFamily="18" charset="0"/>
                    <a:cs typeface="Times New Roman" pitchFamily="18" charset="0"/>
                  </a:rPr>
                  <a:t>2</a:t>
                </a:r>
              </a:p>
            </p:txBody>
          </p:sp>
          <p:grpSp>
            <p:nvGrpSpPr>
              <p:cNvPr id="35" name="Group 34"/>
              <p:cNvGrpSpPr/>
              <p:nvPr/>
            </p:nvGrpSpPr>
            <p:grpSpPr>
              <a:xfrm>
                <a:off x="6395655" y="4590909"/>
                <a:ext cx="1738405" cy="85491"/>
                <a:chOff x="2043584" y="3419544"/>
                <a:chExt cx="3476810" cy="170982"/>
              </a:xfrm>
            </p:grpSpPr>
            <p:sp>
              <p:nvSpPr>
                <p:cNvPr id="46" name="Isosceles Triangle 45"/>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Isosceles Triangle 46"/>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Isosceles Triangle 47"/>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Isosceles Triangle 49"/>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Isosceles Triangle 50"/>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Isosceles Triangle 51"/>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Isosceles Triangle 52"/>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Isosceles Triangle 53"/>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Box 35"/>
              <p:cNvSpPr txBox="1"/>
              <p:nvPr/>
            </p:nvSpPr>
            <p:spPr>
              <a:xfrm>
                <a:off x="6095046" y="4782055"/>
                <a:ext cx="151039"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z</a:t>
                </a:r>
              </a:p>
            </p:txBody>
          </p:sp>
          <p:cxnSp>
            <p:nvCxnSpPr>
              <p:cNvPr id="37" name="Straight Arrow Connector 36"/>
              <p:cNvCxnSpPr/>
              <p:nvPr/>
            </p:nvCxnSpPr>
            <p:spPr>
              <a:xfrm>
                <a:off x="6308673" y="4709937"/>
                <a:ext cx="0" cy="5495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2 55"/>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p:cNvCxnSpPr/>
            <p:nvPr/>
          </p:nvCxnSpPr>
          <p:spPr>
            <a:xfrm flipV="1">
              <a:off x="4445454" y="1571626"/>
              <a:ext cx="69397" cy="3714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109880" y="2865675"/>
              <a:ext cx="58113" cy="3633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020786" y="2865675"/>
              <a:ext cx="1355271" cy="3633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8" name="Freeform 37"/>
          <p:cNvSpPr/>
          <p:nvPr/>
        </p:nvSpPr>
        <p:spPr>
          <a:xfrm>
            <a:off x="6803804" y="4733024"/>
            <a:ext cx="45719" cy="289864"/>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674699" y="5012021"/>
            <a:ext cx="396240" cy="369332"/>
          </a:xfrm>
          <a:prstGeom prst="rect">
            <a:avLst/>
          </a:prstGeom>
          <a:noFill/>
        </p:spPr>
        <p:txBody>
          <a:bodyPr wrap="square" rtlCol="0">
            <a:spAutoFit/>
          </a:bodyPr>
          <a:lstStyle/>
          <a:p>
            <a:r>
              <a:rPr lang="en-CA" i="1" dirty="0">
                <a:latin typeface="Times New Roman" pitchFamily="18" charset="0"/>
                <a:cs typeface="Times New Roman" pitchFamily="18" charset="0"/>
              </a:rPr>
              <a:t>x</a:t>
            </a:r>
            <a:r>
              <a:rPr lang="en-CA" i="1" baseline="-25000" dirty="0">
                <a:latin typeface="Times New Roman" pitchFamily="18" charset="0"/>
                <a:cs typeface="Times New Roman" pitchFamily="18" charset="0"/>
              </a:rPr>
              <a:t>1</a:t>
            </a:r>
          </a:p>
        </p:txBody>
      </p:sp>
      <p:sp>
        <p:nvSpPr>
          <p:cNvPr id="7" name="Oval 6"/>
          <p:cNvSpPr/>
          <p:nvPr/>
        </p:nvSpPr>
        <p:spPr>
          <a:xfrm>
            <a:off x="6780853" y="5069169"/>
            <a:ext cx="54864" cy="54864"/>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a:off x="6889147" y="5093661"/>
            <a:ext cx="33498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85423" y="5396596"/>
            <a:ext cx="1948245" cy="338554"/>
          </a:xfrm>
          <a:prstGeom prst="rect">
            <a:avLst/>
          </a:prstGeom>
          <a:noFill/>
        </p:spPr>
        <p:txBody>
          <a:bodyPr wrap="square" rtlCol="0">
            <a:spAutoFit/>
          </a:bodyPr>
          <a:lstStyle/>
          <a:p>
            <a:pPr algn="ctr"/>
            <a:r>
              <a:rPr lang="en-US" sz="1600" b="1" dirty="0">
                <a:solidFill>
                  <a:srgbClr val="FF0000"/>
                </a:solidFill>
              </a:rPr>
              <a:t>Not allowed!</a:t>
            </a:r>
          </a:p>
        </p:txBody>
      </p:sp>
      <mc:AlternateContent xmlns:mc="http://schemas.openxmlformats.org/markup-compatibility/2006" xmlns:a14="http://schemas.microsoft.com/office/drawing/2010/main">
        <mc:Choice Requires="a14">
          <p:sp>
            <p:nvSpPr>
              <p:cNvPr id="57" name="TextBox 56"/>
              <p:cNvSpPr txBox="1"/>
              <p:nvPr/>
            </p:nvSpPr>
            <p:spPr>
              <a:xfrm>
                <a:off x="1427384" y="4875722"/>
                <a:ext cx="3879401" cy="841962"/>
              </a:xfrm>
              <a:prstGeom prst="rect">
                <a:avLst/>
              </a:prstGeom>
              <a:noFill/>
            </p:spPr>
            <p:txBody>
              <a:bodyPr wrap="square" rtlCol="0">
                <a:spAutoFit/>
              </a:bodyPr>
              <a:lstStyle/>
              <a:p>
                <a:r>
                  <a:rPr lang="en-US" sz="2000" dirty="0"/>
                  <a:t>e.g.,</a:t>
                </a:r>
                <a:r>
                  <a:rPr lang="en-US" sz="2000" dirty="0">
                    <a:ea typeface="Cambria Math"/>
                  </a:rPr>
                  <a:t> </a:t>
                </a:r>
                <a14:m>
                  <m:oMath xmlns:m="http://schemas.openxmlformats.org/officeDocument/2006/math">
                    <m:r>
                      <a:rPr lang="en-US" sz="2400" i="1">
                        <a:latin typeface="Cambria Math"/>
                        <a:ea typeface="Cambria Math"/>
                      </a:rPr>
                      <m:t>𝐺</m:t>
                    </m:r>
                    <m:d>
                      <m:dPr>
                        <m:ctrlPr>
                          <a:rPr lang="en-US" sz="2400" i="1" smtClean="0">
                            <a:latin typeface="Cambria Math" panose="02040503050406030204" pitchFamily="18" charset="0"/>
                            <a:ea typeface="Cambria Math"/>
                          </a:rPr>
                        </m:ctrlPr>
                      </m:dPr>
                      <m:e>
                        <m:r>
                          <a:rPr lang="en-US" sz="2400" b="0" i="1" smtClean="0">
                            <a:latin typeface="Cambria Math"/>
                            <a:ea typeface="Cambria Math"/>
                          </a:rPr>
                          <m:t>𝑥</m:t>
                        </m:r>
                        <m:r>
                          <a:rPr lang="en-US" sz="2400" b="0" i="1" smtClean="0">
                            <a:latin typeface="Cambria Math"/>
                            <a:ea typeface="Cambria Math"/>
                          </a:rPr>
                          <m:t>,</m:t>
                        </m:r>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𝑥</m:t>
                            </m:r>
                          </m:e>
                          <m:sub>
                            <m:r>
                              <a:rPr lang="en-US" sz="2400" b="0" i="1" smtClean="0">
                                <a:latin typeface="Cambria Math"/>
                                <a:ea typeface="Cambria Math"/>
                              </a:rPr>
                              <m:t>𝑟</m:t>
                            </m:r>
                          </m:sub>
                        </m:sSub>
                      </m:e>
                    </m:d>
                    <m:r>
                      <a:rPr lang="en-US" sz="2400" b="0" i="1" smtClean="0">
                        <a:latin typeface="Cambria Math"/>
                        <a:ea typeface="Cambria Math"/>
                      </a:rPr>
                      <m:t> </m:t>
                    </m:r>
                    <m:r>
                      <a:rPr lang="en-US" sz="2400" i="1">
                        <a:latin typeface="Cambria Math"/>
                        <a:ea typeface="Cambria Math"/>
                      </a:rPr>
                      <m:t>≈</m:t>
                    </m:r>
                    <m:f>
                      <m:fPr>
                        <m:ctrlPr>
                          <a:rPr lang="en-US" sz="2400" i="1">
                            <a:latin typeface="Cambria Math" panose="02040503050406030204" pitchFamily="18" charset="0"/>
                            <a:ea typeface="Cambria Math"/>
                          </a:rPr>
                        </m:ctrlPr>
                      </m:fPr>
                      <m:num>
                        <m:sSup>
                          <m:sSupPr>
                            <m:ctrlPr>
                              <a:rPr lang="en-US" sz="2400" i="1">
                                <a:latin typeface="Cambria Math" panose="02040503050406030204" pitchFamily="18" charset="0"/>
                                <a:ea typeface="Cambria Math"/>
                              </a:rPr>
                            </m:ctrlPr>
                          </m:sSupPr>
                          <m:e>
                            <m:r>
                              <a:rPr lang="en-US" sz="2400" i="1">
                                <a:latin typeface="Cambria Math"/>
                                <a:ea typeface="Cambria Math"/>
                              </a:rPr>
                              <m:t>𝑒</m:t>
                            </m:r>
                          </m:e>
                          <m:sup>
                            <m:r>
                              <a:rPr lang="en-US" sz="2400" i="1">
                                <a:latin typeface="Cambria Math"/>
                                <a:ea typeface="Cambria Math"/>
                              </a:rPr>
                              <m:t>𝑖</m:t>
                            </m:r>
                            <m:f>
                              <m:fPr>
                                <m:ctrlPr>
                                  <a:rPr lang="en-US" sz="2400" i="1" smtClean="0">
                                    <a:latin typeface="Cambria Math" panose="02040503050406030204" pitchFamily="18" charset="0"/>
                                    <a:ea typeface="Cambria Math"/>
                                  </a:rPr>
                                </m:ctrlPr>
                              </m:fPr>
                              <m:num>
                                <m:r>
                                  <a:rPr lang="en-US" sz="2400" i="1" smtClean="0">
                                    <a:latin typeface="Cambria Math"/>
                                    <a:ea typeface="Cambria Math"/>
                                  </a:rPr>
                                  <m:t>𝜔</m:t>
                                </m:r>
                              </m:num>
                              <m:den>
                                <m:r>
                                  <a:rPr lang="en-US" sz="2400" b="0" i="1" smtClean="0">
                                    <a:latin typeface="Cambria Math"/>
                                    <a:ea typeface="Cambria Math"/>
                                  </a:rPr>
                                  <m:t>𝑣</m:t>
                                </m:r>
                              </m:den>
                            </m:f>
                            <m:d>
                              <m:dPr>
                                <m:begChr m:val="|"/>
                                <m:endChr m:val="|"/>
                                <m:ctrlPr>
                                  <a:rPr lang="en-US" sz="2400" i="1" smtClean="0">
                                    <a:latin typeface="Cambria Math" panose="02040503050406030204" pitchFamily="18" charset="0"/>
                                    <a:ea typeface="Cambria Math"/>
                                  </a:rPr>
                                </m:ctrlPr>
                              </m:dPr>
                              <m:e>
                                <m:r>
                                  <a:rPr lang="en-US" sz="2400" i="1">
                                    <a:latin typeface="Cambria Math"/>
                                    <a:ea typeface="Cambria Math"/>
                                  </a:rPr>
                                  <m:t>𝑥</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𝑥</m:t>
                                    </m:r>
                                  </m:e>
                                  <m:sub>
                                    <m:r>
                                      <a:rPr lang="en-US" sz="2400" i="1">
                                        <a:latin typeface="Cambria Math"/>
                                        <a:ea typeface="Cambria Math"/>
                                      </a:rPr>
                                      <m:t>𝑟</m:t>
                                    </m:r>
                                  </m:sub>
                                </m:sSub>
                              </m:e>
                            </m:d>
                          </m:sup>
                        </m:sSup>
                      </m:num>
                      <m:den>
                        <m:d>
                          <m:dPr>
                            <m:begChr m:val="|"/>
                            <m:endChr m:val="|"/>
                            <m:ctrlPr>
                              <a:rPr lang="en-US" sz="2400" i="1">
                                <a:latin typeface="Cambria Math" panose="02040503050406030204" pitchFamily="18" charset="0"/>
                                <a:ea typeface="Cambria Math"/>
                              </a:rPr>
                            </m:ctrlPr>
                          </m:dPr>
                          <m:e>
                            <m:r>
                              <a:rPr lang="en-US" sz="2400" i="1">
                                <a:latin typeface="Cambria Math"/>
                                <a:ea typeface="Cambria Math"/>
                              </a:rPr>
                              <m:t>𝑥</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𝑥</m:t>
                                </m:r>
                              </m:e>
                              <m:sub>
                                <m:r>
                                  <a:rPr lang="en-US" sz="2400" i="1">
                                    <a:latin typeface="Cambria Math"/>
                                    <a:ea typeface="Cambria Math"/>
                                  </a:rPr>
                                  <m:t>𝑟</m:t>
                                </m:r>
                              </m:sub>
                            </m:sSub>
                          </m:e>
                        </m:d>
                      </m:den>
                    </m:f>
                  </m:oMath>
                </a14:m>
                <a:r>
                  <a:rPr lang="en-US" sz="2400" dirty="0"/>
                  <a:t> </a:t>
                </a:r>
              </a:p>
            </p:txBody>
          </p:sp>
        </mc:Choice>
        <mc:Fallback xmlns="">
          <p:sp>
            <p:nvSpPr>
              <p:cNvPr id="57" name="TextBox 56"/>
              <p:cNvSpPr txBox="1">
                <a:spLocks noRot="1" noChangeAspect="1" noMove="1" noResize="1" noEditPoints="1" noAdjustHandles="1" noChangeArrowheads="1" noChangeShapeType="1" noTextEdit="1"/>
              </p:cNvSpPr>
              <p:nvPr/>
            </p:nvSpPr>
            <p:spPr>
              <a:xfrm>
                <a:off x="1427384" y="4875722"/>
                <a:ext cx="3879401" cy="841962"/>
              </a:xfrm>
              <a:prstGeom prst="rect">
                <a:avLst/>
              </a:prstGeom>
              <a:blipFill rotWithShape="1">
                <a:blip r:embed="rId4"/>
                <a:stretch>
                  <a:fillRect l="-1570"/>
                </a:stretch>
              </a:blipFill>
            </p:spPr>
            <p:txBody>
              <a:bodyPr/>
              <a:lstStyle/>
              <a:p>
                <a:r>
                  <a:rPr lang="en-US">
                    <a:noFill/>
                  </a:rPr>
                  <a:t> </a:t>
                </a:r>
              </a:p>
            </p:txBody>
          </p:sp>
        </mc:Fallback>
      </mc:AlternateContent>
    </p:spTree>
    <p:extLst>
      <p:ext uri="{BB962C8B-B14F-4D97-AF65-F5344CB8AC3E}">
        <p14:creationId xmlns:p14="http://schemas.microsoft.com/office/powerpoint/2010/main" val="365632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45</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23" name="Group 22"/>
          <p:cNvGrpSpPr/>
          <p:nvPr/>
        </p:nvGrpSpPr>
        <p:grpSpPr>
          <a:xfrm>
            <a:off x="890953" y="809274"/>
            <a:ext cx="7858191" cy="4759100"/>
            <a:chOff x="890953" y="809274"/>
            <a:chExt cx="7858191" cy="4759100"/>
          </a:xfrm>
        </p:grpSpPr>
        <mc:AlternateContent xmlns:mc="http://schemas.openxmlformats.org/markup-compatibility/2006" xmlns:a14="http://schemas.microsoft.com/office/drawing/2010/main">
          <mc:Choice Requires="a14">
            <p:sp>
              <p:nvSpPr>
                <p:cNvPr id="25" name="TextBox 24"/>
                <p:cNvSpPr txBox="1"/>
                <p:nvPr/>
              </p:nvSpPr>
              <p:spPr>
                <a:xfrm>
                  <a:off x="890953" y="809274"/>
                  <a:ext cx="7858191" cy="4628126"/>
                </a:xfrm>
                <a:prstGeom prst="rect">
                  <a:avLst/>
                </a:prstGeom>
                <a:noFill/>
                <a:ln>
                  <a:noFill/>
                </a:ln>
              </p:spPr>
              <p:txBody>
                <a:bodyPr wrap="square" rtlCol="0">
                  <a:spAutoFit/>
                </a:bodyPr>
                <a:lstStyle/>
                <a:p>
                  <a:r>
                    <a:rPr lang="en-GB" sz="2400" dirty="0"/>
                    <a:t>Born approximation:</a:t>
                  </a:r>
                </a:p>
                <a:p>
                  <a:pPr lvl="1"/>
                  <a14:m>
                    <m:oMathPara xmlns:m="http://schemas.openxmlformats.org/officeDocument/2006/math">
                      <m:oMathParaPr>
                        <m:jc m:val="centerGroup"/>
                      </m:oMathParaPr>
                      <m:oMath xmlns:m="http://schemas.openxmlformats.org/officeDocument/2006/math">
                        <m:r>
                          <a:rPr lang="en-US" sz="2400" b="0" i="1" smtClean="0">
                            <a:solidFill>
                              <a:schemeClr val="bg2">
                                <a:lumMod val="60000"/>
                                <a:lumOff val="40000"/>
                              </a:schemeClr>
                            </a:solidFill>
                            <a:latin typeface="Cambria Math"/>
                          </a:rPr>
                          <m:t>𝑢</m:t>
                        </m:r>
                        <m:d>
                          <m:dPr>
                            <m:ctrlPr>
                              <a:rPr lang="en-US" sz="2400" b="0" i="1" smtClean="0">
                                <a:solidFill>
                                  <a:schemeClr val="bg2">
                                    <a:lumMod val="60000"/>
                                    <a:lumOff val="40000"/>
                                  </a:schemeClr>
                                </a:solidFill>
                                <a:latin typeface="Cambria Math" panose="02040503050406030204" pitchFamily="18" charset="0"/>
                              </a:rPr>
                            </m:ctrlPr>
                          </m:dPr>
                          <m:e>
                            <m:r>
                              <a:rPr lang="en-US" sz="2400" b="0" i="1" smtClean="0">
                                <a:solidFill>
                                  <a:schemeClr val="bg2">
                                    <a:lumMod val="60000"/>
                                    <a:lumOff val="40000"/>
                                  </a:schemeClr>
                                </a:solidFill>
                                <a:latin typeface="Cambria Math"/>
                              </a:rPr>
                              <m:t>𝑥</m:t>
                            </m:r>
                          </m:e>
                        </m:d>
                        <m:r>
                          <a:rPr lang="en-US" sz="2400" b="0" i="1" smtClean="0">
                            <a:solidFill>
                              <a:schemeClr val="bg2">
                                <a:lumMod val="60000"/>
                                <a:lumOff val="40000"/>
                              </a:schemeClr>
                            </a:solidFill>
                            <a:latin typeface="Cambria Math"/>
                          </a:rPr>
                          <m:t>=</m:t>
                        </m:r>
                        <m:sSub>
                          <m:sSubPr>
                            <m:ctrlPr>
                              <a:rPr lang="en-US" sz="2400" b="0" i="1" smtClean="0">
                                <a:solidFill>
                                  <a:schemeClr val="bg2">
                                    <a:lumMod val="60000"/>
                                    <a:lumOff val="40000"/>
                                  </a:schemeClr>
                                </a:solidFill>
                                <a:latin typeface="Cambria Math" panose="02040503050406030204" pitchFamily="18" charset="0"/>
                              </a:rPr>
                            </m:ctrlPr>
                          </m:sSubPr>
                          <m:e>
                            <m:r>
                              <a:rPr lang="en-US" sz="2400" b="0" i="1" smtClean="0">
                                <a:solidFill>
                                  <a:schemeClr val="bg2">
                                    <a:lumMod val="60000"/>
                                    <a:lumOff val="40000"/>
                                  </a:schemeClr>
                                </a:solidFill>
                                <a:latin typeface="Cambria Math"/>
                              </a:rPr>
                              <m:t>𝑢</m:t>
                            </m:r>
                          </m:e>
                          <m:sub>
                            <m:r>
                              <a:rPr lang="en-US" sz="2400" b="0" i="1" smtClean="0">
                                <a:solidFill>
                                  <a:schemeClr val="bg2">
                                    <a:lumMod val="60000"/>
                                    <a:lumOff val="40000"/>
                                  </a:schemeClr>
                                </a:solidFill>
                                <a:latin typeface="Cambria Math"/>
                              </a:rPr>
                              <m:t>0</m:t>
                            </m:r>
                          </m:sub>
                        </m:sSub>
                        <m:d>
                          <m:dPr>
                            <m:ctrlPr>
                              <a:rPr lang="en-US" sz="2400" b="0" i="1" smtClean="0">
                                <a:solidFill>
                                  <a:schemeClr val="bg2">
                                    <a:lumMod val="60000"/>
                                    <a:lumOff val="40000"/>
                                  </a:schemeClr>
                                </a:solidFill>
                                <a:latin typeface="Cambria Math" panose="02040503050406030204" pitchFamily="18" charset="0"/>
                              </a:rPr>
                            </m:ctrlPr>
                          </m:dPr>
                          <m:e>
                            <m:r>
                              <a:rPr lang="en-US" sz="2400" b="0" i="1" smtClean="0">
                                <a:solidFill>
                                  <a:schemeClr val="bg2">
                                    <a:lumMod val="60000"/>
                                    <a:lumOff val="40000"/>
                                  </a:schemeClr>
                                </a:solidFill>
                                <a:latin typeface="Cambria Math"/>
                              </a:rPr>
                              <m:t>𝑥</m:t>
                            </m:r>
                          </m:e>
                        </m:d>
                        <m:r>
                          <a:rPr lang="en-US" sz="2400" b="0" i="1" smtClean="0">
                            <a:solidFill>
                              <a:schemeClr val="bg2">
                                <a:lumMod val="60000"/>
                                <a:lumOff val="40000"/>
                              </a:schemeClr>
                            </a:solidFill>
                            <a:latin typeface="Cambria Math"/>
                          </a:rPr>
                          <m:t>+</m:t>
                        </m:r>
                        <m:r>
                          <a:rPr lang="en-US" sz="2400" b="0" i="1" smtClean="0">
                            <a:solidFill>
                              <a:schemeClr val="bg2">
                                <a:lumMod val="60000"/>
                                <a:lumOff val="40000"/>
                              </a:schemeClr>
                            </a:solidFill>
                            <a:latin typeface="Cambria Math"/>
                            <a:ea typeface="Cambria Math"/>
                          </a:rPr>
                          <m:t>𝛿</m:t>
                        </m:r>
                        <m:r>
                          <a:rPr lang="en-US" sz="2400" b="0" i="1" smtClean="0">
                            <a:solidFill>
                              <a:schemeClr val="bg2">
                                <a:lumMod val="60000"/>
                                <a:lumOff val="40000"/>
                              </a:schemeClr>
                            </a:solidFill>
                            <a:latin typeface="Cambria Math"/>
                            <a:ea typeface="Cambria Math"/>
                          </a:rPr>
                          <m:t>𝑢</m:t>
                        </m:r>
                        <m:r>
                          <a:rPr lang="en-US" sz="2400" b="0" i="1" smtClean="0">
                            <a:solidFill>
                              <a:schemeClr val="bg2">
                                <a:lumMod val="60000"/>
                                <a:lumOff val="40000"/>
                              </a:schemeClr>
                            </a:solidFill>
                            <a:latin typeface="Cambria Math"/>
                            <a:ea typeface="Cambria Math"/>
                          </a:rPr>
                          <m:t>(</m:t>
                        </m:r>
                        <m:r>
                          <a:rPr lang="en-US" sz="2400" b="0" i="1" smtClean="0">
                            <a:solidFill>
                              <a:schemeClr val="bg2">
                                <a:lumMod val="60000"/>
                                <a:lumOff val="40000"/>
                              </a:schemeClr>
                            </a:solidFill>
                            <a:latin typeface="Cambria Math"/>
                            <a:ea typeface="Cambria Math"/>
                          </a:rPr>
                          <m:t>𝑥</m:t>
                        </m:r>
                        <m:r>
                          <a:rPr lang="en-US" sz="2400" b="0" i="1" smtClean="0">
                            <a:solidFill>
                              <a:schemeClr val="bg2">
                                <a:lumMod val="60000"/>
                                <a:lumOff val="40000"/>
                              </a:schemeClr>
                            </a:solidFill>
                            <a:latin typeface="Cambria Math"/>
                            <a:ea typeface="Cambria Math"/>
                          </a:rPr>
                          <m:t>)</m:t>
                        </m:r>
                      </m:oMath>
                    </m:oMathPara>
                  </a14:m>
                  <a:endParaRPr lang="en-GB" sz="2400" dirty="0">
                    <a:solidFill>
                      <a:schemeClr val="bg2">
                        <a:lumMod val="60000"/>
                        <a:lumOff val="40000"/>
                      </a:schemeClr>
                    </a:solidFill>
                  </a:endParaRPr>
                </a:p>
                <a:p>
                  <a:pPr lvl="1"/>
                  <a:endParaRPr lang="en-GB" sz="2000" dirty="0">
                    <a:solidFill>
                      <a:schemeClr val="bg2">
                        <a:lumMod val="60000"/>
                        <a:lumOff val="40000"/>
                      </a:schemeClr>
                    </a:solidFill>
                  </a:endParaRPr>
                </a:p>
                <a:p>
                  <a:pPr lvl="1"/>
                  <a:r>
                    <a:rPr lang="en-GB" sz="2000" dirty="0">
                      <a:solidFill>
                        <a:schemeClr val="bg2">
                          <a:lumMod val="60000"/>
                          <a:lumOff val="40000"/>
                        </a:schemeClr>
                      </a:solidFill>
                    </a:rPr>
                    <a:t>Total </a:t>
                  </a:r>
                  <a:r>
                    <a:rPr lang="en-GB" sz="2000" dirty="0" err="1">
                      <a:solidFill>
                        <a:schemeClr val="bg2">
                          <a:lumMod val="60000"/>
                          <a:lumOff val="40000"/>
                        </a:schemeClr>
                      </a:solidFill>
                    </a:rPr>
                    <a:t>wavefield</a:t>
                  </a:r>
                  <a:r>
                    <a:rPr lang="en-GB" sz="2000" dirty="0">
                      <a:solidFill>
                        <a:schemeClr val="bg2">
                          <a:lumMod val="60000"/>
                          <a:lumOff val="40000"/>
                        </a:schemeClr>
                      </a:solidFill>
                    </a:rPr>
                    <a:t> </a:t>
                  </a:r>
                  <a:r>
                    <a:rPr lang="en-US" sz="2000" dirty="0">
                      <a:solidFill>
                        <a:schemeClr val="bg2">
                          <a:lumMod val="60000"/>
                          <a:lumOff val="40000"/>
                        </a:schemeClr>
                      </a:solidFill>
                    </a:rPr>
                    <a:t>= reference </a:t>
                  </a:r>
                  <a:r>
                    <a:rPr lang="en-US" sz="2000" dirty="0" err="1">
                      <a:solidFill>
                        <a:schemeClr val="bg2">
                          <a:lumMod val="60000"/>
                          <a:lumOff val="40000"/>
                        </a:schemeClr>
                      </a:solidFill>
                    </a:rPr>
                    <a:t>wavefield</a:t>
                  </a:r>
                  <a:r>
                    <a:rPr lang="en-US" sz="2000" dirty="0">
                      <a:solidFill>
                        <a:schemeClr val="bg2">
                          <a:lumMod val="60000"/>
                          <a:lumOff val="40000"/>
                        </a:schemeClr>
                      </a:solidFill>
                    </a:rPr>
                    <a:t> + scattered </a:t>
                  </a:r>
                  <a:r>
                    <a:rPr lang="en-US" sz="2000" dirty="0" err="1">
                      <a:solidFill>
                        <a:schemeClr val="bg2">
                          <a:lumMod val="60000"/>
                          <a:lumOff val="40000"/>
                        </a:schemeClr>
                      </a:solidFill>
                    </a:rPr>
                    <a:t>wavefield</a:t>
                  </a:r>
                  <a:r>
                    <a:rPr lang="en-US" sz="2000" dirty="0">
                      <a:solidFill>
                        <a:schemeClr val="bg2">
                          <a:lumMod val="60000"/>
                          <a:lumOff val="40000"/>
                        </a:schemeClr>
                      </a:solidFill>
                    </a:rPr>
                    <a:t>,</a:t>
                  </a:r>
                </a:p>
                <a:p>
                  <a:pPr lvl="1"/>
                  <a:r>
                    <a:rPr lang="en-US" sz="2000" dirty="0">
                      <a:solidFill>
                        <a:schemeClr val="bg2">
                          <a:lumMod val="60000"/>
                          <a:lumOff val="40000"/>
                        </a:schemeClr>
                      </a:solidFill>
                    </a:rPr>
                    <a:t>where velocity </a:t>
                  </a:r>
                  <a14:m>
                    <m:oMath xmlns:m="http://schemas.openxmlformats.org/officeDocument/2006/math">
                      <m:r>
                        <a:rPr lang="en-US" sz="2000" i="1">
                          <a:solidFill>
                            <a:schemeClr val="bg2">
                              <a:lumMod val="60000"/>
                              <a:lumOff val="40000"/>
                            </a:schemeClr>
                          </a:solidFill>
                          <a:latin typeface="Cambria Math"/>
                        </a:rPr>
                        <m:t>𝑣</m:t>
                      </m:r>
                    </m:oMath>
                  </a14:m>
                  <a:r>
                    <a:rPr lang="en-US" sz="2000" dirty="0">
                      <a:solidFill>
                        <a:schemeClr val="bg2">
                          <a:lumMod val="60000"/>
                          <a:lumOff val="40000"/>
                        </a:schemeClr>
                      </a:solidFill>
                    </a:rPr>
                    <a:t> has been split into </a:t>
                  </a:r>
                </a:p>
                <a:p>
                  <a:pPr lvl="1"/>
                  <a14:m>
                    <m:oMathPara xmlns:m="http://schemas.openxmlformats.org/officeDocument/2006/math">
                      <m:oMathParaPr>
                        <m:jc m:val="centerGroup"/>
                      </m:oMathParaPr>
                      <m:oMath xmlns:m="http://schemas.openxmlformats.org/officeDocument/2006/math">
                        <m:r>
                          <a:rPr lang="en-US" sz="2400" b="0" i="1" smtClean="0">
                            <a:solidFill>
                              <a:schemeClr val="bg2">
                                <a:lumMod val="60000"/>
                                <a:lumOff val="40000"/>
                              </a:schemeClr>
                            </a:solidFill>
                            <a:latin typeface="Cambria Math"/>
                          </a:rPr>
                          <m:t>𝑣</m:t>
                        </m:r>
                        <m:r>
                          <a:rPr lang="en-US" sz="2400" b="0" i="1" smtClean="0">
                            <a:solidFill>
                              <a:schemeClr val="bg2">
                                <a:lumMod val="60000"/>
                                <a:lumOff val="40000"/>
                              </a:schemeClr>
                            </a:solidFill>
                            <a:latin typeface="Cambria Math"/>
                          </a:rPr>
                          <m:t>=</m:t>
                        </m:r>
                        <m:sSub>
                          <m:sSubPr>
                            <m:ctrlPr>
                              <a:rPr lang="en-US" sz="2400" b="0" i="1" smtClean="0">
                                <a:solidFill>
                                  <a:schemeClr val="bg2">
                                    <a:lumMod val="60000"/>
                                    <a:lumOff val="40000"/>
                                  </a:schemeClr>
                                </a:solidFill>
                                <a:latin typeface="Cambria Math" panose="02040503050406030204" pitchFamily="18" charset="0"/>
                              </a:rPr>
                            </m:ctrlPr>
                          </m:sSubPr>
                          <m:e>
                            <m:r>
                              <a:rPr lang="en-US" sz="2400" b="0" i="1" smtClean="0">
                                <a:solidFill>
                                  <a:schemeClr val="bg2">
                                    <a:lumMod val="60000"/>
                                    <a:lumOff val="40000"/>
                                  </a:schemeClr>
                                </a:solidFill>
                                <a:latin typeface="Cambria Math"/>
                              </a:rPr>
                              <m:t>𝑣</m:t>
                            </m:r>
                          </m:e>
                          <m:sub>
                            <m:r>
                              <a:rPr lang="en-US" sz="2400" b="0" i="1" smtClean="0">
                                <a:solidFill>
                                  <a:schemeClr val="bg2">
                                    <a:lumMod val="60000"/>
                                    <a:lumOff val="40000"/>
                                  </a:schemeClr>
                                </a:solidFill>
                                <a:latin typeface="Cambria Math"/>
                              </a:rPr>
                              <m:t>0</m:t>
                            </m:r>
                          </m:sub>
                        </m:sSub>
                        <m:r>
                          <a:rPr lang="en-US" sz="2400" b="0" i="1" smtClean="0">
                            <a:solidFill>
                              <a:schemeClr val="bg2">
                                <a:lumMod val="60000"/>
                                <a:lumOff val="40000"/>
                              </a:schemeClr>
                            </a:solidFill>
                            <a:latin typeface="Cambria Math"/>
                          </a:rPr>
                          <m:t>+</m:t>
                        </m:r>
                        <m:r>
                          <a:rPr lang="en-US" sz="2400" b="0" i="1" smtClean="0">
                            <a:solidFill>
                              <a:schemeClr val="bg2">
                                <a:lumMod val="60000"/>
                                <a:lumOff val="40000"/>
                              </a:schemeClr>
                            </a:solidFill>
                            <a:latin typeface="Cambria Math"/>
                            <a:ea typeface="Cambria Math"/>
                          </a:rPr>
                          <m:t>𝛿</m:t>
                        </m:r>
                        <m:r>
                          <a:rPr lang="en-US" sz="2400" b="0" i="1" smtClean="0">
                            <a:solidFill>
                              <a:schemeClr val="bg2">
                                <a:lumMod val="60000"/>
                                <a:lumOff val="40000"/>
                              </a:schemeClr>
                            </a:solidFill>
                            <a:latin typeface="Cambria Math"/>
                            <a:ea typeface="Cambria Math"/>
                          </a:rPr>
                          <m:t>𝑣</m:t>
                        </m:r>
                      </m:oMath>
                    </m:oMathPara>
                  </a14:m>
                  <a:endParaRPr lang="en-US" sz="2400" dirty="0">
                    <a:solidFill>
                      <a:schemeClr val="bg2">
                        <a:lumMod val="60000"/>
                        <a:lumOff val="40000"/>
                      </a:schemeClr>
                    </a:solidFill>
                  </a:endParaRPr>
                </a:p>
                <a:p>
                  <a:pPr lvl="1"/>
                  <a:endParaRPr lang="en-US" sz="2000" dirty="0">
                    <a:solidFill>
                      <a:schemeClr val="bg2">
                        <a:lumMod val="60000"/>
                        <a:lumOff val="40000"/>
                      </a:schemeClr>
                    </a:solidFill>
                  </a:endParaRPr>
                </a:p>
                <a:p>
                  <a:pPr lvl="1"/>
                  <a14:m>
                    <m:oMath xmlns:m="http://schemas.openxmlformats.org/officeDocument/2006/math">
                      <m:r>
                        <a:rPr lang="en-US" sz="2000" i="1">
                          <a:solidFill>
                            <a:schemeClr val="bg2">
                              <a:lumMod val="60000"/>
                              <a:lumOff val="40000"/>
                            </a:schemeClr>
                          </a:solidFill>
                          <a:latin typeface="Cambria Math"/>
                        </a:rPr>
                        <m:t>𝑣</m:t>
                      </m:r>
                      <m:r>
                        <a:rPr lang="en-US" sz="2000" i="1">
                          <a:solidFill>
                            <a:schemeClr val="bg2">
                              <a:lumMod val="60000"/>
                              <a:lumOff val="40000"/>
                            </a:schemeClr>
                          </a:solidFill>
                          <a:latin typeface="Cambria Math"/>
                        </a:rPr>
                        <m:t>=</m:t>
                      </m:r>
                    </m:oMath>
                  </a14:m>
                  <a:r>
                    <a:rPr lang="en-US" sz="2000" dirty="0">
                      <a:solidFill>
                        <a:schemeClr val="bg2">
                          <a:lumMod val="60000"/>
                          <a:lumOff val="40000"/>
                        </a:schemeClr>
                      </a:solidFill>
                    </a:rPr>
                    <a:t> reference velocity + velocity perturbation.</a:t>
                  </a:r>
                </a:p>
                <a:p>
                  <a:pPr lvl="1"/>
                  <a:r>
                    <a:rPr lang="en-US" sz="2000" dirty="0">
                      <a:solidFill>
                        <a:schemeClr val="bg2">
                          <a:lumMod val="60000"/>
                          <a:lumOff val="40000"/>
                        </a:schemeClr>
                      </a:solidFill>
                    </a:rPr>
                    <a:t>Scattered </a:t>
                  </a:r>
                  <a:r>
                    <a:rPr lang="en-US" sz="2000" dirty="0" err="1">
                      <a:solidFill>
                        <a:schemeClr val="bg2">
                          <a:lumMod val="60000"/>
                          <a:lumOff val="40000"/>
                        </a:schemeClr>
                      </a:solidFill>
                    </a:rPr>
                    <a:t>wavefield</a:t>
                  </a:r>
                  <a:r>
                    <a:rPr lang="en-US" sz="2000" dirty="0">
                      <a:solidFill>
                        <a:schemeClr val="bg2">
                          <a:lumMod val="60000"/>
                          <a:lumOff val="40000"/>
                        </a:schemeClr>
                      </a:solidFill>
                    </a:rPr>
                    <a:t> is a volume integral of velocity perturbation:</a:t>
                  </a:r>
                </a:p>
                <a:p>
                  <a:pPr lvl="1"/>
                  <a:r>
                    <a:rPr lang="en-US" sz="2000" dirty="0">
                      <a:ea typeface="Cambria Math"/>
                    </a:rPr>
                    <a:t>          </a:t>
                  </a:r>
                  <a14:m>
                    <m:oMath xmlns:m="http://schemas.openxmlformats.org/officeDocument/2006/math">
                      <m:r>
                        <a:rPr lang="en-US" sz="2400" i="1" smtClean="0">
                          <a:latin typeface="Cambria Math"/>
                          <a:ea typeface="Cambria Math"/>
                        </a:rPr>
                        <m:t>𝛿</m:t>
                      </m:r>
                      <m:r>
                        <a:rPr lang="en-US" sz="2400" b="0" i="1" smtClean="0">
                          <a:latin typeface="Cambria Math"/>
                          <a:ea typeface="Cambria Math"/>
                        </a:rPr>
                        <m:t>𝑢</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r>
                            <a:rPr lang="en-US" sz="2400" b="0" i="1" baseline="-25000" smtClean="0">
                              <a:latin typeface="Cambria Math"/>
                              <a:ea typeface="Cambria Math"/>
                            </a:rPr>
                            <m:t>𝑟</m:t>
                          </m:r>
                        </m:e>
                      </m:d>
                      <m:r>
                        <a:rPr lang="en-US" sz="2400" b="0" i="1" smtClean="0">
                          <a:latin typeface="Cambria Math"/>
                          <a:ea typeface="Cambria Math"/>
                        </a:rPr>
                        <m:t>=2</m:t>
                      </m:r>
                      <m:sSup>
                        <m:sSupPr>
                          <m:ctrlPr>
                            <a:rPr lang="en-US" sz="2400" b="0" i="1" smtClean="0">
                              <a:latin typeface="Cambria Math" panose="02040503050406030204" pitchFamily="18" charset="0"/>
                              <a:ea typeface="Cambria Math"/>
                            </a:rPr>
                          </m:ctrlPr>
                        </m:sSupPr>
                        <m:e>
                          <m:r>
                            <a:rPr lang="en-US" sz="2400" b="0" i="1" smtClean="0">
                              <a:latin typeface="Cambria Math"/>
                              <a:ea typeface="Cambria Math"/>
                            </a:rPr>
                            <m:t>𝜔</m:t>
                          </m:r>
                        </m:e>
                        <m:sup>
                          <m:r>
                            <a:rPr lang="en-US" sz="2400" b="0" i="1" smtClean="0">
                              <a:latin typeface="Cambria Math"/>
                              <a:ea typeface="Cambria Math"/>
                            </a:rPr>
                            <m:t>2</m:t>
                          </m:r>
                        </m:sup>
                      </m:sSup>
                      <m:nary>
                        <m:naryPr>
                          <m:limLoc m:val="undOvr"/>
                          <m:subHide m:val="on"/>
                          <m:supHide m:val="on"/>
                          <m:ctrlPr>
                            <a:rPr lang="en-US" sz="2400" b="0" i="1" smtClean="0">
                              <a:latin typeface="Cambria Math" panose="02040503050406030204" pitchFamily="18" charset="0"/>
                              <a:ea typeface="Cambria Math"/>
                            </a:rPr>
                          </m:ctrlPr>
                        </m:naryPr>
                        <m:sub/>
                        <m:sup/>
                        <m:e>
                          <m:r>
                            <a:rPr lang="en-US" sz="2400" b="0" i="1" smtClean="0">
                              <a:latin typeface="Cambria Math"/>
                              <a:ea typeface="Cambria Math"/>
                            </a:rPr>
                            <m:t>𝑑𝑉</m:t>
                          </m:r>
                        </m:e>
                      </m:nary>
                      <m:r>
                        <a:rPr lang="en-US" sz="2400" b="0" i="1" smtClean="0">
                          <a:latin typeface="Cambria Math"/>
                          <a:ea typeface="Cambria Math"/>
                        </a:rPr>
                        <m:t> </m:t>
                      </m:r>
                      <m:r>
                        <a:rPr lang="en-US" sz="2400" b="0" i="1" smtClean="0">
                          <a:solidFill>
                            <a:srgbClr val="FF0000"/>
                          </a:solidFill>
                          <a:latin typeface="Cambria Math"/>
                          <a:ea typeface="Cambria Math"/>
                        </a:rPr>
                        <m:t>𝐺</m:t>
                      </m:r>
                      <m:d>
                        <m:dPr>
                          <m:ctrlPr>
                            <a:rPr lang="en-US" sz="2400" b="0" i="1" smtClean="0">
                              <a:solidFill>
                                <a:srgbClr val="FF0000"/>
                              </a:solidFill>
                              <a:latin typeface="Cambria Math" panose="02040503050406030204" pitchFamily="18" charset="0"/>
                              <a:ea typeface="Cambria Math"/>
                            </a:rPr>
                          </m:ctrlPr>
                        </m:dPr>
                        <m:e>
                          <m:r>
                            <a:rPr lang="en-US" sz="2400" b="0" i="1" smtClean="0">
                              <a:solidFill>
                                <a:srgbClr val="FF0000"/>
                              </a:solidFill>
                              <a:latin typeface="Cambria Math"/>
                              <a:ea typeface="Cambria Math"/>
                            </a:rPr>
                            <m:t>𝑥</m:t>
                          </m:r>
                          <m:r>
                            <a:rPr lang="en-US" sz="2400" b="0" i="1" smtClean="0">
                              <a:solidFill>
                                <a:srgbClr val="FF0000"/>
                              </a:solidFill>
                              <a:latin typeface="Cambria Math"/>
                              <a:ea typeface="Cambria Math"/>
                            </a:rPr>
                            <m:t>,</m:t>
                          </m:r>
                          <m:sSub>
                            <m:sSubPr>
                              <m:ctrlPr>
                                <a:rPr lang="en-US" sz="2400" b="0" i="1" smtClean="0">
                                  <a:solidFill>
                                    <a:srgbClr val="FF0000"/>
                                  </a:solidFill>
                                  <a:latin typeface="Cambria Math" panose="02040503050406030204" pitchFamily="18" charset="0"/>
                                  <a:ea typeface="Cambria Math"/>
                                </a:rPr>
                              </m:ctrlPr>
                            </m:sSubPr>
                            <m:e>
                              <m:r>
                                <a:rPr lang="en-US" sz="2400" b="0" i="1" smtClean="0">
                                  <a:solidFill>
                                    <a:srgbClr val="FF0000"/>
                                  </a:solidFill>
                                  <a:latin typeface="Cambria Math"/>
                                  <a:ea typeface="Cambria Math"/>
                                </a:rPr>
                                <m:t>𝑥</m:t>
                              </m:r>
                            </m:e>
                            <m:sub>
                              <m:r>
                                <a:rPr lang="en-US" sz="2400" b="0" i="1" smtClean="0">
                                  <a:solidFill>
                                    <a:srgbClr val="FF0000"/>
                                  </a:solidFill>
                                  <a:latin typeface="Cambria Math"/>
                                  <a:ea typeface="Cambria Math"/>
                                </a:rPr>
                                <m:t>𝑠</m:t>
                              </m:r>
                            </m:sub>
                          </m:sSub>
                          <m:r>
                            <a:rPr lang="en-US" sz="2400" i="1">
                              <a:solidFill>
                                <a:srgbClr val="FF0000"/>
                              </a:solidFill>
                              <a:latin typeface="Cambria Math"/>
                              <a:ea typeface="Cambria Math"/>
                            </a:rPr>
                            <m:t>;</m:t>
                          </m:r>
                          <m:r>
                            <a:rPr lang="en-US" sz="2400" i="1">
                              <a:solidFill>
                                <a:srgbClr val="FF0000"/>
                              </a:solidFill>
                              <a:latin typeface="Cambria Math"/>
                              <a:ea typeface="Cambria Math"/>
                            </a:rPr>
                            <m:t>𝑣</m:t>
                          </m:r>
                        </m:e>
                      </m:d>
                      <m:r>
                        <a:rPr lang="en-US" sz="2400" b="0" i="1" smtClean="0">
                          <a:latin typeface="Cambria Math"/>
                          <a:ea typeface="Cambria Math"/>
                        </a:rPr>
                        <m:t> </m:t>
                      </m:r>
                      <m:f>
                        <m:fPr>
                          <m:ctrlPr>
                            <a:rPr lang="en-US" sz="2400" b="0" i="1" smtClean="0">
                              <a:latin typeface="Cambria Math" panose="02040503050406030204" pitchFamily="18" charset="0"/>
                              <a:ea typeface="Cambria Math"/>
                            </a:rPr>
                          </m:ctrlPr>
                        </m:fPr>
                        <m:num>
                          <m:r>
                            <a:rPr lang="en-US" sz="2400" b="0" i="1" smtClean="0">
                              <a:latin typeface="Cambria Math"/>
                              <a:ea typeface="Cambria Math"/>
                            </a:rPr>
                            <m:t>𝛿</m:t>
                          </m:r>
                          <m:r>
                            <a:rPr lang="en-US" sz="2400" b="0" i="1" smtClean="0">
                              <a:latin typeface="Cambria Math"/>
                              <a:ea typeface="Cambria Math"/>
                            </a:rPr>
                            <m:t>𝑣</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num>
                        <m:den>
                          <m:sSup>
                            <m:sSupPr>
                              <m:ctrlPr>
                                <a:rPr lang="en-US" sz="2400" b="0" i="1" smtClean="0">
                                  <a:latin typeface="Cambria Math" panose="02040503050406030204" pitchFamily="18" charset="0"/>
                                  <a:ea typeface="Cambria Math"/>
                                </a:rPr>
                              </m:ctrlPr>
                            </m:sSup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𝑣</m:t>
                                  </m:r>
                                </m:e>
                                <m:sub>
                                  <m:r>
                                    <a:rPr lang="en-US" sz="2400" b="0" i="1" smtClean="0">
                                      <a:latin typeface="Cambria Math"/>
                                      <a:ea typeface="Cambria Math"/>
                                    </a:rPr>
                                    <m:t>0</m:t>
                                  </m:r>
                                </m:sub>
                              </m:sSub>
                            </m:e>
                            <m:sup>
                              <m:r>
                                <a:rPr lang="en-US" sz="2400" b="0" i="1" smtClean="0">
                                  <a:latin typeface="Cambria Math"/>
                                  <a:ea typeface="Cambria Math"/>
                                </a:rPr>
                                <m:t>3</m:t>
                              </m:r>
                            </m:sup>
                          </m:sSup>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den>
                      </m:f>
                      <m:r>
                        <a:rPr lang="en-US" sz="2400" b="0" i="1" smtClean="0">
                          <a:latin typeface="Cambria Math"/>
                          <a:ea typeface="Cambria Math"/>
                        </a:rPr>
                        <m:t> </m:t>
                      </m:r>
                      <m:r>
                        <a:rPr lang="en-US" sz="2400" b="0" i="1" smtClean="0">
                          <a:solidFill>
                            <a:srgbClr val="00B050"/>
                          </a:solidFill>
                          <a:latin typeface="Cambria Math"/>
                          <a:ea typeface="Cambria Math"/>
                        </a:rPr>
                        <m:t>𝐺</m:t>
                      </m:r>
                      <m:r>
                        <a:rPr lang="en-US" sz="2400" b="0" i="1" smtClean="0">
                          <a:solidFill>
                            <a:srgbClr val="00B050"/>
                          </a:solidFill>
                          <a:latin typeface="Cambria Math"/>
                          <a:ea typeface="Cambria Math"/>
                        </a:rPr>
                        <m:t>(</m:t>
                      </m:r>
                      <m:r>
                        <a:rPr lang="en-US" sz="2400" b="0" i="1" smtClean="0">
                          <a:solidFill>
                            <a:srgbClr val="00B050"/>
                          </a:solidFill>
                          <a:latin typeface="Cambria Math"/>
                          <a:ea typeface="Cambria Math"/>
                        </a:rPr>
                        <m:t>𝑥</m:t>
                      </m:r>
                      <m:r>
                        <a:rPr lang="en-US" sz="2400" b="0" i="1" smtClean="0">
                          <a:solidFill>
                            <a:srgbClr val="00B050"/>
                          </a:solidFill>
                          <a:latin typeface="Cambria Math"/>
                          <a:ea typeface="Cambria Math"/>
                        </a:rPr>
                        <m:t>, </m:t>
                      </m:r>
                      <m:sSub>
                        <m:sSubPr>
                          <m:ctrlPr>
                            <a:rPr lang="en-US" sz="2400" i="1">
                              <a:solidFill>
                                <a:srgbClr val="00B050"/>
                              </a:solidFill>
                              <a:latin typeface="Cambria Math" panose="02040503050406030204" pitchFamily="18" charset="0"/>
                              <a:ea typeface="Cambria Math"/>
                            </a:rPr>
                          </m:ctrlPr>
                        </m:sSubPr>
                        <m:e>
                          <m:r>
                            <a:rPr lang="en-US" sz="2400" i="1">
                              <a:solidFill>
                                <a:srgbClr val="00B050"/>
                              </a:solidFill>
                              <a:latin typeface="Cambria Math"/>
                              <a:ea typeface="Cambria Math"/>
                            </a:rPr>
                            <m:t>𝑥</m:t>
                          </m:r>
                        </m:e>
                        <m:sub>
                          <m:r>
                            <a:rPr lang="en-US" sz="2400" b="0" i="1" smtClean="0">
                              <a:solidFill>
                                <a:srgbClr val="00B050"/>
                              </a:solidFill>
                              <a:latin typeface="Cambria Math"/>
                              <a:ea typeface="Cambria Math"/>
                            </a:rPr>
                            <m:t>𝑟</m:t>
                          </m:r>
                        </m:sub>
                      </m:sSub>
                      <m:r>
                        <a:rPr lang="en-US" sz="2400" i="1" smtClean="0">
                          <a:solidFill>
                            <a:srgbClr val="00B050"/>
                          </a:solidFill>
                          <a:latin typeface="Cambria Math"/>
                          <a:ea typeface="Cambria Math"/>
                        </a:rPr>
                        <m:t>;</m:t>
                      </m:r>
                      <m:r>
                        <a:rPr lang="en-US" sz="2400" i="1" smtClean="0">
                          <a:solidFill>
                            <a:srgbClr val="00B050"/>
                          </a:solidFill>
                          <a:latin typeface="Cambria Math"/>
                          <a:ea typeface="Cambria Math"/>
                        </a:rPr>
                        <m:t>𝑣</m:t>
                      </m:r>
                    </m:oMath>
                  </a14:m>
                  <a:r>
                    <a:rPr lang="en-GB" sz="2400" dirty="0">
                      <a:solidFill>
                        <a:srgbClr val="00B050"/>
                      </a:solidFill>
                    </a:rPr>
                    <a:t>)</a:t>
                  </a:r>
                </a:p>
                <a:p>
                  <a:pPr lvl="1"/>
                  <a:endParaRPr lang="en-GB" sz="2000" dirty="0"/>
                </a:p>
                <a:p>
                  <a:pPr lvl="1"/>
                  <a:endParaRPr lang="en-GB" sz="2000" dirty="0"/>
                </a:p>
                <a:p>
                  <a:endParaRPr lang="en-GB"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890953" y="809274"/>
                  <a:ext cx="7858191" cy="4628126"/>
                </a:xfrm>
                <a:prstGeom prst="rect">
                  <a:avLst/>
                </a:prstGeom>
                <a:blipFill rotWithShape="1">
                  <a:blip r:embed="rId3"/>
                  <a:stretch>
                    <a:fillRect l="-1164" t="-922" r="-310"/>
                  </a:stretch>
                </a:blipFill>
                <a:ln>
                  <a:noFill/>
                </a:ln>
              </p:spPr>
              <p:txBody>
                <a:bodyPr/>
                <a:lstStyle/>
                <a:p>
                  <a:r>
                    <a:rPr lang="en-US">
                      <a:noFill/>
                    </a:rPr>
                    <a:t> </a:t>
                  </a:r>
                </a:p>
              </p:txBody>
            </p:sp>
          </mc:Fallback>
        </mc:AlternateContent>
        <p:cxnSp>
          <p:nvCxnSpPr>
            <p:cNvPr id="4" name="Straight Arrow Connector 3"/>
            <p:cNvCxnSpPr/>
            <p:nvPr/>
          </p:nvCxnSpPr>
          <p:spPr>
            <a:xfrm flipV="1">
              <a:off x="2400300" y="1571625"/>
              <a:ext cx="800100" cy="400050"/>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535386" y="1628775"/>
              <a:ext cx="1298121" cy="342900"/>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445454" y="1571626"/>
              <a:ext cx="69397" cy="371474"/>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109880" y="2865675"/>
              <a:ext cx="58113" cy="363310"/>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020786" y="2865675"/>
              <a:ext cx="1355271" cy="363310"/>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2573111" y="4361090"/>
              <a:ext cx="69397" cy="3714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38950" y="4857756"/>
              <a:ext cx="2490107" cy="400110"/>
            </a:xfrm>
            <a:prstGeom prst="rect">
              <a:avLst/>
            </a:prstGeom>
            <a:noFill/>
          </p:spPr>
          <p:txBody>
            <a:bodyPr wrap="square" rtlCol="0">
              <a:spAutoFit/>
            </a:bodyPr>
            <a:lstStyle/>
            <a:p>
              <a:pPr algn="ctr"/>
              <a:r>
                <a:rPr lang="en-US" sz="2000" dirty="0"/>
                <a:t>Recorded data</a:t>
              </a:r>
            </a:p>
          </p:txBody>
        </p:sp>
        <p:cxnSp>
          <p:nvCxnSpPr>
            <p:cNvPr id="59" name="Straight Arrow Connector 58"/>
            <p:cNvCxnSpPr>
              <a:stCxn id="60" idx="0"/>
            </p:cNvCxnSpPr>
            <p:nvPr/>
          </p:nvCxnSpPr>
          <p:spPr>
            <a:xfrm flipV="1">
              <a:off x="4899864" y="4433208"/>
              <a:ext cx="1415096" cy="429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654810" y="4863204"/>
              <a:ext cx="2490107" cy="400110"/>
            </a:xfrm>
            <a:prstGeom prst="rect">
              <a:avLst/>
            </a:prstGeom>
            <a:noFill/>
          </p:spPr>
          <p:txBody>
            <a:bodyPr wrap="square" rtlCol="0">
              <a:spAutoFit/>
            </a:bodyPr>
            <a:lstStyle/>
            <a:p>
              <a:pPr algn="ctr"/>
              <a:r>
                <a:rPr lang="en-US" sz="2000" dirty="0"/>
                <a:t>Unknown (“image”)</a:t>
              </a:r>
            </a:p>
          </p:txBody>
        </p:sp>
        <p:cxnSp>
          <p:nvCxnSpPr>
            <p:cNvPr id="16" name="Straight Arrow Connector 15"/>
            <p:cNvCxnSpPr>
              <a:stCxn id="26" idx="0"/>
            </p:cNvCxnSpPr>
            <p:nvPr/>
          </p:nvCxnSpPr>
          <p:spPr>
            <a:xfrm flipH="1" flipV="1">
              <a:off x="5535386" y="4340344"/>
              <a:ext cx="1802798" cy="5201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6" idx="0"/>
            </p:cNvCxnSpPr>
            <p:nvPr/>
          </p:nvCxnSpPr>
          <p:spPr>
            <a:xfrm flipV="1">
              <a:off x="7338184" y="4340344"/>
              <a:ext cx="238273" cy="5201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93130" y="4860488"/>
              <a:ext cx="2490107" cy="707886"/>
            </a:xfrm>
            <a:prstGeom prst="rect">
              <a:avLst/>
            </a:prstGeom>
            <a:noFill/>
          </p:spPr>
          <p:txBody>
            <a:bodyPr wrap="square" rtlCol="0">
              <a:spAutoFit/>
            </a:bodyPr>
            <a:lstStyle/>
            <a:p>
              <a:pPr algn="ctr"/>
              <a:r>
                <a:rPr lang="en-US" sz="2000" dirty="0"/>
                <a:t>Unknown “propagators”</a:t>
              </a:r>
            </a:p>
          </p:txBody>
        </p:sp>
      </p:grpSp>
      <p:sp>
        <p:nvSpPr>
          <p:cNvPr id="2" name="Oval 1"/>
          <p:cNvSpPr/>
          <p:nvPr/>
        </p:nvSpPr>
        <p:spPr>
          <a:xfrm>
            <a:off x="6093130" y="3755571"/>
            <a:ext cx="797527" cy="34105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65887" y="3932144"/>
            <a:ext cx="326720" cy="31806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916435" y="3937592"/>
            <a:ext cx="326720" cy="31806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93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46</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5" name="Group 4"/>
          <p:cNvGrpSpPr/>
          <p:nvPr/>
        </p:nvGrpSpPr>
        <p:grpSpPr>
          <a:xfrm>
            <a:off x="890953" y="809274"/>
            <a:ext cx="7858191" cy="5066877"/>
            <a:chOff x="890953" y="809274"/>
            <a:chExt cx="7858191" cy="5066877"/>
          </a:xfrm>
        </p:grpSpPr>
        <mc:AlternateContent xmlns:mc="http://schemas.openxmlformats.org/markup-compatibility/2006" xmlns:a14="http://schemas.microsoft.com/office/drawing/2010/main">
          <mc:Choice Requires="a14">
            <p:sp>
              <p:nvSpPr>
                <p:cNvPr id="25" name="TextBox 24"/>
                <p:cNvSpPr txBox="1"/>
                <p:nvPr/>
              </p:nvSpPr>
              <p:spPr>
                <a:xfrm>
                  <a:off x="890953" y="809274"/>
                  <a:ext cx="7858191" cy="4628126"/>
                </a:xfrm>
                <a:prstGeom prst="rect">
                  <a:avLst/>
                </a:prstGeom>
                <a:noFill/>
                <a:ln>
                  <a:noFill/>
                </a:ln>
              </p:spPr>
              <p:txBody>
                <a:bodyPr wrap="square" rtlCol="0">
                  <a:spAutoFit/>
                </a:bodyPr>
                <a:lstStyle/>
                <a:p>
                  <a:r>
                    <a:rPr lang="en-GB" sz="2400" dirty="0"/>
                    <a:t>Born approximation:</a:t>
                  </a:r>
                </a:p>
                <a:p>
                  <a:pPr lvl="1"/>
                  <a14:m>
                    <m:oMathPara xmlns:m="http://schemas.openxmlformats.org/officeDocument/2006/math">
                      <m:oMathParaPr>
                        <m:jc m:val="centerGroup"/>
                      </m:oMathParaPr>
                      <m:oMath xmlns:m="http://schemas.openxmlformats.org/officeDocument/2006/math">
                        <m:r>
                          <a:rPr lang="en-US" sz="2400" b="0" i="1" smtClean="0">
                            <a:solidFill>
                              <a:schemeClr val="bg2">
                                <a:lumMod val="60000"/>
                                <a:lumOff val="40000"/>
                              </a:schemeClr>
                            </a:solidFill>
                            <a:latin typeface="Cambria Math"/>
                          </a:rPr>
                          <m:t>𝑢</m:t>
                        </m:r>
                        <m:d>
                          <m:dPr>
                            <m:ctrlPr>
                              <a:rPr lang="en-US" sz="2400" b="0" i="1" smtClean="0">
                                <a:solidFill>
                                  <a:schemeClr val="bg2">
                                    <a:lumMod val="60000"/>
                                    <a:lumOff val="40000"/>
                                  </a:schemeClr>
                                </a:solidFill>
                                <a:latin typeface="Cambria Math" panose="02040503050406030204" pitchFamily="18" charset="0"/>
                              </a:rPr>
                            </m:ctrlPr>
                          </m:dPr>
                          <m:e>
                            <m:r>
                              <a:rPr lang="en-US" sz="2400" b="0" i="1" smtClean="0">
                                <a:solidFill>
                                  <a:schemeClr val="bg2">
                                    <a:lumMod val="60000"/>
                                    <a:lumOff val="40000"/>
                                  </a:schemeClr>
                                </a:solidFill>
                                <a:latin typeface="Cambria Math"/>
                              </a:rPr>
                              <m:t>𝑥</m:t>
                            </m:r>
                          </m:e>
                        </m:d>
                        <m:r>
                          <a:rPr lang="en-US" sz="2400" b="0" i="1" smtClean="0">
                            <a:solidFill>
                              <a:schemeClr val="bg2">
                                <a:lumMod val="60000"/>
                                <a:lumOff val="40000"/>
                              </a:schemeClr>
                            </a:solidFill>
                            <a:latin typeface="Cambria Math"/>
                          </a:rPr>
                          <m:t>=</m:t>
                        </m:r>
                        <m:sSub>
                          <m:sSubPr>
                            <m:ctrlPr>
                              <a:rPr lang="en-US" sz="2400" b="0" i="1" smtClean="0">
                                <a:solidFill>
                                  <a:schemeClr val="bg2">
                                    <a:lumMod val="60000"/>
                                    <a:lumOff val="40000"/>
                                  </a:schemeClr>
                                </a:solidFill>
                                <a:latin typeface="Cambria Math" panose="02040503050406030204" pitchFamily="18" charset="0"/>
                              </a:rPr>
                            </m:ctrlPr>
                          </m:sSubPr>
                          <m:e>
                            <m:r>
                              <a:rPr lang="en-US" sz="2400" b="0" i="1" smtClean="0">
                                <a:solidFill>
                                  <a:schemeClr val="bg2">
                                    <a:lumMod val="60000"/>
                                    <a:lumOff val="40000"/>
                                  </a:schemeClr>
                                </a:solidFill>
                                <a:latin typeface="Cambria Math"/>
                              </a:rPr>
                              <m:t>𝑢</m:t>
                            </m:r>
                          </m:e>
                          <m:sub>
                            <m:r>
                              <a:rPr lang="en-US" sz="2400" b="0" i="1" smtClean="0">
                                <a:solidFill>
                                  <a:schemeClr val="bg2">
                                    <a:lumMod val="60000"/>
                                    <a:lumOff val="40000"/>
                                  </a:schemeClr>
                                </a:solidFill>
                                <a:latin typeface="Cambria Math"/>
                              </a:rPr>
                              <m:t>0</m:t>
                            </m:r>
                          </m:sub>
                        </m:sSub>
                        <m:d>
                          <m:dPr>
                            <m:ctrlPr>
                              <a:rPr lang="en-US" sz="2400" b="0" i="1" smtClean="0">
                                <a:solidFill>
                                  <a:schemeClr val="bg2">
                                    <a:lumMod val="60000"/>
                                    <a:lumOff val="40000"/>
                                  </a:schemeClr>
                                </a:solidFill>
                                <a:latin typeface="Cambria Math" panose="02040503050406030204" pitchFamily="18" charset="0"/>
                              </a:rPr>
                            </m:ctrlPr>
                          </m:dPr>
                          <m:e>
                            <m:r>
                              <a:rPr lang="en-US" sz="2400" b="0" i="1" smtClean="0">
                                <a:solidFill>
                                  <a:schemeClr val="bg2">
                                    <a:lumMod val="60000"/>
                                    <a:lumOff val="40000"/>
                                  </a:schemeClr>
                                </a:solidFill>
                                <a:latin typeface="Cambria Math"/>
                              </a:rPr>
                              <m:t>𝑥</m:t>
                            </m:r>
                          </m:e>
                        </m:d>
                        <m:r>
                          <a:rPr lang="en-US" sz="2400" b="0" i="1" smtClean="0">
                            <a:solidFill>
                              <a:schemeClr val="bg2">
                                <a:lumMod val="60000"/>
                                <a:lumOff val="40000"/>
                              </a:schemeClr>
                            </a:solidFill>
                            <a:latin typeface="Cambria Math"/>
                          </a:rPr>
                          <m:t>+</m:t>
                        </m:r>
                        <m:r>
                          <a:rPr lang="en-US" sz="2400" b="0" i="1" smtClean="0">
                            <a:solidFill>
                              <a:schemeClr val="bg2">
                                <a:lumMod val="60000"/>
                                <a:lumOff val="40000"/>
                              </a:schemeClr>
                            </a:solidFill>
                            <a:latin typeface="Cambria Math"/>
                            <a:ea typeface="Cambria Math"/>
                          </a:rPr>
                          <m:t>𝛿</m:t>
                        </m:r>
                        <m:r>
                          <a:rPr lang="en-US" sz="2400" b="0" i="1" smtClean="0">
                            <a:solidFill>
                              <a:schemeClr val="bg2">
                                <a:lumMod val="60000"/>
                                <a:lumOff val="40000"/>
                              </a:schemeClr>
                            </a:solidFill>
                            <a:latin typeface="Cambria Math"/>
                            <a:ea typeface="Cambria Math"/>
                          </a:rPr>
                          <m:t>𝑢</m:t>
                        </m:r>
                        <m:r>
                          <a:rPr lang="en-US" sz="2400" b="0" i="1" smtClean="0">
                            <a:solidFill>
                              <a:schemeClr val="bg2">
                                <a:lumMod val="60000"/>
                                <a:lumOff val="40000"/>
                              </a:schemeClr>
                            </a:solidFill>
                            <a:latin typeface="Cambria Math"/>
                            <a:ea typeface="Cambria Math"/>
                          </a:rPr>
                          <m:t>(</m:t>
                        </m:r>
                        <m:r>
                          <a:rPr lang="en-US" sz="2400" b="0" i="1" smtClean="0">
                            <a:solidFill>
                              <a:schemeClr val="bg2">
                                <a:lumMod val="60000"/>
                                <a:lumOff val="40000"/>
                              </a:schemeClr>
                            </a:solidFill>
                            <a:latin typeface="Cambria Math"/>
                            <a:ea typeface="Cambria Math"/>
                          </a:rPr>
                          <m:t>𝑥</m:t>
                        </m:r>
                        <m:r>
                          <a:rPr lang="en-US" sz="2400" b="0" i="1" smtClean="0">
                            <a:solidFill>
                              <a:schemeClr val="bg2">
                                <a:lumMod val="60000"/>
                                <a:lumOff val="40000"/>
                              </a:schemeClr>
                            </a:solidFill>
                            <a:latin typeface="Cambria Math"/>
                            <a:ea typeface="Cambria Math"/>
                          </a:rPr>
                          <m:t>)</m:t>
                        </m:r>
                      </m:oMath>
                    </m:oMathPara>
                  </a14:m>
                  <a:endParaRPr lang="en-GB" sz="2400" dirty="0">
                    <a:solidFill>
                      <a:schemeClr val="bg2">
                        <a:lumMod val="60000"/>
                        <a:lumOff val="40000"/>
                      </a:schemeClr>
                    </a:solidFill>
                  </a:endParaRPr>
                </a:p>
                <a:p>
                  <a:pPr lvl="1"/>
                  <a:endParaRPr lang="en-GB" sz="2000" dirty="0">
                    <a:solidFill>
                      <a:schemeClr val="bg2">
                        <a:lumMod val="60000"/>
                        <a:lumOff val="40000"/>
                      </a:schemeClr>
                    </a:solidFill>
                  </a:endParaRPr>
                </a:p>
                <a:p>
                  <a:pPr lvl="1"/>
                  <a:r>
                    <a:rPr lang="en-GB" sz="2000" dirty="0">
                      <a:solidFill>
                        <a:schemeClr val="bg2">
                          <a:lumMod val="60000"/>
                          <a:lumOff val="40000"/>
                        </a:schemeClr>
                      </a:solidFill>
                    </a:rPr>
                    <a:t>Total </a:t>
                  </a:r>
                  <a:r>
                    <a:rPr lang="en-GB" sz="2000" dirty="0" err="1">
                      <a:solidFill>
                        <a:schemeClr val="bg2">
                          <a:lumMod val="60000"/>
                          <a:lumOff val="40000"/>
                        </a:schemeClr>
                      </a:solidFill>
                    </a:rPr>
                    <a:t>wavefield</a:t>
                  </a:r>
                  <a:r>
                    <a:rPr lang="en-GB" sz="2000" dirty="0">
                      <a:solidFill>
                        <a:schemeClr val="bg2">
                          <a:lumMod val="60000"/>
                          <a:lumOff val="40000"/>
                        </a:schemeClr>
                      </a:solidFill>
                    </a:rPr>
                    <a:t> </a:t>
                  </a:r>
                  <a:r>
                    <a:rPr lang="en-US" sz="2000" dirty="0">
                      <a:solidFill>
                        <a:schemeClr val="bg2">
                          <a:lumMod val="60000"/>
                          <a:lumOff val="40000"/>
                        </a:schemeClr>
                      </a:solidFill>
                    </a:rPr>
                    <a:t>= reference </a:t>
                  </a:r>
                  <a:r>
                    <a:rPr lang="en-US" sz="2000" dirty="0" err="1">
                      <a:solidFill>
                        <a:schemeClr val="bg2">
                          <a:lumMod val="60000"/>
                          <a:lumOff val="40000"/>
                        </a:schemeClr>
                      </a:solidFill>
                    </a:rPr>
                    <a:t>wavefield</a:t>
                  </a:r>
                  <a:r>
                    <a:rPr lang="en-US" sz="2000" dirty="0">
                      <a:solidFill>
                        <a:schemeClr val="bg2">
                          <a:lumMod val="60000"/>
                          <a:lumOff val="40000"/>
                        </a:schemeClr>
                      </a:solidFill>
                    </a:rPr>
                    <a:t> + scattered </a:t>
                  </a:r>
                  <a:r>
                    <a:rPr lang="en-US" sz="2000" dirty="0" err="1">
                      <a:solidFill>
                        <a:schemeClr val="bg2">
                          <a:lumMod val="60000"/>
                          <a:lumOff val="40000"/>
                        </a:schemeClr>
                      </a:solidFill>
                    </a:rPr>
                    <a:t>wavefield</a:t>
                  </a:r>
                  <a:r>
                    <a:rPr lang="en-US" sz="2000" dirty="0">
                      <a:solidFill>
                        <a:schemeClr val="bg2">
                          <a:lumMod val="60000"/>
                          <a:lumOff val="40000"/>
                        </a:schemeClr>
                      </a:solidFill>
                    </a:rPr>
                    <a:t>,</a:t>
                  </a:r>
                </a:p>
                <a:p>
                  <a:pPr lvl="1"/>
                  <a:r>
                    <a:rPr lang="en-US" sz="2000" dirty="0">
                      <a:solidFill>
                        <a:schemeClr val="bg2">
                          <a:lumMod val="60000"/>
                          <a:lumOff val="40000"/>
                        </a:schemeClr>
                      </a:solidFill>
                    </a:rPr>
                    <a:t>where velocity </a:t>
                  </a:r>
                  <a14:m>
                    <m:oMath xmlns:m="http://schemas.openxmlformats.org/officeDocument/2006/math">
                      <m:r>
                        <a:rPr lang="en-US" sz="2000" i="1">
                          <a:solidFill>
                            <a:schemeClr val="bg2">
                              <a:lumMod val="60000"/>
                              <a:lumOff val="40000"/>
                            </a:schemeClr>
                          </a:solidFill>
                          <a:latin typeface="Cambria Math"/>
                        </a:rPr>
                        <m:t>𝑣</m:t>
                      </m:r>
                    </m:oMath>
                  </a14:m>
                  <a:r>
                    <a:rPr lang="en-US" sz="2000" dirty="0">
                      <a:solidFill>
                        <a:schemeClr val="bg2">
                          <a:lumMod val="60000"/>
                          <a:lumOff val="40000"/>
                        </a:schemeClr>
                      </a:solidFill>
                    </a:rPr>
                    <a:t> has been split into </a:t>
                  </a:r>
                </a:p>
                <a:p>
                  <a:pPr lvl="1"/>
                  <a14:m>
                    <m:oMathPara xmlns:m="http://schemas.openxmlformats.org/officeDocument/2006/math">
                      <m:oMathParaPr>
                        <m:jc m:val="centerGroup"/>
                      </m:oMathParaPr>
                      <m:oMath xmlns:m="http://schemas.openxmlformats.org/officeDocument/2006/math">
                        <m:r>
                          <a:rPr lang="en-US" sz="2400" b="0" i="1" smtClean="0">
                            <a:solidFill>
                              <a:schemeClr val="bg2">
                                <a:lumMod val="60000"/>
                                <a:lumOff val="40000"/>
                              </a:schemeClr>
                            </a:solidFill>
                            <a:latin typeface="Cambria Math"/>
                          </a:rPr>
                          <m:t>𝑣</m:t>
                        </m:r>
                        <m:r>
                          <a:rPr lang="en-US" sz="2400" b="0" i="1" smtClean="0">
                            <a:solidFill>
                              <a:schemeClr val="bg2">
                                <a:lumMod val="60000"/>
                                <a:lumOff val="40000"/>
                              </a:schemeClr>
                            </a:solidFill>
                            <a:latin typeface="Cambria Math"/>
                          </a:rPr>
                          <m:t>=</m:t>
                        </m:r>
                        <m:sSub>
                          <m:sSubPr>
                            <m:ctrlPr>
                              <a:rPr lang="en-US" sz="2400" b="0" i="1" smtClean="0">
                                <a:solidFill>
                                  <a:schemeClr val="bg2">
                                    <a:lumMod val="60000"/>
                                    <a:lumOff val="40000"/>
                                  </a:schemeClr>
                                </a:solidFill>
                                <a:latin typeface="Cambria Math" panose="02040503050406030204" pitchFamily="18" charset="0"/>
                              </a:rPr>
                            </m:ctrlPr>
                          </m:sSubPr>
                          <m:e>
                            <m:r>
                              <a:rPr lang="en-US" sz="2400" b="0" i="1" smtClean="0">
                                <a:solidFill>
                                  <a:schemeClr val="bg2">
                                    <a:lumMod val="60000"/>
                                    <a:lumOff val="40000"/>
                                  </a:schemeClr>
                                </a:solidFill>
                                <a:latin typeface="Cambria Math"/>
                              </a:rPr>
                              <m:t>𝑣</m:t>
                            </m:r>
                          </m:e>
                          <m:sub>
                            <m:r>
                              <a:rPr lang="en-US" sz="2400" b="0" i="1" smtClean="0">
                                <a:solidFill>
                                  <a:schemeClr val="bg2">
                                    <a:lumMod val="60000"/>
                                    <a:lumOff val="40000"/>
                                  </a:schemeClr>
                                </a:solidFill>
                                <a:latin typeface="Cambria Math"/>
                              </a:rPr>
                              <m:t>0</m:t>
                            </m:r>
                          </m:sub>
                        </m:sSub>
                        <m:r>
                          <a:rPr lang="en-US" sz="2400" b="0" i="1" smtClean="0">
                            <a:solidFill>
                              <a:schemeClr val="bg2">
                                <a:lumMod val="60000"/>
                                <a:lumOff val="40000"/>
                              </a:schemeClr>
                            </a:solidFill>
                            <a:latin typeface="Cambria Math"/>
                          </a:rPr>
                          <m:t>+</m:t>
                        </m:r>
                        <m:r>
                          <a:rPr lang="en-US" sz="2400" b="0" i="1" smtClean="0">
                            <a:solidFill>
                              <a:schemeClr val="bg2">
                                <a:lumMod val="60000"/>
                                <a:lumOff val="40000"/>
                              </a:schemeClr>
                            </a:solidFill>
                            <a:latin typeface="Cambria Math"/>
                            <a:ea typeface="Cambria Math"/>
                          </a:rPr>
                          <m:t>𝛿</m:t>
                        </m:r>
                        <m:r>
                          <a:rPr lang="en-US" sz="2400" b="0" i="1" smtClean="0">
                            <a:solidFill>
                              <a:schemeClr val="bg2">
                                <a:lumMod val="60000"/>
                                <a:lumOff val="40000"/>
                              </a:schemeClr>
                            </a:solidFill>
                            <a:latin typeface="Cambria Math"/>
                            <a:ea typeface="Cambria Math"/>
                          </a:rPr>
                          <m:t>𝑣</m:t>
                        </m:r>
                      </m:oMath>
                    </m:oMathPara>
                  </a14:m>
                  <a:endParaRPr lang="en-US" sz="2400" dirty="0">
                    <a:solidFill>
                      <a:schemeClr val="bg2">
                        <a:lumMod val="60000"/>
                        <a:lumOff val="40000"/>
                      </a:schemeClr>
                    </a:solidFill>
                  </a:endParaRPr>
                </a:p>
                <a:p>
                  <a:pPr lvl="1"/>
                  <a:endParaRPr lang="en-US" sz="2000" dirty="0">
                    <a:solidFill>
                      <a:schemeClr val="bg2">
                        <a:lumMod val="60000"/>
                        <a:lumOff val="40000"/>
                      </a:schemeClr>
                    </a:solidFill>
                  </a:endParaRPr>
                </a:p>
                <a:p>
                  <a:pPr lvl="1"/>
                  <a14:m>
                    <m:oMath xmlns:m="http://schemas.openxmlformats.org/officeDocument/2006/math">
                      <m:r>
                        <a:rPr lang="en-US" sz="2000" i="1">
                          <a:solidFill>
                            <a:schemeClr val="bg2">
                              <a:lumMod val="60000"/>
                              <a:lumOff val="40000"/>
                            </a:schemeClr>
                          </a:solidFill>
                          <a:latin typeface="Cambria Math"/>
                        </a:rPr>
                        <m:t>𝑣</m:t>
                      </m:r>
                      <m:r>
                        <a:rPr lang="en-US" sz="2000" i="1">
                          <a:solidFill>
                            <a:schemeClr val="bg2">
                              <a:lumMod val="60000"/>
                              <a:lumOff val="40000"/>
                            </a:schemeClr>
                          </a:solidFill>
                          <a:latin typeface="Cambria Math"/>
                        </a:rPr>
                        <m:t>=</m:t>
                      </m:r>
                    </m:oMath>
                  </a14:m>
                  <a:r>
                    <a:rPr lang="en-US" sz="2000" dirty="0">
                      <a:solidFill>
                        <a:schemeClr val="bg2">
                          <a:lumMod val="60000"/>
                          <a:lumOff val="40000"/>
                        </a:schemeClr>
                      </a:solidFill>
                    </a:rPr>
                    <a:t> reference velocity + velocity perturbation.</a:t>
                  </a:r>
                </a:p>
                <a:p>
                  <a:pPr lvl="1"/>
                  <a:r>
                    <a:rPr lang="en-US" sz="2000" dirty="0">
                      <a:solidFill>
                        <a:schemeClr val="bg2">
                          <a:lumMod val="60000"/>
                          <a:lumOff val="40000"/>
                        </a:schemeClr>
                      </a:solidFill>
                    </a:rPr>
                    <a:t>Scattered </a:t>
                  </a:r>
                  <a:r>
                    <a:rPr lang="en-US" sz="2000" dirty="0" err="1">
                      <a:solidFill>
                        <a:schemeClr val="bg2">
                          <a:lumMod val="60000"/>
                          <a:lumOff val="40000"/>
                        </a:schemeClr>
                      </a:solidFill>
                    </a:rPr>
                    <a:t>wavefield</a:t>
                  </a:r>
                  <a:r>
                    <a:rPr lang="en-US" sz="2000" dirty="0">
                      <a:solidFill>
                        <a:schemeClr val="bg2">
                          <a:lumMod val="60000"/>
                          <a:lumOff val="40000"/>
                        </a:schemeClr>
                      </a:solidFill>
                    </a:rPr>
                    <a:t> is a volume integral of velocity perturbation:</a:t>
                  </a:r>
                </a:p>
                <a:p>
                  <a:pPr lvl="1"/>
                  <a:r>
                    <a:rPr lang="en-US" sz="2000" dirty="0">
                      <a:ea typeface="Cambria Math"/>
                    </a:rPr>
                    <a:t>          </a:t>
                  </a:r>
                  <a14:m>
                    <m:oMath xmlns:m="http://schemas.openxmlformats.org/officeDocument/2006/math">
                      <m:r>
                        <a:rPr lang="en-US" sz="2400" i="1" smtClean="0">
                          <a:latin typeface="Cambria Math"/>
                          <a:ea typeface="Cambria Math"/>
                        </a:rPr>
                        <m:t>𝛿</m:t>
                      </m:r>
                      <m:r>
                        <a:rPr lang="en-US" sz="2400" b="0" i="1" smtClean="0">
                          <a:latin typeface="Cambria Math"/>
                          <a:ea typeface="Cambria Math"/>
                        </a:rPr>
                        <m:t>𝑢</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r>
                            <a:rPr lang="en-US" sz="2400" b="0" i="1" baseline="-25000" smtClean="0">
                              <a:latin typeface="Cambria Math"/>
                              <a:ea typeface="Cambria Math"/>
                            </a:rPr>
                            <m:t>𝑟</m:t>
                          </m:r>
                        </m:e>
                      </m:d>
                      <m:r>
                        <a:rPr lang="en-US" sz="2400" b="0" i="1" smtClean="0">
                          <a:latin typeface="Cambria Math"/>
                          <a:ea typeface="Cambria Math"/>
                        </a:rPr>
                        <m:t>≈2</m:t>
                      </m:r>
                      <m:sSup>
                        <m:sSupPr>
                          <m:ctrlPr>
                            <a:rPr lang="en-US" sz="2400" b="0" i="1" smtClean="0">
                              <a:latin typeface="Cambria Math" panose="02040503050406030204" pitchFamily="18" charset="0"/>
                              <a:ea typeface="Cambria Math"/>
                            </a:rPr>
                          </m:ctrlPr>
                        </m:sSupPr>
                        <m:e>
                          <m:r>
                            <a:rPr lang="en-US" sz="2400" b="0" i="1" smtClean="0">
                              <a:latin typeface="Cambria Math"/>
                              <a:ea typeface="Cambria Math"/>
                            </a:rPr>
                            <m:t>𝜔</m:t>
                          </m:r>
                        </m:e>
                        <m:sup>
                          <m:r>
                            <a:rPr lang="en-US" sz="2400" b="0" i="1" smtClean="0">
                              <a:latin typeface="Cambria Math"/>
                              <a:ea typeface="Cambria Math"/>
                            </a:rPr>
                            <m:t>2</m:t>
                          </m:r>
                        </m:sup>
                      </m:sSup>
                      <m:nary>
                        <m:naryPr>
                          <m:limLoc m:val="undOvr"/>
                          <m:subHide m:val="on"/>
                          <m:supHide m:val="on"/>
                          <m:ctrlPr>
                            <a:rPr lang="en-US" sz="2400" b="0" i="1" smtClean="0">
                              <a:latin typeface="Cambria Math" panose="02040503050406030204" pitchFamily="18" charset="0"/>
                              <a:ea typeface="Cambria Math"/>
                            </a:rPr>
                          </m:ctrlPr>
                        </m:naryPr>
                        <m:sub/>
                        <m:sup/>
                        <m:e>
                          <m:r>
                            <a:rPr lang="en-US" sz="2400" b="0" i="1" smtClean="0">
                              <a:latin typeface="Cambria Math"/>
                              <a:ea typeface="Cambria Math"/>
                            </a:rPr>
                            <m:t>𝑑𝑉</m:t>
                          </m:r>
                        </m:e>
                      </m:nary>
                      <m:r>
                        <a:rPr lang="en-US" sz="2400" b="0" i="1" smtClean="0">
                          <a:latin typeface="Cambria Math"/>
                          <a:ea typeface="Cambria Math"/>
                        </a:rPr>
                        <m:t> </m:t>
                      </m:r>
                      <m:r>
                        <a:rPr lang="en-US" sz="2400" b="0" i="1" smtClean="0">
                          <a:solidFill>
                            <a:srgbClr val="FF0000"/>
                          </a:solidFill>
                          <a:latin typeface="Cambria Math"/>
                          <a:ea typeface="Cambria Math"/>
                        </a:rPr>
                        <m:t>𝐺</m:t>
                      </m:r>
                      <m:d>
                        <m:dPr>
                          <m:ctrlPr>
                            <a:rPr lang="en-US" sz="2400" b="0" i="1" smtClean="0">
                              <a:solidFill>
                                <a:srgbClr val="FF0000"/>
                              </a:solidFill>
                              <a:latin typeface="Cambria Math" panose="02040503050406030204" pitchFamily="18" charset="0"/>
                              <a:ea typeface="Cambria Math"/>
                            </a:rPr>
                          </m:ctrlPr>
                        </m:dPr>
                        <m:e>
                          <m:r>
                            <a:rPr lang="en-US" sz="2400" b="0" i="1" smtClean="0">
                              <a:solidFill>
                                <a:srgbClr val="FF0000"/>
                              </a:solidFill>
                              <a:latin typeface="Cambria Math"/>
                              <a:ea typeface="Cambria Math"/>
                            </a:rPr>
                            <m:t>𝑥</m:t>
                          </m:r>
                          <m:r>
                            <a:rPr lang="en-US" sz="2400" b="0" i="1" smtClean="0">
                              <a:solidFill>
                                <a:srgbClr val="FF0000"/>
                              </a:solidFill>
                              <a:latin typeface="Cambria Math"/>
                              <a:ea typeface="Cambria Math"/>
                            </a:rPr>
                            <m:t>,</m:t>
                          </m:r>
                          <m:sSub>
                            <m:sSubPr>
                              <m:ctrlPr>
                                <a:rPr lang="en-US" sz="2400" b="0" i="1" smtClean="0">
                                  <a:solidFill>
                                    <a:srgbClr val="FF0000"/>
                                  </a:solidFill>
                                  <a:latin typeface="Cambria Math" panose="02040503050406030204" pitchFamily="18" charset="0"/>
                                  <a:ea typeface="Cambria Math"/>
                                </a:rPr>
                              </m:ctrlPr>
                            </m:sSubPr>
                            <m:e>
                              <m:r>
                                <a:rPr lang="en-US" sz="2400" b="0" i="1" smtClean="0">
                                  <a:solidFill>
                                    <a:srgbClr val="FF0000"/>
                                  </a:solidFill>
                                  <a:latin typeface="Cambria Math"/>
                                  <a:ea typeface="Cambria Math"/>
                                </a:rPr>
                                <m:t>𝑥</m:t>
                              </m:r>
                            </m:e>
                            <m:sub>
                              <m:r>
                                <a:rPr lang="en-US" sz="2400" b="0" i="1" smtClean="0">
                                  <a:solidFill>
                                    <a:srgbClr val="FF0000"/>
                                  </a:solidFill>
                                  <a:latin typeface="Cambria Math"/>
                                  <a:ea typeface="Cambria Math"/>
                                </a:rPr>
                                <m:t>𝑠</m:t>
                              </m:r>
                            </m:sub>
                          </m:sSub>
                          <m:r>
                            <a:rPr lang="en-US" sz="2400" i="1">
                              <a:solidFill>
                                <a:srgbClr val="FF0000"/>
                              </a:solidFill>
                              <a:latin typeface="Cambria Math"/>
                              <a:ea typeface="Cambria Math"/>
                            </a:rPr>
                            <m:t>;</m:t>
                          </m:r>
                          <m:sSub>
                            <m:sSubPr>
                              <m:ctrlPr>
                                <a:rPr lang="en-US" sz="2400" i="1" smtClean="0">
                                  <a:solidFill>
                                    <a:srgbClr val="FF0000"/>
                                  </a:solidFill>
                                  <a:latin typeface="Cambria Math" panose="02040503050406030204" pitchFamily="18" charset="0"/>
                                </a:rPr>
                              </m:ctrlPr>
                            </m:sSubPr>
                            <m:e>
                              <m:r>
                                <a:rPr lang="en-US" sz="2400" i="1">
                                  <a:solidFill>
                                    <a:srgbClr val="FF0000"/>
                                  </a:solidFill>
                                  <a:latin typeface="Cambria Math"/>
                                </a:rPr>
                                <m:t>𝑣</m:t>
                              </m:r>
                            </m:e>
                            <m:sub>
                              <m:r>
                                <a:rPr lang="en-US" sz="2400" i="1">
                                  <a:solidFill>
                                    <a:srgbClr val="FF0000"/>
                                  </a:solidFill>
                                  <a:latin typeface="Cambria Math"/>
                                </a:rPr>
                                <m:t>0</m:t>
                              </m:r>
                            </m:sub>
                          </m:sSub>
                        </m:e>
                      </m:d>
                      <m:r>
                        <a:rPr lang="en-US" sz="2400" b="0" i="1" smtClean="0">
                          <a:latin typeface="Cambria Math"/>
                          <a:ea typeface="Cambria Math"/>
                        </a:rPr>
                        <m:t> </m:t>
                      </m:r>
                      <m:f>
                        <m:fPr>
                          <m:ctrlPr>
                            <a:rPr lang="en-US" sz="2400" b="0" i="1" smtClean="0">
                              <a:latin typeface="Cambria Math" panose="02040503050406030204" pitchFamily="18" charset="0"/>
                              <a:ea typeface="Cambria Math"/>
                            </a:rPr>
                          </m:ctrlPr>
                        </m:fPr>
                        <m:num>
                          <m:r>
                            <a:rPr lang="en-US" sz="2400" b="0" i="1" smtClean="0">
                              <a:latin typeface="Cambria Math"/>
                              <a:ea typeface="Cambria Math"/>
                            </a:rPr>
                            <m:t>𝛿</m:t>
                          </m:r>
                          <m:r>
                            <a:rPr lang="en-US" sz="2400" b="0" i="1" smtClean="0">
                              <a:latin typeface="Cambria Math"/>
                              <a:ea typeface="Cambria Math"/>
                            </a:rPr>
                            <m:t>𝑣</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num>
                        <m:den>
                          <m:sSup>
                            <m:sSupPr>
                              <m:ctrlPr>
                                <a:rPr lang="en-US" sz="2400" b="0" i="1" smtClean="0">
                                  <a:latin typeface="Cambria Math" panose="02040503050406030204" pitchFamily="18" charset="0"/>
                                  <a:ea typeface="Cambria Math"/>
                                </a:rPr>
                              </m:ctrlPr>
                            </m:sSup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𝑣</m:t>
                                  </m:r>
                                </m:e>
                                <m:sub>
                                  <m:r>
                                    <a:rPr lang="en-US" sz="2400" b="0" i="1" smtClean="0">
                                      <a:latin typeface="Cambria Math"/>
                                      <a:ea typeface="Cambria Math"/>
                                    </a:rPr>
                                    <m:t>0</m:t>
                                  </m:r>
                                </m:sub>
                              </m:sSub>
                            </m:e>
                            <m:sup>
                              <m:r>
                                <a:rPr lang="en-US" sz="2400" b="0" i="1" smtClean="0">
                                  <a:latin typeface="Cambria Math"/>
                                  <a:ea typeface="Cambria Math"/>
                                </a:rPr>
                                <m:t>3</m:t>
                              </m:r>
                            </m:sup>
                          </m:sSup>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den>
                      </m:f>
                      <m:r>
                        <a:rPr lang="en-US" sz="2400" b="0" i="1" smtClean="0">
                          <a:latin typeface="Cambria Math"/>
                          <a:ea typeface="Cambria Math"/>
                        </a:rPr>
                        <m:t> </m:t>
                      </m:r>
                      <m:r>
                        <a:rPr lang="en-US" sz="2400" b="0" i="1" smtClean="0">
                          <a:solidFill>
                            <a:srgbClr val="00B050"/>
                          </a:solidFill>
                          <a:latin typeface="Cambria Math"/>
                          <a:ea typeface="Cambria Math"/>
                        </a:rPr>
                        <m:t>𝐺</m:t>
                      </m:r>
                      <m:r>
                        <a:rPr lang="en-US" sz="2400" b="0" i="1" smtClean="0">
                          <a:solidFill>
                            <a:srgbClr val="00B050"/>
                          </a:solidFill>
                          <a:latin typeface="Cambria Math"/>
                          <a:ea typeface="Cambria Math"/>
                        </a:rPr>
                        <m:t>(</m:t>
                      </m:r>
                      <m:r>
                        <a:rPr lang="en-US" sz="2400" b="0" i="1" smtClean="0">
                          <a:solidFill>
                            <a:srgbClr val="00B050"/>
                          </a:solidFill>
                          <a:latin typeface="Cambria Math"/>
                          <a:ea typeface="Cambria Math"/>
                        </a:rPr>
                        <m:t>𝑥</m:t>
                      </m:r>
                      <m:r>
                        <a:rPr lang="en-US" sz="2400" b="0" i="1" smtClean="0">
                          <a:solidFill>
                            <a:srgbClr val="00B050"/>
                          </a:solidFill>
                          <a:latin typeface="Cambria Math"/>
                          <a:ea typeface="Cambria Math"/>
                        </a:rPr>
                        <m:t>, </m:t>
                      </m:r>
                      <m:sSub>
                        <m:sSubPr>
                          <m:ctrlPr>
                            <a:rPr lang="en-US" sz="2400" i="1">
                              <a:solidFill>
                                <a:srgbClr val="00B050"/>
                              </a:solidFill>
                              <a:latin typeface="Cambria Math" panose="02040503050406030204" pitchFamily="18" charset="0"/>
                              <a:ea typeface="Cambria Math"/>
                            </a:rPr>
                          </m:ctrlPr>
                        </m:sSubPr>
                        <m:e>
                          <m:r>
                            <a:rPr lang="en-US" sz="2400" i="1">
                              <a:solidFill>
                                <a:srgbClr val="00B050"/>
                              </a:solidFill>
                              <a:latin typeface="Cambria Math"/>
                              <a:ea typeface="Cambria Math"/>
                            </a:rPr>
                            <m:t>𝑥</m:t>
                          </m:r>
                        </m:e>
                        <m:sub>
                          <m:r>
                            <a:rPr lang="en-US" sz="2400" b="0" i="1" smtClean="0">
                              <a:solidFill>
                                <a:srgbClr val="00B050"/>
                              </a:solidFill>
                              <a:latin typeface="Cambria Math"/>
                              <a:ea typeface="Cambria Math"/>
                            </a:rPr>
                            <m:t>𝑟</m:t>
                          </m:r>
                        </m:sub>
                      </m:sSub>
                      <m:r>
                        <a:rPr lang="en-US" sz="2400" i="1" smtClean="0">
                          <a:solidFill>
                            <a:srgbClr val="00B050"/>
                          </a:solidFill>
                          <a:latin typeface="Cambria Math"/>
                          <a:ea typeface="Cambria Math"/>
                        </a:rPr>
                        <m:t>;</m:t>
                      </m:r>
                      <m:sSub>
                        <m:sSubPr>
                          <m:ctrlPr>
                            <a:rPr lang="en-US" sz="2400" i="1" smtClean="0">
                              <a:solidFill>
                                <a:srgbClr val="00B050"/>
                              </a:solidFill>
                              <a:latin typeface="Cambria Math" panose="02040503050406030204" pitchFamily="18" charset="0"/>
                            </a:rPr>
                          </m:ctrlPr>
                        </m:sSubPr>
                        <m:e>
                          <m:r>
                            <a:rPr lang="en-US" sz="2400" i="1">
                              <a:solidFill>
                                <a:srgbClr val="00B050"/>
                              </a:solidFill>
                              <a:latin typeface="Cambria Math"/>
                            </a:rPr>
                            <m:t>𝑣</m:t>
                          </m:r>
                        </m:e>
                        <m:sub>
                          <m:r>
                            <a:rPr lang="en-US" sz="2400" i="1">
                              <a:solidFill>
                                <a:srgbClr val="00B050"/>
                              </a:solidFill>
                              <a:latin typeface="Cambria Math"/>
                            </a:rPr>
                            <m:t>0</m:t>
                          </m:r>
                        </m:sub>
                      </m:sSub>
                    </m:oMath>
                  </a14:m>
                  <a:r>
                    <a:rPr lang="en-GB" sz="2400" dirty="0">
                      <a:solidFill>
                        <a:srgbClr val="00B050"/>
                      </a:solidFill>
                    </a:rPr>
                    <a:t>)</a:t>
                  </a:r>
                </a:p>
                <a:p>
                  <a:pPr lvl="1"/>
                  <a:endParaRPr lang="en-GB" sz="2000" dirty="0"/>
                </a:p>
                <a:p>
                  <a:pPr lvl="1"/>
                  <a:endParaRPr lang="en-GB" sz="2000" dirty="0"/>
                </a:p>
                <a:p>
                  <a:endParaRPr lang="en-GB"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890953" y="809274"/>
                  <a:ext cx="7858191" cy="4628126"/>
                </a:xfrm>
                <a:prstGeom prst="rect">
                  <a:avLst/>
                </a:prstGeom>
                <a:blipFill rotWithShape="1">
                  <a:blip r:embed="rId3"/>
                  <a:stretch>
                    <a:fillRect l="-1164" t="-922" r="-310"/>
                  </a:stretch>
                </a:blipFill>
                <a:ln>
                  <a:noFill/>
                </a:ln>
              </p:spPr>
              <p:txBody>
                <a:bodyPr/>
                <a:lstStyle/>
                <a:p>
                  <a:r>
                    <a:rPr lang="en-US">
                      <a:noFill/>
                    </a:rPr>
                    <a:t> </a:t>
                  </a:r>
                </a:p>
              </p:txBody>
            </p:sp>
          </mc:Fallback>
        </mc:AlternateContent>
        <p:cxnSp>
          <p:nvCxnSpPr>
            <p:cNvPr id="4" name="Straight Arrow Connector 3"/>
            <p:cNvCxnSpPr/>
            <p:nvPr/>
          </p:nvCxnSpPr>
          <p:spPr>
            <a:xfrm flipV="1">
              <a:off x="2400300" y="1571625"/>
              <a:ext cx="800100" cy="400050"/>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535386" y="1628775"/>
              <a:ext cx="1298121" cy="342900"/>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445454" y="1571626"/>
              <a:ext cx="69397" cy="371474"/>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109880" y="2865675"/>
              <a:ext cx="58113" cy="363310"/>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020786" y="2865675"/>
              <a:ext cx="1355271" cy="363310"/>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2573111" y="4361090"/>
              <a:ext cx="69397" cy="3714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38950" y="4857756"/>
              <a:ext cx="2490107" cy="400110"/>
            </a:xfrm>
            <a:prstGeom prst="rect">
              <a:avLst/>
            </a:prstGeom>
            <a:noFill/>
          </p:spPr>
          <p:txBody>
            <a:bodyPr wrap="square" rtlCol="0">
              <a:spAutoFit/>
            </a:bodyPr>
            <a:lstStyle/>
            <a:p>
              <a:pPr algn="ctr"/>
              <a:r>
                <a:rPr lang="en-US" sz="2000" dirty="0"/>
                <a:t>Recorded data</a:t>
              </a:r>
            </a:p>
          </p:txBody>
        </p:sp>
        <p:cxnSp>
          <p:nvCxnSpPr>
            <p:cNvPr id="59" name="Straight Arrow Connector 58"/>
            <p:cNvCxnSpPr>
              <a:stCxn id="60" idx="0"/>
            </p:cNvCxnSpPr>
            <p:nvPr/>
          </p:nvCxnSpPr>
          <p:spPr>
            <a:xfrm flipV="1">
              <a:off x="4899864" y="4433208"/>
              <a:ext cx="1415096" cy="429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654810" y="4863204"/>
              <a:ext cx="2490107" cy="400110"/>
            </a:xfrm>
            <a:prstGeom prst="rect">
              <a:avLst/>
            </a:prstGeom>
            <a:noFill/>
          </p:spPr>
          <p:txBody>
            <a:bodyPr wrap="square" rtlCol="0">
              <a:spAutoFit/>
            </a:bodyPr>
            <a:lstStyle/>
            <a:p>
              <a:pPr algn="ctr"/>
              <a:r>
                <a:rPr lang="en-US" sz="2000" dirty="0"/>
                <a:t>Unknown (“image”)</a:t>
              </a:r>
            </a:p>
          </p:txBody>
        </p:sp>
        <p:cxnSp>
          <p:nvCxnSpPr>
            <p:cNvPr id="16" name="Straight Arrow Connector 15"/>
            <p:cNvCxnSpPr>
              <a:stCxn id="26" idx="0"/>
            </p:cNvCxnSpPr>
            <p:nvPr/>
          </p:nvCxnSpPr>
          <p:spPr>
            <a:xfrm flipH="1" flipV="1">
              <a:off x="5535386" y="4340344"/>
              <a:ext cx="1802798" cy="5201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6" idx="0"/>
            </p:cNvCxnSpPr>
            <p:nvPr/>
          </p:nvCxnSpPr>
          <p:spPr>
            <a:xfrm flipV="1">
              <a:off x="7338184" y="4340344"/>
              <a:ext cx="238273" cy="5201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93130" y="4860488"/>
              <a:ext cx="2490107" cy="1015663"/>
            </a:xfrm>
            <a:prstGeom prst="rect">
              <a:avLst/>
            </a:prstGeom>
            <a:noFill/>
          </p:spPr>
          <p:txBody>
            <a:bodyPr wrap="square" rtlCol="0">
              <a:spAutoFit/>
            </a:bodyPr>
            <a:lstStyle/>
            <a:p>
              <a:pPr algn="ctr"/>
              <a:r>
                <a:rPr lang="en-US" sz="2000" dirty="0"/>
                <a:t>Known “reference propagators”</a:t>
              </a:r>
            </a:p>
            <a:p>
              <a:pPr algn="ctr"/>
              <a:endParaRPr lang="en-US" sz="2000" dirty="0"/>
            </a:p>
          </p:txBody>
        </p:sp>
      </p:grpSp>
      <p:sp>
        <p:nvSpPr>
          <p:cNvPr id="18" name="Oval 17"/>
          <p:cNvSpPr/>
          <p:nvPr/>
        </p:nvSpPr>
        <p:spPr>
          <a:xfrm>
            <a:off x="5665886" y="3940308"/>
            <a:ext cx="427243" cy="31806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055222" y="3953920"/>
            <a:ext cx="427243" cy="31806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223754" y="3755571"/>
            <a:ext cx="797527" cy="34105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977214" y="3937592"/>
            <a:ext cx="427243" cy="31806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96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47</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7" name="Group 6"/>
          <p:cNvGrpSpPr/>
          <p:nvPr/>
        </p:nvGrpSpPr>
        <p:grpSpPr>
          <a:xfrm>
            <a:off x="890953" y="809274"/>
            <a:ext cx="7858191" cy="2503381"/>
            <a:chOff x="890953" y="809274"/>
            <a:chExt cx="7858191" cy="2503381"/>
          </a:xfrm>
        </p:grpSpPr>
        <mc:AlternateContent xmlns:mc="http://schemas.openxmlformats.org/markup-compatibility/2006" xmlns:a14="http://schemas.microsoft.com/office/drawing/2010/main">
          <mc:Choice Requires="a14">
            <p:sp>
              <p:nvSpPr>
                <p:cNvPr id="25" name="TextBox 24"/>
                <p:cNvSpPr txBox="1"/>
                <p:nvPr/>
              </p:nvSpPr>
              <p:spPr>
                <a:xfrm>
                  <a:off x="890953" y="809274"/>
                  <a:ext cx="7858191" cy="2042803"/>
                </a:xfrm>
                <a:prstGeom prst="rect">
                  <a:avLst/>
                </a:prstGeom>
                <a:noFill/>
                <a:ln>
                  <a:noFill/>
                </a:ln>
              </p:spPr>
              <p:txBody>
                <a:bodyPr wrap="square" rtlCol="0">
                  <a:spAutoFit/>
                </a:bodyPr>
                <a:lstStyle/>
                <a:p>
                  <a:r>
                    <a:rPr lang="en-GB" sz="2400" dirty="0"/>
                    <a:t>Born approximation:</a:t>
                  </a:r>
                </a:p>
                <a:p>
                  <a:pPr lvl="1"/>
                  <a:r>
                    <a:rPr lang="en-US" sz="2400" dirty="0">
                      <a:ea typeface="Cambria Math"/>
                    </a:rPr>
                    <a:t>       </a:t>
                  </a:r>
                  <a14:m>
                    <m:oMath xmlns:m="http://schemas.openxmlformats.org/officeDocument/2006/math">
                      <m:r>
                        <a:rPr lang="en-US" sz="2400" i="1" smtClean="0">
                          <a:latin typeface="Cambria Math"/>
                          <a:ea typeface="Cambria Math"/>
                        </a:rPr>
                        <m:t>𝛿</m:t>
                      </m:r>
                      <m:r>
                        <a:rPr lang="en-US" sz="2400" b="0" i="1" smtClean="0">
                          <a:latin typeface="Cambria Math"/>
                          <a:ea typeface="Cambria Math"/>
                        </a:rPr>
                        <m:t>𝑢</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r>
                            <a:rPr lang="en-US" sz="2400" b="0" i="1" baseline="-25000" smtClean="0">
                              <a:latin typeface="Cambria Math"/>
                              <a:ea typeface="Cambria Math"/>
                            </a:rPr>
                            <m:t>𝑟</m:t>
                          </m:r>
                        </m:e>
                      </m:d>
                      <m:r>
                        <a:rPr lang="en-US" sz="2400" b="0" i="1" smtClean="0">
                          <a:latin typeface="Cambria Math"/>
                          <a:ea typeface="Cambria Math"/>
                        </a:rPr>
                        <m:t>≈2</m:t>
                      </m:r>
                      <m:sSup>
                        <m:sSupPr>
                          <m:ctrlPr>
                            <a:rPr lang="en-US" sz="2400" b="0" i="1" smtClean="0">
                              <a:latin typeface="Cambria Math" panose="02040503050406030204" pitchFamily="18" charset="0"/>
                              <a:ea typeface="Cambria Math"/>
                            </a:rPr>
                          </m:ctrlPr>
                        </m:sSupPr>
                        <m:e>
                          <m:r>
                            <a:rPr lang="en-US" sz="2400" b="0" i="1" smtClean="0">
                              <a:latin typeface="Cambria Math"/>
                              <a:ea typeface="Cambria Math"/>
                            </a:rPr>
                            <m:t>𝜔</m:t>
                          </m:r>
                        </m:e>
                        <m:sup>
                          <m:r>
                            <a:rPr lang="en-US" sz="2400" b="0" i="1" smtClean="0">
                              <a:latin typeface="Cambria Math"/>
                              <a:ea typeface="Cambria Math"/>
                            </a:rPr>
                            <m:t>2</m:t>
                          </m:r>
                        </m:sup>
                      </m:sSup>
                      <m:nary>
                        <m:naryPr>
                          <m:limLoc m:val="undOvr"/>
                          <m:subHide m:val="on"/>
                          <m:supHide m:val="on"/>
                          <m:ctrlPr>
                            <a:rPr lang="en-US" sz="2400" b="0" i="1" smtClean="0">
                              <a:latin typeface="Cambria Math" panose="02040503050406030204" pitchFamily="18" charset="0"/>
                              <a:ea typeface="Cambria Math"/>
                            </a:rPr>
                          </m:ctrlPr>
                        </m:naryPr>
                        <m:sub/>
                        <m:sup/>
                        <m:e>
                          <m:r>
                            <a:rPr lang="en-US" sz="2400" b="0" i="1" smtClean="0">
                              <a:latin typeface="Cambria Math"/>
                              <a:ea typeface="Cambria Math"/>
                            </a:rPr>
                            <m:t>𝑑𝑉</m:t>
                          </m:r>
                        </m:e>
                      </m:nary>
                      <m:r>
                        <a:rPr lang="en-US" sz="2400" b="0" i="1" smtClean="0">
                          <a:latin typeface="Cambria Math"/>
                          <a:ea typeface="Cambria Math"/>
                        </a:rPr>
                        <m:t> </m:t>
                      </m:r>
                      <m:r>
                        <a:rPr lang="en-US" sz="2400" b="0" i="1" smtClean="0">
                          <a:solidFill>
                            <a:srgbClr val="FF0000"/>
                          </a:solidFill>
                          <a:latin typeface="Cambria Math"/>
                          <a:ea typeface="Cambria Math"/>
                        </a:rPr>
                        <m:t>𝐺</m:t>
                      </m:r>
                      <m:d>
                        <m:dPr>
                          <m:ctrlPr>
                            <a:rPr lang="en-US" sz="2400" b="0" i="1" smtClean="0">
                              <a:solidFill>
                                <a:srgbClr val="FF0000"/>
                              </a:solidFill>
                              <a:latin typeface="Cambria Math" panose="02040503050406030204" pitchFamily="18" charset="0"/>
                              <a:ea typeface="Cambria Math"/>
                            </a:rPr>
                          </m:ctrlPr>
                        </m:dPr>
                        <m:e>
                          <m:r>
                            <a:rPr lang="en-US" sz="2400" b="0" i="1" smtClean="0">
                              <a:solidFill>
                                <a:srgbClr val="FF0000"/>
                              </a:solidFill>
                              <a:latin typeface="Cambria Math"/>
                              <a:ea typeface="Cambria Math"/>
                            </a:rPr>
                            <m:t>𝑥</m:t>
                          </m:r>
                          <m:r>
                            <a:rPr lang="en-US" sz="2400" b="0" i="1" smtClean="0">
                              <a:solidFill>
                                <a:srgbClr val="FF0000"/>
                              </a:solidFill>
                              <a:latin typeface="Cambria Math"/>
                              <a:ea typeface="Cambria Math"/>
                            </a:rPr>
                            <m:t>,</m:t>
                          </m:r>
                          <m:sSub>
                            <m:sSubPr>
                              <m:ctrlPr>
                                <a:rPr lang="en-US" sz="2400" b="0" i="1" smtClean="0">
                                  <a:solidFill>
                                    <a:srgbClr val="FF0000"/>
                                  </a:solidFill>
                                  <a:latin typeface="Cambria Math" panose="02040503050406030204" pitchFamily="18" charset="0"/>
                                  <a:ea typeface="Cambria Math"/>
                                </a:rPr>
                              </m:ctrlPr>
                            </m:sSubPr>
                            <m:e>
                              <m:r>
                                <a:rPr lang="en-US" sz="2400" b="0" i="1" smtClean="0">
                                  <a:solidFill>
                                    <a:srgbClr val="FF0000"/>
                                  </a:solidFill>
                                  <a:latin typeface="Cambria Math"/>
                                  <a:ea typeface="Cambria Math"/>
                                </a:rPr>
                                <m:t>𝑥</m:t>
                              </m:r>
                            </m:e>
                            <m:sub>
                              <m:r>
                                <a:rPr lang="en-US" sz="2400" b="0" i="1" smtClean="0">
                                  <a:solidFill>
                                    <a:srgbClr val="FF0000"/>
                                  </a:solidFill>
                                  <a:latin typeface="Cambria Math"/>
                                  <a:ea typeface="Cambria Math"/>
                                </a:rPr>
                                <m:t>𝑠</m:t>
                              </m:r>
                            </m:sub>
                          </m:sSub>
                          <m:r>
                            <a:rPr lang="en-US" sz="2400" i="1">
                              <a:solidFill>
                                <a:srgbClr val="FF0000"/>
                              </a:solidFill>
                              <a:latin typeface="Cambria Math"/>
                              <a:ea typeface="Cambria Math"/>
                            </a:rPr>
                            <m:t>;</m:t>
                          </m:r>
                          <m:sSub>
                            <m:sSubPr>
                              <m:ctrlPr>
                                <a:rPr lang="en-US" sz="2400" i="1" smtClean="0">
                                  <a:solidFill>
                                    <a:srgbClr val="FF0000"/>
                                  </a:solidFill>
                                  <a:latin typeface="Cambria Math" panose="02040503050406030204" pitchFamily="18" charset="0"/>
                                </a:rPr>
                              </m:ctrlPr>
                            </m:sSubPr>
                            <m:e>
                              <m:r>
                                <a:rPr lang="en-US" sz="2400" i="1">
                                  <a:solidFill>
                                    <a:srgbClr val="FF0000"/>
                                  </a:solidFill>
                                  <a:latin typeface="Cambria Math"/>
                                </a:rPr>
                                <m:t>𝑣</m:t>
                              </m:r>
                            </m:e>
                            <m:sub>
                              <m:r>
                                <a:rPr lang="en-US" sz="2400" i="1">
                                  <a:solidFill>
                                    <a:srgbClr val="FF0000"/>
                                  </a:solidFill>
                                  <a:latin typeface="Cambria Math"/>
                                </a:rPr>
                                <m:t>0</m:t>
                              </m:r>
                            </m:sub>
                          </m:sSub>
                        </m:e>
                      </m:d>
                      <m:r>
                        <a:rPr lang="en-US" sz="2400" b="0" i="1" smtClean="0">
                          <a:latin typeface="Cambria Math"/>
                          <a:ea typeface="Cambria Math"/>
                        </a:rPr>
                        <m:t> </m:t>
                      </m:r>
                      <m:f>
                        <m:fPr>
                          <m:ctrlPr>
                            <a:rPr lang="en-US" sz="2400" b="0" i="1" smtClean="0">
                              <a:latin typeface="Cambria Math" panose="02040503050406030204" pitchFamily="18" charset="0"/>
                              <a:ea typeface="Cambria Math"/>
                            </a:rPr>
                          </m:ctrlPr>
                        </m:fPr>
                        <m:num>
                          <m:r>
                            <a:rPr lang="en-US" sz="2400" b="0" i="1" smtClean="0">
                              <a:latin typeface="Cambria Math"/>
                              <a:ea typeface="Cambria Math"/>
                            </a:rPr>
                            <m:t>𝛿</m:t>
                          </m:r>
                          <m:r>
                            <a:rPr lang="en-US" sz="2400" b="0" i="1" smtClean="0">
                              <a:latin typeface="Cambria Math"/>
                              <a:ea typeface="Cambria Math"/>
                            </a:rPr>
                            <m:t>𝑣</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num>
                        <m:den>
                          <m:sSup>
                            <m:sSupPr>
                              <m:ctrlPr>
                                <a:rPr lang="en-US" sz="2400" b="0" i="1" smtClean="0">
                                  <a:latin typeface="Cambria Math" panose="02040503050406030204" pitchFamily="18" charset="0"/>
                                  <a:ea typeface="Cambria Math"/>
                                </a:rPr>
                              </m:ctrlPr>
                            </m:sSup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𝑣</m:t>
                                  </m:r>
                                </m:e>
                                <m:sub>
                                  <m:r>
                                    <a:rPr lang="en-US" sz="2400" b="0" i="1" smtClean="0">
                                      <a:latin typeface="Cambria Math"/>
                                      <a:ea typeface="Cambria Math"/>
                                    </a:rPr>
                                    <m:t>0</m:t>
                                  </m:r>
                                </m:sub>
                              </m:sSub>
                            </m:e>
                            <m:sup>
                              <m:r>
                                <a:rPr lang="en-US" sz="2400" b="0" i="1" smtClean="0">
                                  <a:latin typeface="Cambria Math"/>
                                  <a:ea typeface="Cambria Math"/>
                                </a:rPr>
                                <m:t>3</m:t>
                              </m:r>
                            </m:sup>
                          </m:sSup>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den>
                      </m:f>
                      <m:r>
                        <a:rPr lang="en-US" sz="2400" b="0" i="1" smtClean="0">
                          <a:latin typeface="Cambria Math"/>
                          <a:ea typeface="Cambria Math"/>
                        </a:rPr>
                        <m:t> </m:t>
                      </m:r>
                      <m:r>
                        <a:rPr lang="en-US" sz="2400" b="0" i="1" smtClean="0">
                          <a:solidFill>
                            <a:srgbClr val="00B050"/>
                          </a:solidFill>
                          <a:latin typeface="Cambria Math"/>
                          <a:ea typeface="Cambria Math"/>
                        </a:rPr>
                        <m:t>𝐺</m:t>
                      </m:r>
                      <m:r>
                        <a:rPr lang="en-US" sz="2400" b="0" i="1" smtClean="0">
                          <a:solidFill>
                            <a:srgbClr val="00B050"/>
                          </a:solidFill>
                          <a:latin typeface="Cambria Math"/>
                          <a:ea typeface="Cambria Math"/>
                        </a:rPr>
                        <m:t>(</m:t>
                      </m:r>
                      <m:r>
                        <a:rPr lang="en-US" sz="2400" b="0" i="1" smtClean="0">
                          <a:solidFill>
                            <a:srgbClr val="00B050"/>
                          </a:solidFill>
                          <a:latin typeface="Cambria Math"/>
                          <a:ea typeface="Cambria Math"/>
                        </a:rPr>
                        <m:t>𝑥</m:t>
                      </m:r>
                      <m:r>
                        <a:rPr lang="en-US" sz="2400" b="0" i="1" smtClean="0">
                          <a:solidFill>
                            <a:srgbClr val="00B050"/>
                          </a:solidFill>
                          <a:latin typeface="Cambria Math"/>
                          <a:ea typeface="Cambria Math"/>
                        </a:rPr>
                        <m:t>, </m:t>
                      </m:r>
                      <m:sSub>
                        <m:sSubPr>
                          <m:ctrlPr>
                            <a:rPr lang="en-US" sz="2400" i="1">
                              <a:solidFill>
                                <a:srgbClr val="00B050"/>
                              </a:solidFill>
                              <a:latin typeface="Cambria Math" panose="02040503050406030204" pitchFamily="18" charset="0"/>
                              <a:ea typeface="Cambria Math"/>
                            </a:rPr>
                          </m:ctrlPr>
                        </m:sSubPr>
                        <m:e>
                          <m:r>
                            <a:rPr lang="en-US" sz="2400" i="1">
                              <a:solidFill>
                                <a:srgbClr val="00B050"/>
                              </a:solidFill>
                              <a:latin typeface="Cambria Math"/>
                              <a:ea typeface="Cambria Math"/>
                            </a:rPr>
                            <m:t>𝑥</m:t>
                          </m:r>
                        </m:e>
                        <m:sub>
                          <m:r>
                            <a:rPr lang="en-US" sz="2400" b="0" i="1" smtClean="0">
                              <a:solidFill>
                                <a:srgbClr val="00B050"/>
                              </a:solidFill>
                              <a:latin typeface="Cambria Math"/>
                              <a:ea typeface="Cambria Math"/>
                            </a:rPr>
                            <m:t>𝑟</m:t>
                          </m:r>
                        </m:sub>
                      </m:sSub>
                      <m:r>
                        <a:rPr lang="en-US" sz="2400" i="1" smtClean="0">
                          <a:solidFill>
                            <a:srgbClr val="00B050"/>
                          </a:solidFill>
                          <a:latin typeface="Cambria Math"/>
                          <a:ea typeface="Cambria Math"/>
                        </a:rPr>
                        <m:t>;</m:t>
                      </m:r>
                      <m:sSub>
                        <m:sSubPr>
                          <m:ctrlPr>
                            <a:rPr lang="en-US" sz="2400" i="1" smtClean="0">
                              <a:solidFill>
                                <a:srgbClr val="00B050"/>
                              </a:solidFill>
                              <a:latin typeface="Cambria Math" panose="02040503050406030204" pitchFamily="18" charset="0"/>
                            </a:rPr>
                          </m:ctrlPr>
                        </m:sSubPr>
                        <m:e>
                          <m:r>
                            <a:rPr lang="en-US" sz="2400" i="1">
                              <a:solidFill>
                                <a:srgbClr val="00B050"/>
                              </a:solidFill>
                              <a:latin typeface="Cambria Math"/>
                            </a:rPr>
                            <m:t>𝑣</m:t>
                          </m:r>
                        </m:e>
                        <m:sub>
                          <m:r>
                            <a:rPr lang="en-US" sz="2400" i="1">
                              <a:solidFill>
                                <a:srgbClr val="00B050"/>
                              </a:solidFill>
                              <a:latin typeface="Cambria Math"/>
                            </a:rPr>
                            <m:t>0</m:t>
                          </m:r>
                        </m:sub>
                      </m:sSub>
                    </m:oMath>
                  </a14:m>
                  <a:r>
                    <a:rPr lang="en-GB" sz="2400" dirty="0">
                      <a:solidFill>
                        <a:srgbClr val="00B050"/>
                      </a:solidFill>
                    </a:rPr>
                    <a:t>)</a:t>
                  </a:r>
                </a:p>
                <a:p>
                  <a:pPr lvl="1"/>
                  <a:endParaRPr lang="en-GB" sz="2000" dirty="0"/>
                </a:p>
                <a:p>
                  <a:pPr lvl="1"/>
                  <a:endParaRPr lang="en-GB" sz="2000" dirty="0"/>
                </a:p>
                <a:p>
                  <a:endParaRPr lang="en-GB"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890953" y="809274"/>
                  <a:ext cx="7858191" cy="2042803"/>
                </a:xfrm>
                <a:prstGeom prst="rect">
                  <a:avLst/>
                </a:prstGeom>
                <a:blipFill rotWithShape="1">
                  <a:blip r:embed="rId3"/>
                  <a:stretch>
                    <a:fillRect l="-1164" t="-2090"/>
                  </a:stretch>
                </a:blipFill>
                <a:ln>
                  <a:noFill/>
                </a:ln>
              </p:spPr>
              <p:txBody>
                <a:bodyPr/>
                <a:lstStyle/>
                <a:p>
                  <a:r>
                    <a:rPr lang="en-US">
                      <a:noFill/>
                    </a:rPr>
                    <a:t> </a:t>
                  </a:r>
                </a:p>
              </p:txBody>
            </p:sp>
          </mc:Fallback>
        </mc:AlternateContent>
        <p:grpSp>
          <p:nvGrpSpPr>
            <p:cNvPr id="2" name="Group 1"/>
            <p:cNvGrpSpPr/>
            <p:nvPr/>
          </p:nvGrpSpPr>
          <p:grpSpPr>
            <a:xfrm>
              <a:off x="1257310" y="1776848"/>
              <a:ext cx="7244287" cy="1535807"/>
              <a:chOff x="1338950" y="4340344"/>
              <a:chExt cx="7244287" cy="1535807"/>
            </a:xfrm>
          </p:grpSpPr>
          <p:cxnSp>
            <p:nvCxnSpPr>
              <p:cNvPr id="55" name="Straight Arrow Connector 54"/>
              <p:cNvCxnSpPr/>
              <p:nvPr/>
            </p:nvCxnSpPr>
            <p:spPr>
              <a:xfrm flipV="1">
                <a:off x="2573111" y="4361090"/>
                <a:ext cx="69397" cy="3714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38950" y="4857756"/>
                <a:ext cx="2490107" cy="400110"/>
              </a:xfrm>
              <a:prstGeom prst="rect">
                <a:avLst/>
              </a:prstGeom>
              <a:noFill/>
            </p:spPr>
            <p:txBody>
              <a:bodyPr wrap="square" rtlCol="0">
                <a:spAutoFit/>
              </a:bodyPr>
              <a:lstStyle/>
              <a:p>
                <a:pPr algn="ctr"/>
                <a:r>
                  <a:rPr lang="en-US" sz="2000" dirty="0"/>
                  <a:t>Recorded data</a:t>
                </a:r>
              </a:p>
            </p:txBody>
          </p:sp>
          <p:cxnSp>
            <p:nvCxnSpPr>
              <p:cNvPr id="59" name="Straight Arrow Connector 58"/>
              <p:cNvCxnSpPr>
                <a:stCxn id="60" idx="0"/>
              </p:cNvCxnSpPr>
              <p:nvPr/>
            </p:nvCxnSpPr>
            <p:spPr>
              <a:xfrm flipV="1">
                <a:off x="4899864" y="4433208"/>
                <a:ext cx="1415096" cy="429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654810" y="4863204"/>
                <a:ext cx="2490107" cy="400110"/>
              </a:xfrm>
              <a:prstGeom prst="rect">
                <a:avLst/>
              </a:prstGeom>
              <a:noFill/>
            </p:spPr>
            <p:txBody>
              <a:bodyPr wrap="square" rtlCol="0">
                <a:spAutoFit/>
              </a:bodyPr>
              <a:lstStyle/>
              <a:p>
                <a:pPr algn="ctr"/>
                <a:r>
                  <a:rPr lang="en-US" sz="2000" dirty="0"/>
                  <a:t>Unknown (“image”)</a:t>
                </a:r>
              </a:p>
            </p:txBody>
          </p:sp>
          <p:cxnSp>
            <p:nvCxnSpPr>
              <p:cNvPr id="16" name="Straight Arrow Connector 15"/>
              <p:cNvCxnSpPr>
                <a:stCxn id="26" idx="0"/>
              </p:cNvCxnSpPr>
              <p:nvPr/>
            </p:nvCxnSpPr>
            <p:spPr>
              <a:xfrm flipH="1" flipV="1">
                <a:off x="5535386" y="4340344"/>
                <a:ext cx="1802798" cy="5201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6" idx="0"/>
              </p:cNvCxnSpPr>
              <p:nvPr/>
            </p:nvCxnSpPr>
            <p:spPr>
              <a:xfrm flipV="1">
                <a:off x="7338184" y="4340344"/>
                <a:ext cx="238273" cy="5201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93130" y="4860488"/>
                <a:ext cx="2490107" cy="1015663"/>
              </a:xfrm>
              <a:prstGeom prst="rect">
                <a:avLst/>
              </a:prstGeom>
              <a:noFill/>
            </p:spPr>
            <p:txBody>
              <a:bodyPr wrap="square" rtlCol="0">
                <a:spAutoFit/>
              </a:bodyPr>
              <a:lstStyle/>
              <a:p>
                <a:pPr algn="ctr"/>
                <a:r>
                  <a:rPr lang="en-US" sz="2000" dirty="0"/>
                  <a:t>Known “reference propagators”</a:t>
                </a:r>
              </a:p>
              <a:p>
                <a:pPr algn="ctr"/>
                <a:endParaRPr lang="en-US" sz="2000" dirty="0"/>
              </a:p>
            </p:txBody>
          </p:sp>
        </p:grpSp>
      </p:grpSp>
      <mc:AlternateContent xmlns:mc="http://schemas.openxmlformats.org/markup-compatibility/2006" xmlns:a14="http://schemas.microsoft.com/office/drawing/2010/main">
        <mc:Choice Requires="a14">
          <p:sp>
            <p:nvSpPr>
              <p:cNvPr id="21" name="TextBox 20"/>
              <p:cNvSpPr txBox="1"/>
              <p:nvPr/>
            </p:nvSpPr>
            <p:spPr>
              <a:xfrm>
                <a:off x="888237" y="3231266"/>
                <a:ext cx="7858191" cy="2042803"/>
              </a:xfrm>
              <a:prstGeom prst="rect">
                <a:avLst/>
              </a:prstGeom>
              <a:noFill/>
              <a:ln>
                <a:noFill/>
              </a:ln>
            </p:spPr>
            <p:txBody>
              <a:bodyPr wrap="square" rtlCol="0">
                <a:spAutoFit/>
              </a:bodyPr>
              <a:lstStyle/>
              <a:p>
                <a:r>
                  <a:rPr lang="en-GB" sz="2400" dirty="0"/>
                  <a:t>One equation, one unknown. “Simply” invert for </a:t>
                </a:r>
                <a14:m>
                  <m:oMath xmlns:m="http://schemas.openxmlformats.org/officeDocument/2006/math">
                    <m:f>
                      <m:fPr>
                        <m:ctrlPr>
                          <a:rPr lang="en-US" sz="2400" i="1">
                            <a:latin typeface="Cambria Math" panose="02040503050406030204" pitchFamily="18" charset="0"/>
                            <a:ea typeface="Cambria Math"/>
                          </a:rPr>
                        </m:ctrlPr>
                      </m:fPr>
                      <m:num>
                        <m:r>
                          <a:rPr lang="en-US" sz="2400" i="1">
                            <a:latin typeface="Cambria Math"/>
                            <a:ea typeface="Cambria Math"/>
                          </a:rPr>
                          <m:t>𝛿</m:t>
                        </m:r>
                        <m:r>
                          <a:rPr lang="en-US" sz="2400" i="1">
                            <a:latin typeface="Cambria Math"/>
                            <a:ea typeface="Cambria Math"/>
                          </a:rPr>
                          <m:t>𝑣</m:t>
                        </m:r>
                        <m:d>
                          <m:dPr>
                            <m:ctrlPr>
                              <a:rPr lang="en-US" sz="2400" i="1">
                                <a:latin typeface="Cambria Math" panose="02040503050406030204" pitchFamily="18" charset="0"/>
                                <a:ea typeface="Cambria Math"/>
                              </a:rPr>
                            </m:ctrlPr>
                          </m:dPr>
                          <m:e>
                            <m:r>
                              <a:rPr lang="en-US" sz="2400" i="1">
                                <a:latin typeface="Cambria Math"/>
                                <a:ea typeface="Cambria Math"/>
                              </a:rPr>
                              <m:t>𝑥</m:t>
                            </m:r>
                          </m:e>
                        </m:d>
                      </m:num>
                      <m:den>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a:rPr>
                              <m:t>𝑣</m:t>
                            </m:r>
                          </m:e>
                          <m:sub>
                            <m:r>
                              <a:rPr lang="en-US" sz="2400" i="1">
                                <a:solidFill>
                                  <a:schemeClr val="tx1"/>
                                </a:solidFill>
                                <a:latin typeface="Cambria Math"/>
                              </a:rPr>
                              <m:t>0</m:t>
                            </m:r>
                          </m:sub>
                        </m:sSub>
                        <m:d>
                          <m:dPr>
                            <m:ctrlPr>
                              <a:rPr lang="en-US" sz="2400" i="1">
                                <a:latin typeface="Cambria Math" panose="02040503050406030204" pitchFamily="18" charset="0"/>
                                <a:ea typeface="Cambria Math"/>
                              </a:rPr>
                            </m:ctrlPr>
                          </m:dPr>
                          <m:e>
                            <m:r>
                              <a:rPr lang="en-US" sz="2400" i="1">
                                <a:latin typeface="Cambria Math"/>
                                <a:ea typeface="Cambria Math"/>
                              </a:rPr>
                              <m:t>𝑥</m:t>
                            </m:r>
                          </m:e>
                        </m:d>
                      </m:den>
                    </m:f>
                    <m:r>
                      <a:rPr lang="en-US" sz="2400" b="0" i="0" smtClean="0">
                        <a:latin typeface="Cambria Math" panose="02040503050406030204" pitchFamily="18" charset="0"/>
                        <a:ea typeface="Cambria Math"/>
                      </a:rPr>
                      <m:t>?</m:t>
                    </m:r>
                  </m:oMath>
                </a14:m>
                <a:r>
                  <a:rPr lang="en-GB" sz="2400" dirty="0"/>
                  <a:t> </a:t>
                </a:r>
              </a:p>
              <a:p>
                <a:endParaRPr lang="en-GB" sz="2400" dirty="0">
                  <a:solidFill>
                    <a:srgbClr val="00B050"/>
                  </a:solidFill>
                </a:endParaRPr>
              </a:p>
              <a:p>
                <a:pPr lvl="1"/>
                <a:endParaRPr lang="en-GB" sz="2000" dirty="0"/>
              </a:p>
              <a:p>
                <a:pPr lvl="1"/>
                <a:endParaRPr lang="en-GB" sz="2000" dirty="0"/>
              </a:p>
              <a:p>
                <a:endParaRPr lang="en-GB"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88237" y="3231266"/>
                <a:ext cx="7858191" cy="2042803"/>
              </a:xfrm>
              <a:prstGeom prst="rect">
                <a:avLst/>
              </a:prstGeom>
              <a:blipFill>
                <a:blip r:embed="rId4"/>
                <a:stretch>
                  <a:fillRect l="-1241"/>
                </a:stretch>
              </a:blipFill>
              <a:ln>
                <a:noFill/>
              </a:ln>
            </p:spPr>
            <p:txBody>
              <a:bodyPr/>
              <a:lstStyle/>
              <a:p>
                <a:r>
                  <a:rPr lang="en-US">
                    <a:noFill/>
                  </a:rPr>
                  <a:t> </a:t>
                </a:r>
              </a:p>
            </p:txBody>
          </p:sp>
        </mc:Fallback>
      </mc:AlternateContent>
      <p:pic>
        <p:nvPicPr>
          <p:cNvPr id="17" name="Picture 2" descr="http://d1b14unh5d6w7g.cloudfront.net/0387950613.01.S001.LXXXXXXX.jpg?Expires=1428684469&amp;Signature=BHqtl4AoDQ2s/KfN4Z0Ht0BW/DmNomaV4jon3dT9BTEb9mLzHhl5+QqCV/cXfGc3lhugqFB8NN29zHv8ZWbQmK17qbvXqTZLh7Wf84CMTYBB7hlvN+647zRWkYz2fko92QuYCxbf1ArQWJw7P3fd3VLKqxy4FIFaF4G+GRqp5Ms=&amp;Key-Pair-Id=APKAIUO27P366FGALUM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212770"/>
            <a:ext cx="1757779" cy="257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2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48</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7" name="Group 6"/>
          <p:cNvGrpSpPr/>
          <p:nvPr/>
        </p:nvGrpSpPr>
        <p:grpSpPr>
          <a:xfrm>
            <a:off x="890953" y="809274"/>
            <a:ext cx="7858191" cy="3473477"/>
            <a:chOff x="890953" y="809274"/>
            <a:chExt cx="7858191" cy="3473477"/>
          </a:xfrm>
        </p:grpSpPr>
        <mc:AlternateContent xmlns:mc="http://schemas.openxmlformats.org/markup-compatibility/2006" xmlns:a14="http://schemas.microsoft.com/office/drawing/2010/main">
          <mc:Choice Requires="a14">
            <p:sp>
              <p:nvSpPr>
                <p:cNvPr id="25" name="TextBox 24"/>
                <p:cNvSpPr txBox="1"/>
                <p:nvPr/>
              </p:nvSpPr>
              <p:spPr>
                <a:xfrm>
                  <a:off x="890953" y="809274"/>
                  <a:ext cx="7858191" cy="2042803"/>
                </a:xfrm>
                <a:prstGeom prst="rect">
                  <a:avLst/>
                </a:prstGeom>
                <a:noFill/>
                <a:ln>
                  <a:noFill/>
                </a:ln>
              </p:spPr>
              <p:txBody>
                <a:bodyPr wrap="square" rtlCol="0">
                  <a:spAutoFit/>
                </a:bodyPr>
                <a:lstStyle/>
                <a:p>
                  <a:r>
                    <a:rPr lang="en-GB" sz="2400" dirty="0"/>
                    <a:t>Born approximation:</a:t>
                  </a:r>
                </a:p>
                <a:p>
                  <a:pPr lvl="1"/>
                  <a:r>
                    <a:rPr lang="en-US" sz="2400" dirty="0">
                      <a:ea typeface="Cambria Math"/>
                    </a:rPr>
                    <a:t>       </a:t>
                  </a:r>
                  <a14:m>
                    <m:oMath xmlns:m="http://schemas.openxmlformats.org/officeDocument/2006/math">
                      <m:r>
                        <a:rPr lang="en-US" sz="2400" i="1" smtClean="0">
                          <a:latin typeface="Cambria Math"/>
                          <a:ea typeface="Cambria Math"/>
                        </a:rPr>
                        <m:t>𝛿</m:t>
                      </m:r>
                      <m:r>
                        <a:rPr lang="en-US" sz="2400" b="0" i="1" smtClean="0">
                          <a:latin typeface="Cambria Math"/>
                          <a:ea typeface="Cambria Math"/>
                        </a:rPr>
                        <m:t>𝑢</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r>
                            <a:rPr lang="en-US" sz="2400" b="0" i="1" baseline="-25000" smtClean="0">
                              <a:latin typeface="Cambria Math"/>
                              <a:ea typeface="Cambria Math"/>
                            </a:rPr>
                            <m:t>𝑟</m:t>
                          </m:r>
                        </m:e>
                      </m:d>
                      <m:r>
                        <a:rPr lang="en-US" sz="2400" b="0" i="1" smtClean="0">
                          <a:latin typeface="Cambria Math"/>
                          <a:ea typeface="Cambria Math"/>
                        </a:rPr>
                        <m:t>≈2</m:t>
                      </m:r>
                      <m:sSup>
                        <m:sSupPr>
                          <m:ctrlPr>
                            <a:rPr lang="en-US" sz="2400" b="0" i="1" smtClean="0">
                              <a:latin typeface="Cambria Math" panose="02040503050406030204" pitchFamily="18" charset="0"/>
                              <a:ea typeface="Cambria Math"/>
                            </a:rPr>
                          </m:ctrlPr>
                        </m:sSupPr>
                        <m:e>
                          <m:r>
                            <a:rPr lang="en-US" sz="2400" b="0" i="1" smtClean="0">
                              <a:latin typeface="Cambria Math"/>
                              <a:ea typeface="Cambria Math"/>
                            </a:rPr>
                            <m:t>𝜔</m:t>
                          </m:r>
                        </m:e>
                        <m:sup>
                          <m:r>
                            <a:rPr lang="en-US" sz="2400" b="0" i="1" smtClean="0">
                              <a:latin typeface="Cambria Math"/>
                              <a:ea typeface="Cambria Math"/>
                            </a:rPr>
                            <m:t>2</m:t>
                          </m:r>
                        </m:sup>
                      </m:sSup>
                      <m:nary>
                        <m:naryPr>
                          <m:limLoc m:val="undOvr"/>
                          <m:subHide m:val="on"/>
                          <m:supHide m:val="on"/>
                          <m:ctrlPr>
                            <a:rPr lang="en-US" sz="2400" b="0" i="1" smtClean="0">
                              <a:latin typeface="Cambria Math" panose="02040503050406030204" pitchFamily="18" charset="0"/>
                              <a:ea typeface="Cambria Math"/>
                            </a:rPr>
                          </m:ctrlPr>
                        </m:naryPr>
                        <m:sub/>
                        <m:sup/>
                        <m:e>
                          <m:r>
                            <a:rPr lang="en-US" sz="2400" b="0" i="1" smtClean="0">
                              <a:latin typeface="Cambria Math"/>
                              <a:ea typeface="Cambria Math"/>
                            </a:rPr>
                            <m:t>𝑑𝑉</m:t>
                          </m:r>
                        </m:e>
                      </m:nary>
                      <m:r>
                        <a:rPr lang="en-US" sz="2400" b="0" i="1" smtClean="0">
                          <a:latin typeface="Cambria Math"/>
                          <a:ea typeface="Cambria Math"/>
                        </a:rPr>
                        <m:t> </m:t>
                      </m:r>
                      <m:r>
                        <a:rPr lang="en-US" sz="2400" b="0" i="1" smtClean="0">
                          <a:solidFill>
                            <a:srgbClr val="FF0000"/>
                          </a:solidFill>
                          <a:latin typeface="Cambria Math"/>
                          <a:ea typeface="Cambria Math"/>
                        </a:rPr>
                        <m:t>𝐺</m:t>
                      </m:r>
                      <m:d>
                        <m:dPr>
                          <m:ctrlPr>
                            <a:rPr lang="en-US" sz="2400" b="0" i="1" smtClean="0">
                              <a:solidFill>
                                <a:srgbClr val="FF0000"/>
                              </a:solidFill>
                              <a:latin typeface="Cambria Math" panose="02040503050406030204" pitchFamily="18" charset="0"/>
                              <a:ea typeface="Cambria Math"/>
                            </a:rPr>
                          </m:ctrlPr>
                        </m:dPr>
                        <m:e>
                          <m:r>
                            <a:rPr lang="en-US" sz="2400" b="0" i="1" smtClean="0">
                              <a:solidFill>
                                <a:srgbClr val="FF0000"/>
                              </a:solidFill>
                              <a:latin typeface="Cambria Math"/>
                              <a:ea typeface="Cambria Math"/>
                            </a:rPr>
                            <m:t>𝑥</m:t>
                          </m:r>
                          <m:r>
                            <a:rPr lang="en-US" sz="2400" b="0" i="1" smtClean="0">
                              <a:solidFill>
                                <a:srgbClr val="FF0000"/>
                              </a:solidFill>
                              <a:latin typeface="Cambria Math"/>
                              <a:ea typeface="Cambria Math"/>
                            </a:rPr>
                            <m:t>,</m:t>
                          </m:r>
                          <m:sSub>
                            <m:sSubPr>
                              <m:ctrlPr>
                                <a:rPr lang="en-US" sz="2400" b="0" i="1" smtClean="0">
                                  <a:solidFill>
                                    <a:srgbClr val="FF0000"/>
                                  </a:solidFill>
                                  <a:latin typeface="Cambria Math" panose="02040503050406030204" pitchFamily="18" charset="0"/>
                                  <a:ea typeface="Cambria Math"/>
                                </a:rPr>
                              </m:ctrlPr>
                            </m:sSubPr>
                            <m:e>
                              <m:r>
                                <a:rPr lang="en-US" sz="2400" b="0" i="1" smtClean="0">
                                  <a:solidFill>
                                    <a:srgbClr val="FF0000"/>
                                  </a:solidFill>
                                  <a:latin typeface="Cambria Math"/>
                                  <a:ea typeface="Cambria Math"/>
                                </a:rPr>
                                <m:t>𝑥</m:t>
                              </m:r>
                            </m:e>
                            <m:sub>
                              <m:r>
                                <a:rPr lang="en-US" sz="2400" b="0" i="1" smtClean="0">
                                  <a:solidFill>
                                    <a:srgbClr val="FF0000"/>
                                  </a:solidFill>
                                  <a:latin typeface="Cambria Math"/>
                                  <a:ea typeface="Cambria Math"/>
                                </a:rPr>
                                <m:t>𝑠</m:t>
                              </m:r>
                            </m:sub>
                          </m:sSub>
                          <m:r>
                            <a:rPr lang="en-US" sz="2400" i="1">
                              <a:solidFill>
                                <a:srgbClr val="FF0000"/>
                              </a:solidFill>
                              <a:latin typeface="Cambria Math"/>
                              <a:ea typeface="Cambria Math"/>
                            </a:rPr>
                            <m:t>;</m:t>
                          </m:r>
                          <m:sSub>
                            <m:sSubPr>
                              <m:ctrlPr>
                                <a:rPr lang="en-US" sz="2400" i="1" smtClean="0">
                                  <a:solidFill>
                                    <a:srgbClr val="FF0000"/>
                                  </a:solidFill>
                                  <a:latin typeface="Cambria Math" panose="02040503050406030204" pitchFamily="18" charset="0"/>
                                </a:rPr>
                              </m:ctrlPr>
                            </m:sSubPr>
                            <m:e>
                              <m:r>
                                <a:rPr lang="en-US" sz="2400" i="1">
                                  <a:solidFill>
                                    <a:srgbClr val="FF0000"/>
                                  </a:solidFill>
                                  <a:latin typeface="Cambria Math"/>
                                </a:rPr>
                                <m:t>𝑣</m:t>
                              </m:r>
                            </m:e>
                            <m:sub>
                              <m:r>
                                <a:rPr lang="en-US" sz="2400" i="1">
                                  <a:solidFill>
                                    <a:srgbClr val="FF0000"/>
                                  </a:solidFill>
                                  <a:latin typeface="Cambria Math"/>
                                </a:rPr>
                                <m:t>0</m:t>
                              </m:r>
                            </m:sub>
                          </m:sSub>
                        </m:e>
                      </m:d>
                      <m:r>
                        <a:rPr lang="en-US" sz="2400" b="0" i="1" smtClean="0">
                          <a:latin typeface="Cambria Math"/>
                          <a:ea typeface="Cambria Math"/>
                        </a:rPr>
                        <m:t> </m:t>
                      </m:r>
                      <m:f>
                        <m:fPr>
                          <m:ctrlPr>
                            <a:rPr lang="en-US" sz="2400" b="0" i="1" smtClean="0">
                              <a:latin typeface="Cambria Math" panose="02040503050406030204" pitchFamily="18" charset="0"/>
                              <a:ea typeface="Cambria Math"/>
                            </a:rPr>
                          </m:ctrlPr>
                        </m:fPr>
                        <m:num>
                          <m:r>
                            <a:rPr lang="en-US" sz="2400" b="0" i="1" smtClean="0">
                              <a:latin typeface="Cambria Math"/>
                              <a:ea typeface="Cambria Math"/>
                            </a:rPr>
                            <m:t>𝛿</m:t>
                          </m:r>
                          <m:r>
                            <a:rPr lang="en-US" sz="2400" b="0" i="1" smtClean="0">
                              <a:latin typeface="Cambria Math"/>
                              <a:ea typeface="Cambria Math"/>
                            </a:rPr>
                            <m:t>𝑣</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num>
                        <m:den>
                          <m:sSup>
                            <m:sSupPr>
                              <m:ctrlPr>
                                <a:rPr lang="en-US" sz="2400" b="0" i="1" smtClean="0">
                                  <a:latin typeface="Cambria Math" panose="02040503050406030204" pitchFamily="18" charset="0"/>
                                  <a:ea typeface="Cambria Math"/>
                                </a:rPr>
                              </m:ctrlPr>
                            </m:sSup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𝑣</m:t>
                                  </m:r>
                                </m:e>
                                <m:sub>
                                  <m:r>
                                    <a:rPr lang="en-US" sz="2400" b="0" i="1" smtClean="0">
                                      <a:latin typeface="Cambria Math"/>
                                      <a:ea typeface="Cambria Math"/>
                                    </a:rPr>
                                    <m:t>0</m:t>
                                  </m:r>
                                </m:sub>
                              </m:sSub>
                            </m:e>
                            <m:sup>
                              <m:r>
                                <a:rPr lang="en-US" sz="2400" b="0" i="1" smtClean="0">
                                  <a:latin typeface="Cambria Math"/>
                                  <a:ea typeface="Cambria Math"/>
                                </a:rPr>
                                <m:t>3</m:t>
                              </m:r>
                            </m:sup>
                          </m:sSup>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den>
                      </m:f>
                      <m:r>
                        <a:rPr lang="en-US" sz="2400" b="0" i="1" smtClean="0">
                          <a:latin typeface="Cambria Math"/>
                          <a:ea typeface="Cambria Math"/>
                        </a:rPr>
                        <m:t> </m:t>
                      </m:r>
                      <m:r>
                        <a:rPr lang="en-US" sz="2400" b="0" i="1" smtClean="0">
                          <a:solidFill>
                            <a:srgbClr val="00B050"/>
                          </a:solidFill>
                          <a:latin typeface="Cambria Math"/>
                          <a:ea typeface="Cambria Math"/>
                        </a:rPr>
                        <m:t>𝐺</m:t>
                      </m:r>
                      <m:r>
                        <a:rPr lang="en-US" sz="2400" b="0" i="1" smtClean="0">
                          <a:solidFill>
                            <a:srgbClr val="00B050"/>
                          </a:solidFill>
                          <a:latin typeface="Cambria Math"/>
                          <a:ea typeface="Cambria Math"/>
                        </a:rPr>
                        <m:t>(</m:t>
                      </m:r>
                      <m:r>
                        <a:rPr lang="en-US" sz="2400" b="0" i="1" smtClean="0">
                          <a:solidFill>
                            <a:srgbClr val="00B050"/>
                          </a:solidFill>
                          <a:latin typeface="Cambria Math"/>
                          <a:ea typeface="Cambria Math"/>
                        </a:rPr>
                        <m:t>𝑥</m:t>
                      </m:r>
                      <m:r>
                        <a:rPr lang="en-US" sz="2400" b="0" i="1" smtClean="0">
                          <a:solidFill>
                            <a:srgbClr val="00B050"/>
                          </a:solidFill>
                          <a:latin typeface="Cambria Math"/>
                          <a:ea typeface="Cambria Math"/>
                        </a:rPr>
                        <m:t>, </m:t>
                      </m:r>
                      <m:sSub>
                        <m:sSubPr>
                          <m:ctrlPr>
                            <a:rPr lang="en-US" sz="2400" i="1">
                              <a:solidFill>
                                <a:srgbClr val="00B050"/>
                              </a:solidFill>
                              <a:latin typeface="Cambria Math" panose="02040503050406030204" pitchFamily="18" charset="0"/>
                              <a:ea typeface="Cambria Math"/>
                            </a:rPr>
                          </m:ctrlPr>
                        </m:sSubPr>
                        <m:e>
                          <m:r>
                            <a:rPr lang="en-US" sz="2400" i="1">
                              <a:solidFill>
                                <a:srgbClr val="00B050"/>
                              </a:solidFill>
                              <a:latin typeface="Cambria Math"/>
                              <a:ea typeface="Cambria Math"/>
                            </a:rPr>
                            <m:t>𝑥</m:t>
                          </m:r>
                        </m:e>
                        <m:sub>
                          <m:r>
                            <a:rPr lang="en-US" sz="2400" b="0" i="1" smtClean="0">
                              <a:solidFill>
                                <a:srgbClr val="00B050"/>
                              </a:solidFill>
                              <a:latin typeface="Cambria Math"/>
                              <a:ea typeface="Cambria Math"/>
                            </a:rPr>
                            <m:t>𝑟</m:t>
                          </m:r>
                        </m:sub>
                      </m:sSub>
                      <m:r>
                        <a:rPr lang="en-US" sz="2400" i="1" smtClean="0">
                          <a:solidFill>
                            <a:srgbClr val="00B050"/>
                          </a:solidFill>
                          <a:latin typeface="Cambria Math"/>
                          <a:ea typeface="Cambria Math"/>
                        </a:rPr>
                        <m:t>;</m:t>
                      </m:r>
                      <m:sSub>
                        <m:sSubPr>
                          <m:ctrlPr>
                            <a:rPr lang="en-US" sz="2400" i="1" smtClean="0">
                              <a:solidFill>
                                <a:srgbClr val="00B050"/>
                              </a:solidFill>
                              <a:latin typeface="Cambria Math" panose="02040503050406030204" pitchFamily="18" charset="0"/>
                            </a:rPr>
                          </m:ctrlPr>
                        </m:sSubPr>
                        <m:e>
                          <m:r>
                            <a:rPr lang="en-US" sz="2400" i="1">
                              <a:solidFill>
                                <a:srgbClr val="00B050"/>
                              </a:solidFill>
                              <a:latin typeface="Cambria Math"/>
                            </a:rPr>
                            <m:t>𝑣</m:t>
                          </m:r>
                        </m:e>
                        <m:sub>
                          <m:r>
                            <a:rPr lang="en-US" sz="2400" i="1">
                              <a:solidFill>
                                <a:srgbClr val="00B050"/>
                              </a:solidFill>
                              <a:latin typeface="Cambria Math"/>
                            </a:rPr>
                            <m:t>0</m:t>
                          </m:r>
                        </m:sub>
                      </m:sSub>
                    </m:oMath>
                  </a14:m>
                  <a:r>
                    <a:rPr lang="en-GB" sz="2400" dirty="0">
                      <a:solidFill>
                        <a:srgbClr val="00B050"/>
                      </a:solidFill>
                    </a:rPr>
                    <a:t>)</a:t>
                  </a:r>
                </a:p>
                <a:p>
                  <a:pPr lvl="1"/>
                  <a:endParaRPr lang="en-GB" sz="2000" dirty="0"/>
                </a:p>
                <a:p>
                  <a:pPr lvl="1"/>
                  <a:endParaRPr lang="en-GB" sz="2000" dirty="0"/>
                </a:p>
                <a:p>
                  <a:endParaRPr lang="en-GB"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890953" y="809274"/>
                  <a:ext cx="7858191" cy="2042803"/>
                </a:xfrm>
                <a:prstGeom prst="rect">
                  <a:avLst/>
                </a:prstGeom>
                <a:blipFill rotWithShape="1">
                  <a:blip r:embed="rId3"/>
                  <a:stretch>
                    <a:fillRect l="-1164" t="-2090"/>
                  </a:stretch>
                </a:blipFill>
                <a:ln>
                  <a:noFill/>
                </a:ln>
              </p:spPr>
              <p:txBody>
                <a:bodyPr/>
                <a:lstStyle/>
                <a:p>
                  <a:r>
                    <a:rPr lang="en-US">
                      <a:noFill/>
                    </a:rPr>
                    <a:t> </a:t>
                  </a:r>
                </a:p>
              </p:txBody>
            </p:sp>
          </mc:Fallback>
        </mc:AlternateContent>
        <p:grpSp>
          <p:nvGrpSpPr>
            <p:cNvPr id="2" name="Group 1"/>
            <p:cNvGrpSpPr/>
            <p:nvPr/>
          </p:nvGrpSpPr>
          <p:grpSpPr>
            <a:xfrm>
              <a:off x="4818224" y="1776848"/>
              <a:ext cx="2676593" cy="2505903"/>
              <a:chOff x="4899864" y="4340344"/>
              <a:chExt cx="2676593" cy="2505903"/>
            </a:xfrm>
          </p:grpSpPr>
          <p:cxnSp>
            <p:nvCxnSpPr>
              <p:cNvPr id="16" name="Straight Arrow Connector 15"/>
              <p:cNvCxnSpPr/>
              <p:nvPr/>
            </p:nvCxnSpPr>
            <p:spPr>
              <a:xfrm flipV="1">
                <a:off x="4899864" y="4340344"/>
                <a:ext cx="635522" cy="25059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697044" y="4340344"/>
                <a:ext cx="879413" cy="24359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21" name="TextBox 20"/>
              <p:cNvSpPr txBox="1"/>
              <p:nvPr/>
            </p:nvSpPr>
            <p:spPr>
              <a:xfrm>
                <a:off x="888237" y="3231266"/>
                <a:ext cx="7858191" cy="2639056"/>
              </a:xfrm>
              <a:prstGeom prst="rect">
                <a:avLst/>
              </a:prstGeom>
              <a:noFill/>
              <a:ln>
                <a:noFill/>
              </a:ln>
            </p:spPr>
            <p:txBody>
              <a:bodyPr wrap="square" rtlCol="0">
                <a:spAutoFit/>
              </a:bodyPr>
              <a:lstStyle/>
              <a:p>
                <a:r>
                  <a:rPr lang="en-GB" sz="2400" dirty="0"/>
                  <a:t>One equation, one unknown. “Simply” invert for </a:t>
                </a:r>
                <a14:m>
                  <m:oMath xmlns:m="http://schemas.openxmlformats.org/officeDocument/2006/math">
                    <m:f>
                      <m:fPr>
                        <m:ctrlPr>
                          <a:rPr lang="en-US" sz="2400" i="1">
                            <a:latin typeface="Cambria Math" panose="02040503050406030204" pitchFamily="18" charset="0"/>
                            <a:ea typeface="Cambria Math"/>
                          </a:rPr>
                        </m:ctrlPr>
                      </m:fPr>
                      <m:num>
                        <m:r>
                          <a:rPr lang="en-US" sz="2400" i="1">
                            <a:latin typeface="Cambria Math"/>
                            <a:ea typeface="Cambria Math"/>
                          </a:rPr>
                          <m:t>𝛿</m:t>
                        </m:r>
                        <m:r>
                          <a:rPr lang="en-US" sz="2400" i="1">
                            <a:latin typeface="Cambria Math"/>
                            <a:ea typeface="Cambria Math"/>
                          </a:rPr>
                          <m:t>𝑣</m:t>
                        </m:r>
                        <m:d>
                          <m:dPr>
                            <m:ctrlPr>
                              <a:rPr lang="en-US" sz="2400" i="1">
                                <a:latin typeface="Cambria Math" panose="02040503050406030204" pitchFamily="18" charset="0"/>
                                <a:ea typeface="Cambria Math"/>
                              </a:rPr>
                            </m:ctrlPr>
                          </m:dPr>
                          <m:e>
                            <m:r>
                              <a:rPr lang="en-US" sz="2400" i="1">
                                <a:latin typeface="Cambria Math"/>
                                <a:ea typeface="Cambria Math"/>
                              </a:rPr>
                              <m:t>𝑥</m:t>
                            </m:r>
                          </m:e>
                        </m:d>
                      </m:num>
                      <m:den>
                        <m:sSub>
                          <m:sSubPr>
                            <m:ctrlPr>
                              <a:rPr lang="en-US" sz="2400" i="1">
                                <a:latin typeface="Cambria Math" panose="02040503050406030204" pitchFamily="18" charset="0"/>
                              </a:rPr>
                            </m:ctrlPr>
                          </m:sSubPr>
                          <m:e>
                            <m:r>
                              <a:rPr lang="en-US" sz="2400" i="1">
                                <a:latin typeface="Cambria Math"/>
                              </a:rPr>
                              <m:t>𝑣</m:t>
                            </m:r>
                          </m:e>
                          <m:sub>
                            <m:r>
                              <a:rPr lang="en-US" sz="2400" i="1">
                                <a:latin typeface="Cambria Math"/>
                              </a:rPr>
                              <m:t>0</m:t>
                            </m:r>
                          </m:sub>
                        </m:sSub>
                        <m:d>
                          <m:dPr>
                            <m:ctrlPr>
                              <a:rPr lang="en-US" sz="2400" i="1">
                                <a:latin typeface="Cambria Math" panose="02040503050406030204" pitchFamily="18" charset="0"/>
                                <a:ea typeface="Cambria Math"/>
                              </a:rPr>
                            </m:ctrlPr>
                          </m:dPr>
                          <m:e>
                            <m:r>
                              <a:rPr lang="en-US" sz="2400" i="1">
                                <a:latin typeface="Cambria Math"/>
                                <a:ea typeface="Cambria Math"/>
                              </a:rPr>
                              <m:t>𝑥</m:t>
                            </m:r>
                          </m:e>
                        </m:d>
                      </m:den>
                    </m:f>
                    <m:r>
                      <a:rPr lang="en-US" sz="2400" b="0" i="0" smtClean="0">
                        <a:latin typeface="Cambria Math" panose="02040503050406030204" pitchFamily="18" charset="0"/>
                        <a:ea typeface="Cambria Math"/>
                      </a:rPr>
                      <m:t>?</m:t>
                    </m:r>
                  </m:oMath>
                </a14:m>
                <a:endParaRPr lang="en-GB" sz="2400" dirty="0"/>
              </a:p>
              <a:p>
                <a:r>
                  <a:rPr lang="en-GB" sz="2400" dirty="0"/>
                  <a:t>Hint:</a:t>
                </a:r>
              </a:p>
              <a:p>
                <a:pPr lvl="1"/>
                <a:r>
                  <a:rPr lang="en-US" sz="2400" dirty="0">
                    <a:ea typeface="Cambria Math"/>
                  </a:rPr>
                  <a:t>       </a:t>
                </a:r>
                <a14:m>
                  <m:oMath xmlns:m="http://schemas.openxmlformats.org/officeDocument/2006/math">
                    <m:r>
                      <a:rPr lang="en-US" sz="2400" i="1" smtClean="0">
                        <a:latin typeface="Cambria Math"/>
                        <a:ea typeface="Cambria Math"/>
                      </a:rPr>
                      <m:t>𝛿</m:t>
                    </m:r>
                    <m:r>
                      <a:rPr lang="en-US" sz="2400" b="0" i="1" smtClean="0">
                        <a:latin typeface="Cambria Math"/>
                        <a:ea typeface="Cambria Math"/>
                      </a:rPr>
                      <m:t>𝑢</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r>
                          <a:rPr lang="en-US" sz="2400" b="0" i="1" baseline="-25000" smtClean="0">
                            <a:latin typeface="Cambria Math"/>
                            <a:ea typeface="Cambria Math"/>
                          </a:rPr>
                          <m:t>𝑟</m:t>
                        </m:r>
                      </m:e>
                    </m:d>
                    <m:r>
                      <a:rPr lang="en-US" sz="2400" b="0" i="1" smtClean="0">
                        <a:latin typeface="Cambria Math"/>
                        <a:ea typeface="Cambria Math"/>
                      </a:rPr>
                      <m:t>≈2</m:t>
                    </m:r>
                    <m:sSup>
                      <m:sSupPr>
                        <m:ctrlPr>
                          <a:rPr lang="en-US" sz="2400" b="0" i="1" smtClean="0">
                            <a:latin typeface="Cambria Math" panose="02040503050406030204" pitchFamily="18" charset="0"/>
                            <a:ea typeface="Cambria Math"/>
                          </a:rPr>
                        </m:ctrlPr>
                      </m:sSupPr>
                      <m:e>
                        <m:r>
                          <a:rPr lang="en-US" sz="2400" b="0" i="1" smtClean="0">
                            <a:latin typeface="Cambria Math"/>
                            <a:ea typeface="Cambria Math"/>
                          </a:rPr>
                          <m:t>𝜔</m:t>
                        </m:r>
                      </m:e>
                      <m:sup>
                        <m:r>
                          <a:rPr lang="en-US" sz="2400" b="0" i="1" smtClean="0">
                            <a:latin typeface="Cambria Math"/>
                            <a:ea typeface="Cambria Math"/>
                          </a:rPr>
                          <m:t>2</m:t>
                        </m:r>
                      </m:sup>
                    </m:sSup>
                    <m:nary>
                      <m:naryPr>
                        <m:limLoc m:val="undOvr"/>
                        <m:subHide m:val="on"/>
                        <m:supHide m:val="on"/>
                        <m:ctrlPr>
                          <a:rPr lang="en-US" sz="2400" b="0" i="1" smtClean="0">
                            <a:latin typeface="Cambria Math" panose="02040503050406030204" pitchFamily="18" charset="0"/>
                            <a:ea typeface="Cambria Math"/>
                          </a:rPr>
                        </m:ctrlPr>
                      </m:naryPr>
                      <m:sub/>
                      <m:sup/>
                      <m:e>
                        <m:r>
                          <a:rPr lang="en-US" sz="2400" b="0" i="1" smtClean="0">
                            <a:latin typeface="Cambria Math"/>
                            <a:ea typeface="Cambria Math"/>
                          </a:rPr>
                          <m:t>𝑑𝑉</m:t>
                        </m:r>
                      </m:e>
                    </m:nary>
                    <m:r>
                      <a:rPr lang="en-US" sz="2400" i="1" smtClean="0">
                        <a:solidFill>
                          <a:srgbClr val="FF0000"/>
                        </a:solidFill>
                        <a:latin typeface="Cambria Math"/>
                        <a:ea typeface="Cambria Math"/>
                      </a:rPr>
                      <m:t>𝐴</m:t>
                    </m:r>
                    <m:sSup>
                      <m:sSupPr>
                        <m:ctrlPr>
                          <a:rPr lang="en-US" sz="2400" i="1">
                            <a:solidFill>
                              <a:srgbClr val="FF0000"/>
                            </a:solidFill>
                            <a:latin typeface="Cambria Math" panose="02040503050406030204" pitchFamily="18" charset="0"/>
                            <a:ea typeface="Cambria Math"/>
                          </a:rPr>
                        </m:ctrlPr>
                      </m:sSupPr>
                      <m:e>
                        <m:r>
                          <a:rPr lang="en-US" sz="2400" i="1">
                            <a:solidFill>
                              <a:srgbClr val="FF0000"/>
                            </a:solidFill>
                            <a:latin typeface="Cambria Math"/>
                            <a:ea typeface="Cambria Math"/>
                          </a:rPr>
                          <m:t>𝑒</m:t>
                        </m:r>
                      </m:e>
                      <m:sup>
                        <m:r>
                          <a:rPr lang="en-US" sz="2400" i="1">
                            <a:solidFill>
                              <a:srgbClr val="FF0000"/>
                            </a:solidFill>
                            <a:latin typeface="Cambria Math"/>
                            <a:ea typeface="Cambria Math"/>
                          </a:rPr>
                          <m:t>𝑖</m:t>
                        </m:r>
                        <m:r>
                          <a:rPr lang="en-US" sz="2400" i="1">
                            <a:solidFill>
                              <a:srgbClr val="FF0000"/>
                            </a:solidFill>
                            <a:latin typeface="Cambria Math"/>
                            <a:ea typeface="Cambria Math"/>
                          </a:rPr>
                          <m:t>𝜔</m:t>
                        </m:r>
                        <m:sSub>
                          <m:sSubPr>
                            <m:ctrlPr>
                              <a:rPr lang="en-US" sz="2400" i="1" smtClean="0">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𝜏</m:t>
                            </m:r>
                          </m:e>
                          <m:sub>
                            <m:r>
                              <a:rPr lang="en-US" sz="2400" b="0" i="1" smtClean="0">
                                <a:solidFill>
                                  <a:srgbClr val="FF0000"/>
                                </a:solidFill>
                                <a:latin typeface="Cambria Math"/>
                                <a:ea typeface="Cambria Math"/>
                              </a:rPr>
                              <m:t>𝑠</m:t>
                            </m:r>
                          </m:sub>
                        </m:sSub>
                      </m:sup>
                    </m:sSup>
                    <m:r>
                      <a:rPr lang="en-US" sz="2400" b="0" i="1" smtClean="0">
                        <a:latin typeface="Cambria Math"/>
                        <a:ea typeface="Cambria Math"/>
                      </a:rPr>
                      <m:t> </m:t>
                    </m:r>
                    <m:f>
                      <m:fPr>
                        <m:ctrlPr>
                          <a:rPr lang="en-US" sz="2400" b="0" i="1" smtClean="0">
                            <a:latin typeface="Cambria Math" panose="02040503050406030204" pitchFamily="18" charset="0"/>
                            <a:ea typeface="Cambria Math"/>
                          </a:rPr>
                        </m:ctrlPr>
                      </m:fPr>
                      <m:num>
                        <m:r>
                          <a:rPr lang="en-US" sz="2400" b="0" i="1" smtClean="0">
                            <a:latin typeface="Cambria Math"/>
                            <a:ea typeface="Cambria Math"/>
                          </a:rPr>
                          <m:t>𝛿</m:t>
                        </m:r>
                        <m:r>
                          <a:rPr lang="en-US" sz="2400" b="0" i="1" smtClean="0">
                            <a:latin typeface="Cambria Math"/>
                            <a:ea typeface="Cambria Math"/>
                          </a:rPr>
                          <m:t>𝑣</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num>
                      <m:den>
                        <m:sSup>
                          <m:sSupPr>
                            <m:ctrlPr>
                              <a:rPr lang="en-US" sz="2400" b="0" i="1" smtClean="0">
                                <a:latin typeface="Cambria Math" panose="02040503050406030204" pitchFamily="18" charset="0"/>
                                <a:ea typeface="Cambria Math"/>
                              </a:rPr>
                            </m:ctrlPr>
                          </m:sSup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𝑣</m:t>
                                </m:r>
                              </m:e>
                              <m:sub>
                                <m:r>
                                  <a:rPr lang="en-US" sz="2400" b="0" i="1" smtClean="0">
                                    <a:latin typeface="Cambria Math"/>
                                    <a:ea typeface="Cambria Math"/>
                                  </a:rPr>
                                  <m:t>0</m:t>
                                </m:r>
                              </m:sub>
                            </m:sSub>
                          </m:e>
                          <m:sup>
                            <m:r>
                              <a:rPr lang="en-US" sz="2400" b="0" i="1" smtClean="0">
                                <a:latin typeface="Cambria Math"/>
                                <a:ea typeface="Cambria Math"/>
                              </a:rPr>
                              <m:t>3</m:t>
                            </m:r>
                          </m:sup>
                        </m:sSup>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den>
                    </m:f>
                    <m:r>
                      <a:rPr lang="en-US" sz="2400" i="1" smtClean="0">
                        <a:solidFill>
                          <a:srgbClr val="00B050"/>
                        </a:solidFill>
                        <a:latin typeface="Cambria Math"/>
                        <a:ea typeface="Cambria Math"/>
                      </a:rPr>
                      <m:t>𝐴</m:t>
                    </m:r>
                    <m:sSup>
                      <m:sSupPr>
                        <m:ctrlPr>
                          <a:rPr lang="en-US" sz="2400" i="1">
                            <a:solidFill>
                              <a:srgbClr val="00B050"/>
                            </a:solidFill>
                            <a:latin typeface="Cambria Math" panose="02040503050406030204" pitchFamily="18" charset="0"/>
                            <a:ea typeface="Cambria Math"/>
                          </a:rPr>
                        </m:ctrlPr>
                      </m:sSupPr>
                      <m:e>
                        <m:r>
                          <a:rPr lang="en-US" sz="2400" i="1">
                            <a:solidFill>
                              <a:srgbClr val="00B050"/>
                            </a:solidFill>
                            <a:latin typeface="Cambria Math"/>
                            <a:ea typeface="Cambria Math"/>
                          </a:rPr>
                          <m:t>𝑒</m:t>
                        </m:r>
                      </m:e>
                      <m:sup>
                        <m:r>
                          <a:rPr lang="en-US" sz="2400" i="1">
                            <a:solidFill>
                              <a:srgbClr val="00B050"/>
                            </a:solidFill>
                            <a:latin typeface="Cambria Math"/>
                            <a:ea typeface="Cambria Math"/>
                          </a:rPr>
                          <m:t>𝑖</m:t>
                        </m:r>
                        <m:r>
                          <a:rPr lang="en-US" sz="2400" i="1">
                            <a:solidFill>
                              <a:srgbClr val="00B050"/>
                            </a:solidFill>
                            <a:latin typeface="Cambria Math"/>
                            <a:ea typeface="Cambria Math"/>
                          </a:rPr>
                          <m:t>𝜔</m:t>
                        </m:r>
                        <m:sSub>
                          <m:sSubPr>
                            <m:ctrlPr>
                              <a:rPr lang="en-US" sz="2400" i="1">
                                <a:solidFill>
                                  <a:srgbClr val="00B050"/>
                                </a:solidFill>
                                <a:latin typeface="Cambria Math" panose="02040503050406030204" pitchFamily="18" charset="0"/>
                                <a:ea typeface="Cambria Math"/>
                              </a:rPr>
                            </m:ctrlPr>
                          </m:sSubPr>
                          <m:e>
                            <m:r>
                              <a:rPr lang="en-US" sz="2400" i="1">
                                <a:solidFill>
                                  <a:srgbClr val="00B050"/>
                                </a:solidFill>
                                <a:latin typeface="Cambria Math"/>
                                <a:ea typeface="Cambria Math"/>
                              </a:rPr>
                              <m:t>𝜏</m:t>
                            </m:r>
                          </m:e>
                          <m:sub>
                            <m:r>
                              <a:rPr lang="en-US" sz="2400" b="0" i="1" smtClean="0">
                                <a:solidFill>
                                  <a:srgbClr val="00B050"/>
                                </a:solidFill>
                                <a:latin typeface="Cambria Math"/>
                                <a:ea typeface="Cambria Math"/>
                              </a:rPr>
                              <m:t>𝑟</m:t>
                            </m:r>
                          </m:sub>
                        </m:sSub>
                      </m:sup>
                    </m:sSup>
                  </m:oMath>
                </a14:m>
                <a:endParaRPr lang="en-GB" sz="2400" dirty="0">
                  <a:solidFill>
                    <a:srgbClr val="00B050"/>
                  </a:solidFill>
                </a:endParaRPr>
              </a:p>
              <a:p>
                <a:pPr lvl="1"/>
                <a:endParaRPr lang="en-GB" sz="2000" dirty="0"/>
              </a:p>
              <a:p>
                <a:pPr lvl="1"/>
                <a:endParaRPr lang="en-GB" sz="2000" dirty="0"/>
              </a:p>
              <a:p>
                <a:endParaRPr lang="en-GB"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88237" y="3231266"/>
                <a:ext cx="7858191" cy="2639056"/>
              </a:xfrm>
              <a:prstGeom prst="rect">
                <a:avLst/>
              </a:prstGeom>
              <a:blipFill>
                <a:blip r:embed="rId4"/>
                <a:stretch>
                  <a:fillRect l="-1241"/>
                </a:stretch>
              </a:blipFill>
              <a:ln>
                <a:noFill/>
              </a:ln>
            </p:spPr>
            <p:txBody>
              <a:bodyPr/>
              <a:lstStyle/>
              <a:p>
                <a:r>
                  <a:rPr lang="en-US">
                    <a:noFill/>
                  </a:rPr>
                  <a:t> </a:t>
                </a:r>
              </a:p>
            </p:txBody>
          </p:sp>
        </mc:Fallback>
      </mc:AlternateContent>
      <p:pic>
        <p:nvPicPr>
          <p:cNvPr id="17" name="Picture 2" descr="http://d1b14unh5d6w7g.cloudfront.net/0387950613.01.S001.LXXXXXXX.jpg?Expires=1428684469&amp;Signature=BHqtl4AoDQ2s/KfN4Z0Ht0BW/DmNomaV4jon3dT9BTEb9mLzHhl5+QqCV/cXfGc3lhugqFB8NN29zHv8ZWbQmK17qbvXqTZLh7Wf84CMTYBB7hlvN+647zRWkYz2fko92QuYCxbf1ArQWJw7P3fd3VLKqxy4FIFaF4G+GRqp5Ms=&amp;Key-Pair-Id=APKAIUO27P366FGALUM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212770"/>
            <a:ext cx="1757779" cy="257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61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49</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mc:AlternateContent xmlns:mc="http://schemas.openxmlformats.org/markup-compatibility/2006" xmlns:a14="http://schemas.microsoft.com/office/drawing/2010/main">
        <mc:Choice Requires="a14">
          <p:sp>
            <p:nvSpPr>
              <p:cNvPr id="25" name="TextBox 24"/>
              <p:cNvSpPr txBox="1"/>
              <p:nvPr/>
            </p:nvSpPr>
            <p:spPr>
              <a:xfrm>
                <a:off x="890953" y="809274"/>
                <a:ext cx="7858191" cy="2042803"/>
              </a:xfrm>
              <a:prstGeom prst="rect">
                <a:avLst/>
              </a:prstGeom>
              <a:noFill/>
              <a:ln>
                <a:noFill/>
              </a:ln>
            </p:spPr>
            <p:txBody>
              <a:bodyPr wrap="square" rtlCol="0">
                <a:spAutoFit/>
              </a:bodyPr>
              <a:lstStyle/>
              <a:p>
                <a:r>
                  <a:rPr lang="en-GB" sz="2400" dirty="0">
                    <a:solidFill>
                      <a:schemeClr val="bg2">
                        <a:lumMod val="60000"/>
                        <a:lumOff val="40000"/>
                      </a:schemeClr>
                    </a:solidFill>
                  </a:rPr>
                  <a:t>Born approximation:</a:t>
                </a:r>
              </a:p>
              <a:p>
                <a:pPr lvl="1"/>
                <a:r>
                  <a:rPr lang="en-US" sz="2400" dirty="0">
                    <a:solidFill>
                      <a:schemeClr val="bg2">
                        <a:lumMod val="60000"/>
                        <a:lumOff val="40000"/>
                      </a:schemeClr>
                    </a:solidFill>
                    <a:ea typeface="Cambria Math"/>
                  </a:rPr>
                  <a:t>       </a:t>
                </a:r>
                <a14:m>
                  <m:oMath xmlns:m="http://schemas.openxmlformats.org/officeDocument/2006/math">
                    <m:r>
                      <a:rPr lang="en-US" sz="2400" i="1" smtClean="0">
                        <a:solidFill>
                          <a:schemeClr val="bg2">
                            <a:lumMod val="60000"/>
                            <a:lumOff val="40000"/>
                          </a:schemeClr>
                        </a:solidFill>
                        <a:latin typeface="Cambria Math"/>
                        <a:ea typeface="Cambria Math"/>
                      </a:rPr>
                      <m:t>𝛿</m:t>
                    </m:r>
                    <m:r>
                      <a:rPr lang="en-US" sz="2400" b="0" i="1" smtClean="0">
                        <a:solidFill>
                          <a:schemeClr val="bg2">
                            <a:lumMod val="60000"/>
                            <a:lumOff val="40000"/>
                          </a:schemeClr>
                        </a:solidFill>
                        <a:latin typeface="Cambria Math"/>
                        <a:ea typeface="Cambria Math"/>
                      </a:rPr>
                      <m:t>𝑢</m:t>
                    </m:r>
                    <m:d>
                      <m:dPr>
                        <m:ctrlPr>
                          <a:rPr lang="en-US" sz="2400" b="0" i="1" smtClean="0">
                            <a:solidFill>
                              <a:schemeClr val="bg2">
                                <a:lumMod val="60000"/>
                                <a:lumOff val="40000"/>
                              </a:schemeClr>
                            </a:solidFill>
                            <a:latin typeface="Cambria Math" panose="02040503050406030204" pitchFamily="18" charset="0"/>
                            <a:ea typeface="Cambria Math"/>
                          </a:rPr>
                        </m:ctrlPr>
                      </m:dPr>
                      <m:e>
                        <m:r>
                          <a:rPr lang="en-US" sz="2400" b="0" i="1" smtClean="0">
                            <a:solidFill>
                              <a:schemeClr val="bg2">
                                <a:lumMod val="60000"/>
                                <a:lumOff val="40000"/>
                              </a:schemeClr>
                            </a:solidFill>
                            <a:latin typeface="Cambria Math"/>
                            <a:ea typeface="Cambria Math"/>
                          </a:rPr>
                          <m:t>𝑥</m:t>
                        </m:r>
                        <m:r>
                          <a:rPr lang="en-US" sz="2400" b="0" i="1" baseline="-25000" smtClean="0">
                            <a:solidFill>
                              <a:schemeClr val="bg2">
                                <a:lumMod val="60000"/>
                                <a:lumOff val="40000"/>
                              </a:schemeClr>
                            </a:solidFill>
                            <a:latin typeface="Cambria Math"/>
                            <a:ea typeface="Cambria Math"/>
                          </a:rPr>
                          <m:t>𝑟</m:t>
                        </m:r>
                      </m:e>
                    </m:d>
                    <m:r>
                      <a:rPr lang="en-US" sz="2400" b="0" i="1" smtClean="0">
                        <a:solidFill>
                          <a:schemeClr val="bg2">
                            <a:lumMod val="60000"/>
                            <a:lumOff val="40000"/>
                          </a:schemeClr>
                        </a:solidFill>
                        <a:latin typeface="Cambria Math"/>
                        <a:ea typeface="Cambria Math"/>
                      </a:rPr>
                      <m:t>≈2</m:t>
                    </m:r>
                    <m:sSup>
                      <m:sSupPr>
                        <m:ctrlPr>
                          <a:rPr lang="en-US" sz="2400" b="0" i="1" smtClean="0">
                            <a:solidFill>
                              <a:schemeClr val="bg2">
                                <a:lumMod val="60000"/>
                                <a:lumOff val="40000"/>
                              </a:schemeClr>
                            </a:solidFill>
                            <a:latin typeface="Cambria Math" panose="02040503050406030204" pitchFamily="18" charset="0"/>
                            <a:ea typeface="Cambria Math"/>
                          </a:rPr>
                        </m:ctrlPr>
                      </m:sSupPr>
                      <m:e>
                        <m:r>
                          <a:rPr lang="en-US" sz="2400" b="0" i="1" smtClean="0">
                            <a:solidFill>
                              <a:schemeClr val="bg2">
                                <a:lumMod val="60000"/>
                                <a:lumOff val="40000"/>
                              </a:schemeClr>
                            </a:solidFill>
                            <a:latin typeface="Cambria Math"/>
                            <a:ea typeface="Cambria Math"/>
                          </a:rPr>
                          <m:t>𝜔</m:t>
                        </m:r>
                      </m:e>
                      <m:sup>
                        <m:r>
                          <a:rPr lang="en-US" sz="2400" b="0" i="1" smtClean="0">
                            <a:solidFill>
                              <a:schemeClr val="bg2">
                                <a:lumMod val="60000"/>
                                <a:lumOff val="40000"/>
                              </a:schemeClr>
                            </a:solidFill>
                            <a:latin typeface="Cambria Math"/>
                            <a:ea typeface="Cambria Math"/>
                          </a:rPr>
                          <m:t>2</m:t>
                        </m:r>
                      </m:sup>
                    </m:sSup>
                    <m:nary>
                      <m:naryPr>
                        <m:limLoc m:val="undOvr"/>
                        <m:subHide m:val="on"/>
                        <m:supHide m:val="on"/>
                        <m:ctrlPr>
                          <a:rPr lang="en-US" sz="2400" b="0" i="1" smtClean="0">
                            <a:solidFill>
                              <a:schemeClr val="bg2">
                                <a:lumMod val="60000"/>
                                <a:lumOff val="40000"/>
                              </a:schemeClr>
                            </a:solidFill>
                            <a:latin typeface="Cambria Math" panose="02040503050406030204" pitchFamily="18" charset="0"/>
                            <a:ea typeface="Cambria Math"/>
                          </a:rPr>
                        </m:ctrlPr>
                      </m:naryPr>
                      <m:sub/>
                      <m:sup/>
                      <m:e>
                        <m:r>
                          <a:rPr lang="en-US" sz="2400" b="0" i="1" smtClean="0">
                            <a:solidFill>
                              <a:schemeClr val="bg2">
                                <a:lumMod val="60000"/>
                                <a:lumOff val="40000"/>
                              </a:schemeClr>
                            </a:solidFill>
                            <a:latin typeface="Cambria Math"/>
                            <a:ea typeface="Cambria Math"/>
                          </a:rPr>
                          <m:t>𝑑𝑉</m:t>
                        </m:r>
                      </m:e>
                    </m:nary>
                    <m:r>
                      <a:rPr lang="en-US" sz="2400" b="0" i="1" smtClean="0">
                        <a:solidFill>
                          <a:schemeClr val="bg2">
                            <a:lumMod val="60000"/>
                            <a:lumOff val="40000"/>
                          </a:schemeClr>
                        </a:solidFill>
                        <a:latin typeface="Cambria Math"/>
                        <a:ea typeface="Cambria Math"/>
                      </a:rPr>
                      <m:t> </m:t>
                    </m:r>
                    <m:r>
                      <a:rPr lang="en-US" sz="2400" b="0" i="1" smtClean="0">
                        <a:solidFill>
                          <a:schemeClr val="bg2">
                            <a:lumMod val="60000"/>
                            <a:lumOff val="40000"/>
                          </a:schemeClr>
                        </a:solidFill>
                        <a:latin typeface="Cambria Math"/>
                        <a:ea typeface="Cambria Math"/>
                      </a:rPr>
                      <m:t>𝐺</m:t>
                    </m:r>
                    <m:d>
                      <m:dPr>
                        <m:ctrlPr>
                          <a:rPr lang="en-US" sz="2400" b="0" i="1" smtClean="0">
                            <a:solidFill>
                              <a:schemeClr val="bg2">
                                <a:lumMod val="60000"/>
                                <a:lumOff val="40000"/>
                              </a:schemeClr>
                            </a:solidFill>
                            <a:latin typeface="Cambria Math" panose="02040503050406030204" pitchFamily="18" charset="0"/>
                            <a:ea typeface="Cambria Math"/>
                          </a:rPr>
                        </m:ctrlPr>
                      </m:dPr>
                      <m:e>
                        <m:r>
                          <a:rPr lang="en-US" sz="2400" b="0" i="1" smtClean="0">
                            <a:solidFill>
                              <a:schemeClr val="bg2">
                                <a:lumMod val="60000"/>
                                <a:lumOff val="40000"/>
                              </a:schemeClr>
                            </a:solidFill>
                            <a:latin typeface="Cambria Math"/>
                            <a:ea typeface="Cambria Math"/>
                          </a:rPr>
                          <m:t>𝑥</m:t>
                        </m:r>
                        <m:r>
                          <a:rPr lang="en-US" sz="2400" b="0" i="1" smtClean="0">
                            <a:solidFill>
                              <a:schemeClr val="bg2">
                                <a:lumMod val="60000"/>
                                <a:lumOff val="40000"/>
                              </a:schemeClr>
                            </a:solidFill>
                            <a:latin typeface="Cambria Math"/>
                            <a:ea typeface="Cambria Math"/>
                          </a:rPr>
                          <m:t>,</m:t>
                        </m:r>
                        <m:sSub>
                          <m:sSubPr>
                            <m:ctrlPr>
                              <a:rPr lang="en-US" sz="2400" b="0" i="1" smtClean="0">
                                <a:solidFill>
                                  <a:schemeClr val="bg2">
                                    <a:lumMod val="60000"/>
                                    <a:lumOff val="40000"/>
                                  </a:schemeClr>
                                </a:solidFill>
                                <a:latin typeface="Cambria Math" panose="02040503050406030204" pitchFamily="18" charset="0"/>
                                <a:ea typeface="Cambria Math"/>
                              </a:rPr>
                            </m:ctrlPr>
                          </m:sSubPr>
                          <m:e>
                            <m:r>
                              <a:rPr lang="en-US" sz="2400" b="0" i="1" smtClean="0">
                                <a:solidFill>
                                  <a:schemeClr val="bg2">
                                    <a:lumMod val="60000"/>
                                    <a:lumOff val="40000"/>
                                  </a:schemeClr>
                                </a:solidFill>
                                <a:latin typeface="Cambria Math"/>
                                <a:ea typeface="Cambria Math"/>
                              </a:rPr>
                              <m:t>𝑥</m:t>
                            </m:r>
                          </m:e>
                          <m:sub>
                            <m:r>
                              <a:rPr lang="en-US" sz="2400" b="0" i="1" smtClean="0">
                                <a:solidFill>
                                  <a:schemeClr val="bg2">
                                    <a:lumMod val="60000"/>
                                    <a:lumOff val="40000"/>
                                  </a:schemeClr>
                                </a:solidFill>
                                <a:latin typeface="Cambria Math"/>
                                <a:ea typeface="Cambria Math"/>
                              </a:rPr>
                              <m:t>𝑠</m:t>
                            </m:r>
                          </m:sub>
                        </m:sSub>
                        <m:r>
                          <a:rPr lang="en-US" sz="2400" i="1">
                            <a:solidFill>
                              <a:schemeClr val="bg2">
                                <a:lumMod val="60000"/>
                                <a:lumOff val="40000"/>
                              </a:schemeClr>
                            </a:solidFill>
                            <a:latin typeface="Cambria Math"/>
                            <a:ea typeface="Cambria Math"/>
                          </a:rPr>
                          <m:t>;</m:t>
                        </m:r>
                        <m:sSub>
                          <m:sSubPr>
                            <m:ctrlPr>
                              <a:rPr lang="en-US" sz="2400" i="1" smtClean="0">
                                <a:solidFill>
                                  <a:schemeClr val="bg2">
                                    <a:lumMod val="60000"/>
                                    <a:lumOff val="40000"/>
                                  </a:schemeClr>
                                </a:solidFill>
                                <a:latin typeface="Cambria Math" panose="02040503050406030204" pitchFamily="18" charset="0"/>
                              </a:rPr>
                            </m:ctrlPr>
                          </m:sSubPr>
                          <m:e>
                            <m:r>
                              <a:rPr lang="en-US" sz="2400" i="1">
                                <a:solidFill>
                                  <a:schemeClr val="bg2">
                                    <a:lumMod val="60000"/>
                                    <a:lumOff val="40000"/>
                                  </a:schemeClr>
                                </a:solidFill>
                                <a:latin typeface="Cambria Math"/>
                              </a:rPr>
                              <m:t>𝑣</m:t>
                            </m:r>
                          </m:e>
                          <m:sub>
                            <m:r>
                              <a:rPr lang="en-US" sz="2400" i="1">
                                <a:solidFill>
                                  <a:schemeClr val="bg2">
                                    <a:lumMod val="60000"/>
                                    <a:lumOff val="40000"/>
                                  </a:schemeClr>
                                </a:solidFill>
                                <a:latin typeface="Cambria Math"/>
                              </a:rPr>
                              <m:t>0</m:t>
                            </m:r>
                          </m:sub>
                        </m:sSub>
                      </m:e>
                    </m:d>
                    <m:r>
                      <a:rPr lang="en-US" sz="2400" b="0" i="1" smtClean="0">
                        <a:solidFill>
                          <a:schemeClr val="bg2">
                            <a:lumMod val="60000"/>
                            <a:lumOff val="40000"/>
                          </a:schemeClr>
                        </a:solidFill>
                        <a:latin typeface="Cambria Math"/>
                        <a:ea typeface="Cambria Math"/>
                      </a:rPr>
                      <m:t> </m:t>
                    </m:r>
                    <m:f>
                      <m:fPr>
                        <m:ctrlPr>
                          <a:rPr lang="en-US" sz="2400" b="0" i="1" smtClean="0">
                            <a:solidFill>
                              <a:schemeClr val="bg2">
                                <a:lumMod val="60000"/>
                                <a:lumOff val="40000"/>
                              </a:schemeClr>
                            </a:solidFill>
                            <a:latin typeface="Cambria Math" panose="02040503050406030204" pitchFamily="18" charset="0"/>
                            <a:ea typeface="Cambria Math"/>
                          </a:rPr>
                        </m:ctrlPr>
                      </m:fPr>
                      <m:num>
                        <m:r>
                          <a:rPr lang="en-US" sz="2400" b="0" i="1" smtClean="0">
                            <a:solidFill>
                              <a:schemeClr val="bg2">
                                <a:lumMod val="60000"/>
                                <a:lumOff val="40000"/>
                              </a:schemeClr>
                            </a:solidFill>
                            <a:latin typeface="Cambria Math"/>
                            <a:ea typeface="Cambria Math"/>
                          </a:rPr>
                          <m:t>𝛿</m:t>
                        </m:r>
                        <m:r>
                          <a:rPr lang="en-US" sz="2400" b="0" i="1" smtClean="0">
                            <a:solidFill>
                              <a:schemeClr val="bg2">
                                <a:lumMod val="60000"/>
                                <a:lumOff val="40000"/>
                              </a:schemeClr>
                            </a:solidFill>
                            <a:latin typeface="Cambria Math"/>
                            <a:ea typeface="Cambria Math"/>
                          </a:rPr>
                          <m:t>𝑣</m:t>
                        </m:r>
                        <m:d>
                          <m:dPr>
                            <m:ctrlPr>
                              <a:rPr lang="en-US" sz="2400" b="0" i="1" smtClean="0">
                                <a:solidFill>
                                  <a:schemeClr val="bg2">
                                    <a:lumMod val="60000"/>
                                    <a:lumOff val="40000"/>
                                  </a:schemeClr>
                                </a:solidFill>
                                <a:latin typeface="Cambria Math" panose="02040503050406030204" pitchFamily="18" charset="0"/>
                                <a:ea typeface="Cambria Math"/>
                              </a:rPr>
                            </m:ctrlPr>
                          </m:dPr>
                          <m:e>
                            <m:r>
                              <a:rPr lang="en-US" sz="2400" b="0" i="1" smtClean="0">
                                <a:solidFill>
                                  <a:schemeClr val="bg2">
                                    <a:lumMod val="60000"/>
                                    <a:lumOff val="40000"/>
                                  </a:schemeClr>
                                </a:solidFill>
                                <a:latin typeface="Cambria Math"/>
                                <a:ea typeface="Cambria Math"/>
                              </a:rPr>
                              <m:t>𝑥</m:t>
                            </m:r>
                          </m:e>
                        </m:d>
                      </m:num>
                      <m:den>
                        <m:sSup>
                          <m:sSupPr>
                            <m:ctrlPr>
                              <a:rPr lang="en-US" sz="2400" b="0" i="1" smtClean="0">
                                <a:solidFill>
                                  <a:schemeClr val="bg2">
                                    <a:lumMod val="60000"/>
                                    <a:lumOff val="40000"/>
                                  </a:schemeClr>
                                </a:solidFill>
                                <a:latin typeface="Cambria Math" panose="02040503050406030204" pitchFamily="18" charset="0"/>
                                <a:ea typeface="Cambria Math"/>
                              </a:rPr>
                            </m:ctrlPr>
                          </m:sSupPr>
                          <m:e>
                            <m:sSub>
                              <m:sSubPr>
                                <m:ctrlPr>
                                  <a:rPr lang="en-US" sz="2400" b="0" i="1" smtClean="0">
                                    <a:solidFill>
                                      <a:schemeClr val="bg2">
                                        <a:lumMod val="60000"/>
                                        <a:lumOff val="40000"/>
                                      </a:schemeClr>
                                    </a:solidFill>
                                    <a:latin typeface="Cambria Math" panose="02040503050406030204" pitchFamily="18" charset="0"/>
                                    <a:ea typeface="Cambria Math"/>
                                  </a:rPr>
                                </m:ctrlPr>
                              </m:sSubPr>
                              <m:e>
                                <m:r>
                                  <a:rPr lang="en-US" sz="2400" b="0" i="1" smtClean="0">
                                    <a:solidFill>
                                      <a:schemeClr val="bg2">
                                        <a:lumMod val="60000"/>
                                        <a:lumOff val="40000"/>
                                      </a:schemeClr>
                                    </a:solidFill>
                                    <a:latin typeface="Cambria Math"/>
                                    <a:ea typeface="Cambria Math"/>
                                  </a:rPr>
                                  <m:t>𝑣</m:t>
                                </m:r>
                              </m:e>
                              <m:sub>
                                <m:r>
                                  <a:rPr lang="en-US" sz="2400" b="0" i="1" smtClean="0">
                                    <a:solidFill>
                                      <a:schemeClr val="bg2">
                                        <a:lumMod val="60000"/>
                                        <a:lumOff val="40000"/>
                                      </a:schemeClr>
                                    </a:solidFill>
                                    <a:latin typeface="Cambria Math"/>
                                    <a:ea typeface="Cambria Math"/>
                                  </a:rPr>
                                  <m:t>0</m:t>
                                </m:r>
                              </m:sub>
                            </m:sSub>
                          </m:e>
                          <m:sup>
                            <m:r>
                              <a:rPr lang="en-US" sz="2400" b="0" i="1" smtClean="0">
                                <a:solidFill>
                                  <a:schemeClr val="bg2">
                                    <a:lumMod val="60000"/>
                                    <a:lumOff val="40000"/>
                                  </a:schemeClr>
                                </a:solidFill>
                                <a:latin typeface="Cambria Math"/>
                                <a:ea typeface="Cambria Math"/>
                              </a:rPr>
                              <m:t>3</m:t>
                            </m:r>
                          </m:sup>
                        </m:sSup>
                        <m:d>
                          <m:dPr>
                            <m:ctrlPr>
                              <a:rPr lang="en-US" sz="2400" b="0" i="1" smtClean="0">
                                <a:solidFill>
                                  <a:schemeClr val="bg2">
                                    <a:lumMod val="60000"/>
                                    <a:lumOff val="40000"/>
                                  </a:schemeClr>
                                </a:solidFill>
                                <a:latin typeface="Cambria Math" panose="02040503050406030204" pitchFamily="18" charset="0"/>
                                <a:ea typeface="Cambria Math"/>
                              </a:rPr>
                            </m:ctrlPr>
                          </m:dPr>
                          <m:e>
                            <m:r>
                              <a:rPr lang="en-US" sz="2400" b="0" i="1" smtClean="0">
                                <a:solidFill>
                                  <a:schemeClr val="bg2">
                                    <a:lumMod val="60000"/>
                                    <a:lumOff val="40000"/>
                                  </a:schemeClr>
                                </a:solidFill>
                                <a:latin typeface="Cambria Math"/>
                                <a:ea typeface="Cambria Math"/>
                              </a:rPr>
                              <m:t>𝑥</m:t>
                            </m:r>
                          </m:e>
                        </m:d>
                      </m:den>
                    </m:f>
                    <m:r>
                      <a:rPr lang="en-US" sz="2400" b="0" i="1" smtClean="0">
                        <a:solidFill>
                          <a:schemeClr val="bg2">
                            <a:lumMod val="60000"/>
                            <a:lumOff val="40000"/>
                          </a:schemeClr>
                        </a:solidFill>
                        <a:latin typeface="Cambria Math"/>
                        <a:ea typeface="Cambria Math"/>
                      </a:rPr>
                      <m:t> </m:t>
                    </m:r>
                    <m:r>
                      <a:rPr lang="en-US" sz="2400" b="0" i="1" smtClean="0">
                        <a:solidFill>
                          <a:schemeClr val="bg2">
                            <a:lumMod val="60000"/>
                            <a:lumOff val="40000"/>
                          </a:schemeClr>
                        </a:solidFill>
                        <a:latin typeface="Cambria Math"/>
                        <a:ea typeface="Cambria Math"/>
                      </a:rPr>
                      <m:t>𝐺</m:t>
                    </m:r>
                    <m:r>
                      <a:rPr lang="en-US" sz="2400" b="0" i="1" smtClean="0">
                        <a:solidFill>
                          <a:schemeClr val="bg2">
                            <a:lumMod val="60000"/>
                            <a:lumOff val="40000"/>
                          </a:schemeClr>
                        </a:solidFill>
                        <a:latin typeface="Cambria Math"/>
                        <a:ea typeface="Cambria Math"/>
                      </a:rPr>
                      <m:t>(</m:t>
                    </m:r>
                    <m:r>
                      <a:rPr lang="en-US" sz="2400" b="0" i="1" smtClean="0">
                        <a:solidFill>
                          <a:schemeClr val="bg2">
                            <a:lumMod val="60000"/>
                            <a:lumOff val="40000"/>
                          </a:schemeClr>
                        </a:solidFill>
                        <a:latin typeface="Cambria Math"/>
                        <a:ea typeface="Cambria Math"/>
                      </a:rPr>
                      <m:t>𝑥</m:t>
                    </m:r>
                    <m:r>
                      <a:rPr lang="en-US" sz="2400" b="0" i="1" smtClean="0">
                        <a:solidFill>
                          <a:schemeClr val="bg2">
                            <a:lumMod val="60000"/>
                            <a:lumOff val="40000"/>
                          </a:schemeClr>
                        </a:solidFill>
                        <a:latin typeface="Cambria Math"/>
                        <a:ea typeface="Cambria Math"/>
                      </a:rPr>
                      <m:t>, </m:t>
                    </m:r>
                    <m:sSub>
                      <m:sSubPr>
                        <m:ctrlPr>
                          <a:rPr lang="en-US" sz="2400" i="1">
                            <a:solidFill>
                              <a:schemeClr val="bg2">
                                <a:lumMod val="60000"/>
                                <a:lumOff val="40000"/>
                              </a:schemeClr>
                            </a:solidFill>
                            <a:latin typeface="Cambria Math" panose="02040503050406030204" pitchFamily="18" charset="0"/>
                            <a:ea typeface="Cambria Math"/>
                          </a:rPr>
                        </m:ctrlPr>
                      </m:sSubPr>
                      <m:e>
                        <m:r>
                          <a:rPr lang="en-US" sz="2400" i="1">
                            <a:solidFill>
                              <a:schemeClr val="bg2">
                                <a:lumMod val="60000"/>
                                <a:lumOff val="40000"/>
                              </a:schemeClr>
                            </a:solidFill>
                            <a:latin typeface="Cambria Math"/>
                            <a:ea typeface="Cambria Math"/>
                          </a:rPr>
                          <m:t>𝑥</m:t>
                        </m:r>
                      </m:e>
                      <m:sub>
                        <m:r>
                          <a:rPr lang="en-US" sz="2400" b="0" i="1" smtClean="0">
                            <a:solidFill>
                              <a:schemeClr val="bg2">
                                <a:lumMod val="60000"/>
                                <a:lumOff val="40000"/>
                              </a:schemeClr>
                            </a:solidFill>
                            <a:latin typeface="Cambria Math"/>
                            <a:ea typeface="Cambria Math"/>
                          </a:rPr>
                          <m:t>𝑟</m:t>
                        </m:r>
                      </m:sub>
                    </m:sSub>
                    <m:r>
                      <a:rPr lang="en-US" sz="2400" i="1" smtClean="0">
                        <a:solidFill>
                          <a:schemeClr val="bg2">
                            <a:lumMod val="60000"/>
                            <a:lumOff val="40000"/>
                          </a:schemeClr>
                        </a:solidFill>
                        <a:latin typeface="Cambria Math"/>
                        <a:ea typeface="Cambria Math"/>
                      </a:rPr>
                      <m:t>;</m:t>
                    </m:r>
                    <m:sSub>
                      <m:sSubPr>
                        <m:ctrlPr>
                          <a:rPr lang="en-US" sz="2400" i="1" smtClean="0">
                            <a:solidFill>
                              <a:schemeClr val="bg2">
                                <a:lumMod val="60000"/>
                                <a:lumOff val="40000"/>
                              </a:schemeClr>
                            </a:solidFill>
                            <a:latin typeface="Cambria Math" panose="02040503050406030204" pitchFamily="18" charset="0"/>
                          </a:rPr>
                        </m:ctrlPr>
                      </m:sSubPr>
                      <m:e>
                        <m:r>
                          <a:rPr lang="en-US" sz="2400" i="1">
                            <a:solidFill>
                              <a:schemeClr val="bg2">
                                <a:lumMod val="60000"/>
                                <a:lumOff val="40000"/>
                              </a:schemeClr>
                            </a:solidFill>
                            <a:latin typeface="Cambria Math"/>
                          </a:rPr>
                          <m:t>𝑣</m:t>
                        </m:r>
                      </m:e>
                      <m:sub>
                        <m:r>
                          <a:rPr lang="en-US" sz="2400" i="1">
                            <a:solidFill>
                              <a:schemeClr val="bg2">
                                <a:lumMod val="60000"/>
                                <a:lumOff val="40000"/>
                              </a:schemeClr>
                            </a:solidFill>
                            <a:latin typeface="Cambria Math"/>
                          </a:rPr>
                          <m:t>0</m:t>
                        </m:r>
                      </m:sub>
                    </m:sSub>
                  </m:oMath>
                </a14:m>
                <a:r>
                  <a:rPr lang="en-GB" sz="2400" dirty="0">
                    <a:solidFill>
                      <a:schemeClr val="bg2">
                        <a:lumMod val="60000"/>
                        <a:lumOff val="40000"/>
                      </a:schemeClr>
                    </a:solidFill>
                  </a:rPr>
                  <a:t>)</a:t>
                </a:r>
              </a:p>
              <a:p>
                <a:pPr lvl="1"/>
                <a:endParaRPr lang="en-GB" sz="2000" dirty="0">
                  <a:solidFill>
                    <a:schemeClr val="bg2">
                      <a:lumMod val="60000"/>
                      <a:lumOff val="40000"/>
                    </a:schemeClr>
                  </a:solidFill>
                </a:endParaRPr>
              </a:p>
              <a:p>
                <a:pPr lvl="1"/>
                <a:endParaRPr lang="en-GB" sz="2000" dirty="0">
                  <a:solidFill>
                    <a:schemeClr val="bg2">
                      <a:lumMod val="60000"/>
                      <a:lumOff val="40000"/>
                    </a:schemeClr>
                  </a:solidFill>
                </a:endParaRPr>
              </a:p>
              <a:p>
                <a:endParaRPr lang="en-GB" sz="2400" dirty="0">
                  <a:solidFill>
                    <a:schemeClr val="bg2">
                      <a:lumMod val="60000"/>
                      <a:lumOff val="40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890953" y="809274"/>
                <a:ext cx="7858191" cy="2042803"/>
              </a:xfrm>
              <a:prstGeom prst="rect">
                <a:avLst/>
              </a:prstGeom>
              <a:blipFill>
                <a:blip r:embed="rId3"/>
                <a:stretch>
                  <a:fillRect l="-1164" t="-20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88237" y="3231266"/>
                <a:ext cx="7858191" cy="2639056"/>
              </a:xfrm>
              <a:prstGeom prst="rect">
                <a:avLst/>
              </a:prstGeom>
              <a:noFill/>
              <a:ln>
                <a:noFill/>
              </a:ln>
            </p:spPr>
            <p:txBody>
              <a:bodyPr wrap="square" rtlCol="0">
                <a:spAutoFit/>
              </a:bodyPr>
              <a:lstStyle/>
              <a:p>
                <a:r>
                  <a:rPr lang="en-GB" sz="2400" dirty="0">
                    <a:solidFill>
                      <a:schemeClr val="bg2">
                        <a:lumMod val="60000"/>
                        <a:lumOff val="40000"/>
                      </a:schemeClr>
                    </a:solidFill>
                  </a:rPr>
                  <a:t>One equation, one unknown. “Simply” invert for </a:t>
                </a:r>
                <a14:m>
                  <m:oMath xmlns:m="http://schemas.openxmlformats.org/officeDocument/2006/math">
                    <m:f>
                      <m:fPr>
                        <m:ctrlPr>
                          <a:rPr lang="en-US" sz="2400" i="1">
                            <a:solidFill>
                              <a:schemeClr val="bg2">
                                <a:lumMod val="60000"/>
                                <a:lumOff val="40000"/>
                              </a:schemeClr>
                            </a:solidFill>
                            <a:latin typeface="Cambria Math" panose="02040503050406030204" pitchFamily="18" charset="0"/>
                            <a:ea typeface="Cambria Math"/>
                          </a:rPr>
                        </m:ctrlPr>
                      </m:fPr>
                      <m:num>
                        <m:r>
                          <a:rPr lang="en-US" sz="2400" i="1">
                            <a:solidFill>
                              <a:schemeClr val="bg2">
                                <a:lumMod val="60000"/>
                                <a:lumOff val="40000"/>
                              </a:schemeClr>
                            </a:solidFill>
                            <a:latin typeface="Cambria Math"/>
                            <a:ea typeface="Cambria Math"/>
                          </a:rPr>
                          <m:t>𝛿</m:t>
                        </m:r>
                        <m:r>
                          <a:rPr lang="en-US" sz="2400" i="1">
                            <a:solidFill>
                              <a:schemeClr val="bg2">
                                <a:lumMod val="60000"/>
                                <a:lumOff val="40000"/>
                              </a:schemeClr>
                            </a:solidFill>
                            <a:latin typeface="Cambria Math"/>
                            <a:ea typeface="Cambria Math"/>
                          </a:rPr>
                          <m:t>𝑣</m:t>
                        </m:r>
                        <m:d>
                          <m:dPr>
                            <m:ctrlPr>
                              <a:rPr lang="en-US" sz="2400" i="1">
                                <a:solidFill>
                                  <a:schemeClr val="bg2">
                                    <a:lumMod val="60000"/>
                                    <a:lumOff val="40000"/>
                                  </a:schemeClr>
                                </a:solidFill>
                                <a:latin typeface="Cambria Math" panose="02040503050406030204" pitchFamily="18" charset="0"/>
                                <a:ea typeface="Cambria Math"/>
                              </a:rPr>
                            </m:ctrlPr>
                          </m:dPr>
                          <m:e>
                            <m:r>
                              <a:rPr lang="en-US" sz="2400" i="1">
                                <a:solidFill>
                                  <a:schemeClr val="bg2">
                                    <a:lumMod val="60000"/>
                                    <a:lumOff val="40000"/>
                                  </a:schemeClr>
                                </a:solidFill>
                                <a:latin typeface="Cambria Math"/>
                                <a:ea typeface="Cambria Math"/>
                              </a:rPr>
                              <m:t>𝑥</m:t>
                            </m:r>
                          </m:e>
                        </m:d>
                      </m:num>
                      <m:den>
                        <m:sSub>
                          <m:sSubPr>
                            <m:ctrlPr>
                              <a:rPr lang="en-US" sz="2400" i="1">
                                <a:solidFill>
                                  <a:schemeClr val="bg2">
                                    <a:lumMod val="60000"/>
                                    <a:lumOff val="40000"/>
                                  </a:schemeClr>
                                </a:solidFill>
                                <a:latin typeface="Cambria Math" panose="02040503050406030204" pitchFamily="18" charset="0"/>
                              </a:rPr>
                            </m:ctrlPr>
                          </m:sSubPr>
                          <m:e>
                            <m:r>
                              <a:rPr lang="en-US" sz="2400" i="1">
                                <a:solidFill>
                                  <a:schemeClr val="bg2">
                                    <a:lumMod val="60000"/>
                                    <a:lumOff val="40000"/>
                                  </a:schemeClr>
                                </a:solidFill>
                                <a:latin typeface="Cambria Math"/>
                              </a:rPr>
                              <m:t>𝑣</m:t>
                            </m:r>
                          </m:e>
                          <m:sub>
                            <m:r>
                              <a:rPr lang="en-US" sz="2400" i="1">
                                <a:solidFill>
                                  <a:schemeClr val="bg2">
                                    <a:lumMod val="60000"/>
                                    <a:lumOff val="40000"/>
                                  </a:schemeClr>
                                </a:solidFill>
                                <a:latin typeface="Cambria Math"/>
                              </a:rPr>
                              <m:t>0</m:t>
                            </m:r>
                          </m:sub>
                        </m:sSub>
                        <m:d>
                          <m:dPr>
                            <m:ctrlPr>
                              <a:rPr lang="en-US" sz="2400" i="1">
                                <a:solidFill>
                                  <a:schemeClr val="bg2">
                                    <a:lumMod val="60000"/>
                                    <a:lumOff val="40000"/>
                                  </a:schemeClr>
                                </a:solidFill>
                                <a:latin typeface="Cambria Math" panose="02040503050406030204" pitchFamily="18" charset="0"/>
                                <a:ea typeface="Cambria Math"/>
                              </a:rPr>
                            </m:ctrlPr>
                          </m:dPr>
                          <m:e>
                            <m:r>
                              <a:rPr lang="en-US" sz="2400" i="1">
                                <a:solidFill>
                                  <a:schemeClr val="bg2">
                                    <a:lumMod val="60000"/>
                                    <a:lumOff val="40000"/>
                                  </a:schemeClr>
                                </a:solidFill>
                                <a:latin typeface="Cambria Math"/>
                                <a:ea typeface="Cambria Math"/>
                              </a:rPr>
                              <m:t>𝑥</m:t>
                            </m:r>
                          </m:e>
                        </m:d>
                      </m:den>
                    </m:f>
                    <m:r>
                      <a:rPr lang="en-US" sz="2400" b="0" i="0" smtClean="0">
                        <a:solidFill>
                          <a:schemeClr val="bg2">
                            <a:lumMod val="60000"/>
                            <a:lumOff val="40000"/>
                          </a:schemeClr>
                        </a:solidFill>
                        <a:latin typeface="Cambria Math" panose="02040503050406030204" pitchFamily="18" charset="0"/>
                        <a:ea typeface="Cambria Math"/>
                      </a:rPr>
                      <m:t>?</m:t>
                    </m:r>
                  </m:oMath>
                </a14:m>
                <a:endParaRPr lang="en-GB" sz="2400" dirty="0">
                  <a:solidFill>
                    <a:schemeClr val="bg2">
                      <a:lumMod val="60000"/>
                      <a:lumOff val="40000"/>
                    </a:schemeClr>
                  </a:solidFill>
                </a:endParaRPr>
              </a:p>
              <a:p>
                <a:r>
                  <a:rPr lang="en-GB" sz="2400" dirty="0">
                    <a:solidFill>
                      <a:schemeClr val="bg2">
                        <a:lumMod val="60000"/>
                        <a:lumOff val="40000"/>
                      </a:schemeClr>
                    </a:solidFill>
                  </a:rPr>
                  <a:t>Hint:</a:t>
                </a:r>
              </a:p>
              <a:p>
                <a:pPr lvl="1"/>
                <a:r>
                  <a:rPr lang="en-US" sz="2400" dirty="0">
                    <a:ea typeface="Cambria Math"/>
                  </a:rPr>
                  <a:t>       </a:t>
                </a:r>
                <a14:m>
                  <m:oMath xmlns:m="http://schemas.openxmlformats.org/officeDocument/2006/math">
                    <m:r>
                      <a:rPr lang="en-US" sz="2400" i="1" smtClean="0">
                        <a:latin typeface="Cambria Math"/>
                        <a:ea typeface="Cambria Math"/>
                      </a:rPr>
                      <m:t>𝛿</m:t>
                    </m:r>
                    <m:r>
                      <a:rPr lang="en-US" sz="2400" b="0" i="1" smtClean="0">
                        <a:latin typeface="Cambria Math"/>
                        <a:ea typeface="Cambria Math"/>
                      </a:rPr>
                      <m:t>𝑢</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r>
                          <a:rPr lang="en-US" sz="2400" b="0" i="1" baseline="-25000" smtClean="0">
                            <a:latin typeface="Cambria Math"/>
                            <a:ea typeface="Cambria Math"/>
                          </a:rPr>
                          <m:t>𝑟</m:t>
                        </m:r>
                      </m:e>
                    </m:d>
                    <m:r>
                      <a:rPr lang="en-US" sz="2400" b="0" i="1" smtClean="0">
                        <a:latin typeface="Cambria Math"/>
                        <a:ea typeface="Cambria Math"/>
                      </a:rPr>
                      <m:t>≈2</m:t>
                    </m:r>
                    <m:sSup>
                      <m:sSupPr>
                        <m:ctrlPr>
                          <a:rPr lang="en-US" sz="2400" b="0" i="1" smtClean="0">
                            <a:latin typeface="Cambria Math" panose="02040503050406030204" pitchFamily="18" charset="0"/>
                            <a:ea typeface="Cambria Math"/>
                          </a:rPr>
                        </m:ctrlPr>
                      </m:sSupPr>
                      <m:e>
                        <m:r>
                          <a:rPr lang="en-US" sz="2400" b="0" i="1" smtClean="0">
                            <a:latin typeface="Cambria Math"/>
                            <a:ea typeface="Cambria Math"/>
                          </a:rPr>
                          <m:t>𝜔</m:t>
                        </m:r>
                      </m:e>
                      <m:sup>
                        <m:r>
                          <a:rPr lang="en-US" sz="2400" b="0" i="1" smtClean="0">
                            <a:latin typeface="Cambria Math"/>
                            <a:ea typeface="Cambria Math"/>
                          </a:rPr>
                          <m:t>2</m:t>
                        </m:r>
                      </m:sup>
                    </m:sSup>
                    <m:nary>
                      <m:naryPr>
                        <m:limLoc m:val="undOvr"/>
                        <m:subHide m:val="on"/>
                        <m:supHide m:val="on"/>
                        <m:ctrlPr>
                          <a:rPr lang="en-US" sz="2400" b="0" i="1" smtClean="0">
                            <a:latin typeface="Cambria Math" panose="02040503050406030204" pitchFamily="18" charset="0"/>
                            <a:ea typeface="Cambria Math"/>
                          </a:rPr>
                        </m:ctrlPr>
                      </m:naryPr>
                      <m:sub/>
                      <m:sup/>
                      <m:e>
                        <m:r>
                          <a:rPr lang="en-US" sz="2400" b="0" i="1" smtClean="0">
                            <a:latin typeface="Cambria Math"/>
                            <a:ea typeface="Cambria Math"/>
                          </a:rPr>
                          <m:t>𝑑𝑉</m:t>
                        </m:r>
                      </m:e>
                    </m:nary>
                    <m:r>
                      <a:rPr lang="en-US" sz="2400" i="1" smtClean="0">
                        <a:solidFill>
                          <a:srgbClr val="FF0000"/>
                        </a:solidFill>
                        <a:latin typeface="Cambria Math"/>
                        <a:ea typeface="Cambria Math"/>
                      </a:rPr>
                      <m:t>𝐴</m:t>
                    </m:r>
                    <m:sSup>
                      <m:sSupPr>
                        <m:ctrlPr>
                          <a:rPr lang="en-US" sz="2400" i="1">
                            <a:solidFill>
                              <a:srgbClr val="FF0000"/>
                            </a:solidFill>
                            <a:latin typeface="Cambria Math" panose="02040503050406030204" pitchFamily="18" charset="0"/>
                            <a:ea typeface="Cambria Math"/>
                          </a:rPr>
                        </m:ctrlPr>
                      </m:sSupPr>
                      <m:e>
                        <m:r>
                          <a:rPr lang="en-US" sz="2400" i="1">
                            <a:solidFill>
                              <a:srgbClr val="FF0000"/>
                            </a:solidFill>
                            <a:latin typeface="Cambria Math"/>
                            <a:ea typeface="Cambria Math"/>
                          </a:rPr>
                          <m:t>𝑒</m:t>
                        </m:r>
                      </m:e>
                      <m:sup>
                        <m:r>
                          <a:rPr lang="en-US" sz="2400" i="1">
                            <a:solidFill>
                              <a:srgbClr val="FF0000"/>
                            </a:solidFill>
                            <a:latin typeface="Cambria Math"/>
                            <a:ea typeface="Cambria Math"/>
                          </a:rPr>
                          <m:t>𝑖</m:t>
                        </m:r>
                        <m:r>
                          <a:rPr lang="en-US" sz="2400" i="1">
                            <a:solidFill>
                              <a:srgbClr val="FF0000"/>
                            </a:solidFill>
                            <a:latin typeface="Cambria Math"/>
                            <a:ea typeface="Cambria Math"/>
                          </a:rPr>
                          <m:t>𝜔</m:t>
                        </m:r>
                        <m:sSub>
                          <m:sSubPr>
                            <m:ctrlPr>
                              <a:rPr lang="en-US" sz="2400" i="1" smtClean="0">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𝜏</m:t>
                            </m:r>
                          </m:e>
                          <m:sub>
                            <m:r>
                              <a:rPr lang="en-US" sz="2400" b="0" i="1" smtClean="0">
                                <a:solidFill>
                                  <a:srgbClr val="FF0000"/>
                                </a:solidFill>
                                <a:latin typeface="Cambria Math"/>
                                <a:ea typeface="Cambria Math"/>
                              </a:rPr>
                              <m:t>𝑠</m:t>
                            </m:r>
                          </m:sub>
                        </m:sSub>
                      </m:sup>
                    </m:sSup>
                    <m:r>
                      <a:rPr lang="en-US" sz="2400" b="0" i="1" smtClean="0">
                        <a:latin typeface="Cambria Math"/>
                        <a:ea typeface="Cambria Math"/>
                      </a:rPr>
                      <m:t> </m:t>
                    </m:r>
                    <m:f>
                      <m:fPr>
                        <m:ctrlPr>
                          <a:rPr lang="en-US" sz="2400" b="0" i="1" smtClean="0">
                            <a:latin typeface="Cambria Math" panose="02040503050406030204" pitchFamily="18" charset="0"/>
                            <a:ea typeface="Cambria Math"/>
                          </a:rPr>
                        </m:ctrlPr>
                      </m:fPr>
                      <m:num>
                        <m:r>
                          <a:rPr lang="en-US" sz="2400" b="0" i="1" smtClean="0">
                            <a:latin typeface="Cambria Math"/>
                            <a:ea typeface="Cambria Math"/>
                          </a:rPr>
                          <m:t>𝛿</m:t>
                        </m:r>
                        <m:r>
                          <a:rPr lang="en-US" sz="2400" b="0" i="1" smtClean="0">
                            <a:latin typeface="Cambria Math"/>
                            <a:ea typeface="Cambria Math"/>
                          </a:rPr>
                          <m:t>𝑣</m:t>
                        </m:r>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num>
                      <m:den>
                        <m:sSup>
                          <m:sSupPr>
                            <m:ctrlPr>
                              <a:rPr lang="en-US" sz="2400" b="0" i="1" smtClean="0">
                                <a:latin typeface="Cambria Math" panose="02040503050406030204" pitchFamily="18" charset="0"/>
                                <a:ea typeface="Cambria Math"/>
                              </a:rPr>
                            </m:ctrlPr>
                          </m:sSup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𝑣</m:t>
                                </m:r>
                              </m:e>
                              <m:sub>
                                <m:r>
                                  <a:rPr lang="en-US" sz="2400" b="0" i="1" smtClean="0">
                                    <a:latin typeface="Cambria Math"/>
                                    <a:ea typeface="Cambria Math"/>
                                  </a:rPr>
                                  <m:t>0</m:t>
                                </m:r>
                              </m:sub>
                            </m:sSub>
                          </m:e>
                          <m:sup>
                            <m:r>
                              <a:rPr lang="en-US" sz="2400" b="0" i="1" smtClean="0">
                                <a:latin typeface="Cambria Math"/>
                                <a:ea typeface="Cambria Math"/>
                              </a:rPr>
                              <m:t>3</m:t>
                            </m:r>
                          </m:sup>
                        </m:sSup>
                        <m:d>
                          <m:dPr>
                            <m:ctrlPr>
                              <a:rPr lang="en-US" sz="2400" b="0" i="1" smtClean="0">
                                <a:latin typeface="Cambria Math" panose="02040503050406030204" pitchFamily="18" charset="0"/>
                                <a:ea typeface="Cambria Math"/>
                              </a:rPr>
                            </m:ctrlPr>
                          </m:dPr>
                          <m:e>
                            <m:r>
                              <a:rPr lang="en-US" sz="2400" b="0" i="1" smtClean="0">
                                <a:latin typeface="Cambria Math"/>
                                <a:ea typeface="Cambria Math"/>
                              </a:rPr>
                              <m:t>𝑥</m:t>
                            </m:r>
                          </m:e>
                        </m:d>
                      </m:den>
                    </m:f>
                    <m:r>
                      <a:rPr lang="en-US" sz="2400" i="1" smtClean="0">
                        <a:solidFill>
                          <a:srgbClr val="00B050"/>
                        </a:solidFill>
                        <a:latin typeface="Cambria Math"/>
                        <a:ea typeface="Cambria Math"/>
                      </a:rPr>
                      <m:t>𝐴</m:t>
                    </m:r>
                    <m:sSup>
                      <m:sSupPr>
                        <m:ctrlPr>
                          <a:rPr lang="en-US" sz="2400" i="1">
                            <a:solidFill>
                              <a:srgbClr val="00B050"/>
                            </a:solidFill>
                            <a:latin typeface="Cambria Math" panose="02040503050406030204" pitchFamily="18" charset="0"/>
                            <a:ea typeface="Cambria Math"/>
                          </a:rPr>
                        </m:ctrlPr>
                      </m:sSupPr>
                      <m:e>
                        <m:r>
                          <a:rPr lang="en-US" sz="2400" i="1">
                            <a:solidFill>
                              <a:srgbClr val="00B050"/>
                            </a:solidFill>
                            <a:latin typeface="Cambria Math"/>
                            <a:ea typeface="Cambria Math"/>
                          </a:rPr>
                          <m:t>𝑒</m:t>
                        </m:r>
                      </m:e>
                      <m:sup>
                        <m:r>
                          <a:rPr lang="en-US" sz="2400" i="1">
                            <a:solidFill>
                              <a:srgbClr val="00B050"/>
                            </a:solidFill>
                            <a:latin typeface="Cambria Math"/>
                            <a:ea typeface="Cambria Math"/>
                          </a:rPr>
                          <m:t>𝑖</m:t>
                        </m:r>
                        <m:r>
                          <a:rPr lang="en-US" sz="2400" i="1">
                            <a:solidFill>
                              <a:srgbClr val="00B050"/>
                            </a:solidFill>
                            <a:latin typeface="Cambria Math"/>
                            <a:ea typeface="Cambria Math"/>
                          </a:rPr>
                          <m:t>𝜔</m:t>
                        </m:r>
                        <m:sSub>
                          <m:sSubPr>
                            <m:ctrlPr>
                              <a:rPr lang="en-US" sz="2400" i="1">
                                <a:solidFill>
                                  <a:srgbClr val="00B050"/>
                                </a:solidFill>
                                <a:latin typeface="Cambria Math" panose="02040503050406030204" pitchFamily="18" charset="0"/>
                                <a:ea typeface="Cambria Math"/>
                              </a:rPr>
                            </m:ctrlPr>
                          </m:sSubPr>
                          <m:e>
                            <m:r>
                              <a:rPr lang="en-US" sz="2400" i="1">
                                <a:solidFill>
                                  <a:srgbClr val="00B050"/>
                                </a:solidFill>
                                <a:latin typeface="Cambria Math"/>
                                <a:ea typeface="Cambria Math"/>
                              </a:rPr>
                              <m:t>𝜏</m:t>
                            </m:r>
                          </m:e>
                          <m:sub>
                            <m:r>
                              <a:rPr lang="en-US" sz="2400" b="0" i="1" smtClean="0">
                                <a:solidFill>
                                  <a:srgbClr val="00B050"/>
                                </a:solidFill>
                                <a:latin typeface="Cambria Math"/>
                                <a:ea typeface="Cambria Math"/>
                              </a:rPr>
                              <m:t>𝑟</m:t>
                            </m:r>
                          </m:sub>
                        </m:sSub>
                      </m:sup>
                    </m:sSup>
                  </m:oMath>
                </a14:m>
                <a:endParaRPr lang="en-GB" sz="2400" dirty="0">
                  <a:solidFill>
                    <a:srgbClr val="00B050"/>
                  </a:solidFill>
                </a:endParaRPr>
              </a:p>
              <a:p>
                <a:pPr lvl="1"/>
                <a:endParaRPr lang="en-GB" sz="2000" dirty="0"/>
              </a:p>
              <a:p>
                <a:pPr lvl="1"/>
                <a:endParaRPr lang="en-GB" sz="2000" dirty="0"/>
              </a:p>
              <a:p>
                <a:endParaRPr lang="en-GB"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88237" y="3231266"/>
                <a:ext cx="7858191" cy="2639056"/>
              </a:xfrm>
              <a:prstGeom prst="rect">
                <a:avLst/>
              </a:prstGeom>
              <a:blipFill>
                <a:blip r:embed="rId4"/>
                <a:stretch>
                  <a:fillRect l="-1241"/>
                </a:stretch>
              </a:blipFill>
              <a:ln>
                <a:noFill/>
              </a:ln>
            </p:spPr>
            <p:txBody>
              <a:bodyPr/>
              <a:lstStyle/>
              <a:p>
                <a:r>
                  <a:rPr lang="en-US">
                    <a:noFill/>
                  </a:rPr>
                  <a:t> </a:t>
                </a:r>
              </a:p>
            </p:txBody>
          </p:sp>
        </mc:Fallback>
      </mc:AlternateContent>
      <p:pic>
        <p:nvPicPr>
          <p:cNvPr id="17" name="Picture 2" descr="http://d1b14unh5d6w7g.cloudfront.net/0387950613.01.S001.LXXXXXXX.jpg?Expires=1428684469&amp;Signature=BHqtl4AoDQ2s/KfN4Z0Ht0BW/DmNomaV4jon3dT9BTEb9mLzHhl5+QqCV/cXfGc3lhugqFB8NN29zHv8ZWbQmK17qbvXqTZLh7Wf84CMTYBB7hlvN+647zRWkYz2fko92QuYCxbf1ArQWJw7P3fd3VLKqxy4FIFaF4G+GRqp5Ms=&amp;Key-Pair-Id=APKAIUO27P366FGALUM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212770"/>
            <a:ext cx="1757779" cy="25781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819474" y="5155923"/>
            <a:ext cx="4685659" cy="523220"/>
          </a:xfrm>
          <a:prstGeom prst="rect">
            <a:avLst/>
          </a:prstGeom>
          <a:noFill/>
        </p:spPr>
        <p:txBody>
          <a:bodyPr wrap="square" rtlCol="0">
            <a:spAutoFit/>
          </a:bodyPr>
          <a:lstStyle/>
          <a:p>
            <a:r>
              <a:rPr lang="en-US" sz="2800" b="1" dirty="0">
                <a:solidFill>
                  <a:srgbClr val="FF0000"/>
                </a:solidFill>
                <a:latin typeface="Informal Roman" panose="030604020304060B0204" pitchFamily="66" charset="0"/>
              </a:rPr>
              <a:t>What are the mathematical units?</a:t>
            </a:r>
          </a:p>
        </p:txBody>
      </p:sp>
      <p:cxnSp>
        <p:nvCxnSpPr>
          <p:cNvPr id="20" name="Straight Arrow Connector 19"/>
          <p:cNvCxnSpPr/>
          <p:nvPr/>
        </p:nvCxnSpPr>
        <p:spPr>
          <a:xfrm flipV="1">
            <a:off x="3937518" y="4805265"/>
            <a:ext cx="419878" cy="4758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28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3999478"/>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Slide Number Placeholder 5"/>
          <p:cNvSpPr>
            <a:spLocks noGrp="1"/>
          </p:cNvSpPr>
          <p:nvPr>
            <p:ph type="sldNum" sz="quarter" idx="12"/>
          </p:nvPr>
        </p:nvSpPr>
        <p:spPr/>
        <p:txBody>
          <a:bodyPr/>
          <a:lstStyle/>
          <a:p>
            <a:fld id="{27DF0F58-1795-48F0-90F6-BA4250555803}" type="slidenum">
              <a:rPr lang="en-US" smtClean="0"/>
              <a:pPr/>
              <a:t>5</a:t>
            </a:fld>
            <a:endParaRPr lang="en-US" dirty="0"/>
          </a:p>
        </p:txBody>
      </p:sp>
      <p:sp>
        <p:nvSpPr>
          <p:cNvPr id="2" name="Title 1"/>
          <p:cNvSpPr>
            <a:spLocks noGrp="1"/>
          </p:cNvSpPr>
          <p:nvPr>
            <p:ph type="title"/>
          </p:nvPr>
        </p:nvSpPr>
        <p:spPr/>
        <p:txBody>
          <a:bodyPr>
            <a:normAutofit/>
          </a:bodyPr>
          <a:lstStyle/>
          <a:p>
            <a:r>
              <a:rPr lang="en-GB" dirty="0"/>
              <a:t>Superposition principle</a:t>
            </a:r>
          </a:p>
        </p:txBody>
      </p:sp>
      <p:sp>
        <p:nvSpPr>
          <p:cNvPr id="9" name="Rectangle 8"/>
          <p:cNvSpPr/>
          <p:nvPr/>
        </p:nvSpPr>
        <p:spPr>
          <a:xfrm>
            <a:off x="1082651" y="775432"/>
            <a:ext cx="7613980"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6" name="TextBox 295"/>
          <p:cNvSpPr txBox="1"/>
          <p:nvPr/>
        </p:nvSpPr>
        <p:spPr>
          <a:xfrm>
            <a:off x="307987" y="241696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sp>
        <p:nvSpPr>
          <p:cNvPr id="94" name="Arc 93"/>
          <p:cNvSpPr/>
          <p:nvPr/>
        </p:nvSpPr>
        <p:spPr>
          <a:xfrm>
            <a:off x="2079681" y="3170491"/>
            <a:ext cx="1376130" cy="1440658"/>
          </a:xfrm>
          <a:prstGeom prst="arc">
            <a:avLst>
              <a:gd name="adj1" fmla="val 14529043"/>
              <a:gd name="adj2" fmla="val 14455640"/>
            </a:avLst>
          </a:prstGeom>
          <a:ln w="762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6" name="Oval 95"/>
          <p:cNvSpPr/>
          <p:nvPr/>
        </p:nvSpPr>
        <p:spPr>
          <a:xfrm>
            <a:off x="2687709" y="3748762"/>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3" name="Rectangle 12"/>
          <p:cNvSpPr/>
          <p:nvPr/>
        </p:nvSpPr>
        <p:spPr>
          <a:xfrm flipH="1">
            <a:off x="891310" y="66649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475516" y="66302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16200000" flipH="1">
            <a:off x="4648665" y="70861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90954" y="5223868"/>
            <a:ext cx="7858191" cy="646331"/>
          </a:xfrm>
          <a:prstGeom prst="rect">
            <a:avLst/>
          </a:prstGeom>
          <a:noFill/>
          <a:ln>
            <a:noFill/>
          </a:ln>
        </p:spPr>
        <p:txBody>
          <a:bodyPr wrap="square" rtlCol="0">
            <a:spAutoFit/>
          </a:bodyPr>
          <a:lstStyle/>
          <a:p>
            <a:r>
              <a:rPr lang="en-GB" b="0" dirty="0"/>
              <a:t>When energy hits a diffracting point it re-emits energy in all directions.  The diffracting point is </a:t>
            </a:r>
            <a:r>
              <a:rPr lang="en-GB" b="0" i="1" dirty="0"/>
              <a:t>like</a:t>
            </a:r>
            <a:r>
              <a:rPr lang="en-GB" b="0" dirty="0"/>
              <a:t> a point source for a new wavefront.  </a:t>
            </a:r>
          </a:p>
        </p:txBody>
      </p:sp>
      <p:sp>
        <p:nvSpPr>
          <p:cNvPr id="17" name="Rectangle 16"/>
          <p:cNvSpPr/>
          <p:nvPr/>
        </p:nvSpPr>
        <p:spPr>
          <a:xfrm>
            <a:off x="891311" y="4895193"/>
            <a:ext cx="7584206" cy="38625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12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4"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50</a:t>
            </a:fld>
            <a:endParaRPr lang="en-US" dirty="0"/>
          </a:p>
        </p:txBody>
      </p:sp>
      <p:sp>
        <p:nvSpPr>
          <p:cNvPr id="3" name="Title 2"/>
          <p:cNvSpPr>
            <a:spLocks noGrp="1"/>
          </p:cNvSpPr>
          <p:nvPr>
            <p:ph type="title"/>
          </p:nvPr>
        </p:nvSpPr>
        <p:spPr>
          <a:xfrm>
            <a:off x="179512" y="172808"/>
            <a:ext cx="8597095" cy="375872"/>
          </a:xfrm>
        </p:spPr>
        <p:txBody>
          <a:bodyPr>
            <a:normAutofit/>
          </a:bodyPr>
          <a:lstStyle/>
          <a:p>
            <a:r>
              <a:rPr lang="en-GB" b="1" dirty="0"/>
              <a:t>Total </a:t>
            </a:r>
            <a:r>
              <a:rPr lang="en-GB" b="1" dirty="0" err="1"/>
              <a:t>wavefield</a:t>
            </a:r>
            <a:r>
              <a:rPr lang="en-GB" b="1" dirty="0"/>
              <a:t> </a:t>
            </a:r>
            <a:r>
              <a:rPr lang="en-US" dirty="0"/>
              <a:t>= reference </a:t>
            </a:r>
            <a:r>
              <a:rPr lang="en-US" dirty="0" err="1"/>
              <a:t>wavefield</a:t>
            </a:r>
            <a:r>
              <a:rPr lang="en-US" dirty="0"/>
              <a:t> + scattered </a:t>
            </a:r>
            <a:r>
              <a:rPr lang="en-US" dirty="0" err="1"/>
              <a:t>wavefield</a:t>
            </a:r>
            <a:endParaRPr lang="en-GB" dirty="0"/>
          </a:p>
        </p:txBody>
      </p:sp>
      <p:pic>
        <p:nvPicPr>
          <p:cNvPr id="38" name="Picture 18" descr="BP_movie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030288"/>
            <a:ext cx="866775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30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51</a:t>
            </a:fld>
            <a:endParaRPr lang="en-US" dirty="0"/>
          </a:p>
        </p:txBody>
      </p:sp>
      <p:sp>
        <p:nvSpPr>
          <p:cNvPr id="3" name="Title 2"/>
          <p:cNvSpPr>
            <a:spLocks noGrp="1"/>
          </p:cNvSpPr>
          <p:nvPr>
            <p:ph type="title"/>
          </p:nvPr>
        </p:nvSpPr>
        <p:spPr>
          <a:xfrm>
            <a:off x="179512" y="172808"/>
            <a:ext cx="8572602" cy="375872"/>
          </a:xfrm>
        </p:spPr>
        <p:txBody>
          <a:bodyPr>
            <a:normAutofit/>
          </a:bodyPr>
          <a:lstStyle/>
          <a:p>
            <a:r>
              <a:rPr lang="en-GB" dirty="0"/>
              <a:t>Total </a:t>
            </a:r>
            <a:r>
              <a:rPr lang="en-GB" dirty="0" err="1"/>
              <a:t>wavefield</a:t>
            </a:r>
            <a:r>
              <a:rPr lang="en-GB" dirty="0"/>
              <a:t> </a:t>
            </a:r>
            <a:r>
              <a:rPr lang="en-US" dirty="0"/>
              <a:t>= </a:t>
            </a:r>
            <a:r>
              <a:rPr lang="en-US" b="1" dirty="0"/>
              <a:t>reference </a:t>
            </a:r>
            <a:r>
              <a:rPr lang="en-US" b="1" dirty="0" err="1"/>
              <a:t>wavefield</a:t>
            </a:r>
            <a:r>
              <a:rPr lang="en-US" b="1" dirty="0"/>
              <a:t> </a:t>
            </a:r>
            <a:r>
              <a:rPr lang="en-US" dirty="0"/>
              <a:t>+ scattered </a:t>
            </a:r>
            <a:r>
              <a:rPr lang="en-US" dirty="0" err="1"/>
              <a:t>wavefield</a:t>
            </a:r>
            <a:endParaRPr lang="en-GB" dirty="0"/>
          </a:p>
        </p:txBody>
      </p:sp>
      <p:pic>
        <p:nvPicPr>
          <p:cNvPr id="38" name="Picture 18" descr="BP_movie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030288"/>
            <a:ext cx="866775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igcu_a50"/>
          <p:cNvPicPr>
            <a:picLocks noChangeAspect="1" noChangeArrowheads="1"/>
          </p:cNvPicPr>
          <p:nvPr/>
        </p:nvPicPr>
        <p:blipFill rotWithShape="1">
          <a:blip r:embed="rId4">
            <a:extLst>
              <a:ext uri="{28A0092B-C50C-407E-A947-70E740481C1C}">
                <a14:useLocalDpi xmlns:a14="http://schemas.microsoft.com/office/drawing/2010/main" val="0"/>
              </a:ext>
            </a:extLst>
          </a:blip>
          <a:srcRect l="4092" t="27402" r="2226" b="3896"/>
          <a:stretch/>
        </p:blipFill>
        <p:spPr bwMode="auto">
          <a:xfrm>
            <a:off x="1575708" y="1338973"/>
            <a:ext cx="4449536" cy="368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2506436" y="571500"/>
            <a:ext cx="1294040" cy="2514600"/>
          </a:xfrm>
          <a:prstGeom prst="straightConnector1">
            <a:avLst/>
          </a:prstGeom>
          <a:ln w="57150">
            <a:solidFill>
              <a:srgbClr val="0093D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83772" y="1883979"/>
            <a:ext cx="4404048" cy="769441"/>
          </a:xfrm>
          <a:prstGeom prst="rect">
            <a:avLst/>
          </a:prstGeom>
          <a:solidFill>
            <a:schemeClr val="bg1"/>
          </a:solidFill>
        </p:spPr>
        <p:txBody>
          <a:bodyPr wrap="square" rtlCol="0">
            <a:spAutoFit/>
          </a:bodyPr>
          <a:lstStyle/>
          <a:p>
            <a:pPr algn="ctr"/>
            <a:r>
              <a:rPr lang="en-US" sz="2200" dirty="0"/>
              <a:t>Bad choice of reference velocity:</a:t>
            </a:r>
          </a:p>
          <a:p>
            <a:pPr algn="ctr"/>
            <a:r>
              <a:rPr lang="en-US" sz="2200" dirty="0"/>
              <a:t>Too slow!</a:t>
            </a:r>
          </a:p>
        </p:txBody>
      </p:sp>
    </p:spTree>
    <p:extLst>
      <p:ext uri="{BB962C8B-B14F-4D97-AF65-F5344CB8AC3E}">
        <p14:creationId xmlns:p14="http://schemas.microsoft.com/office/powerpoint/2010/main" val="205018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52</a:t>
            </a:fld>
            <a:endParaRPr lang="en-US" dirty="0"/>
          </a:p>
        </p:txBody>
      </p:sp>
      <p:sp>
        <p:nvSpPr>
          <p:cNvPr id="3" name="Title 2"/>
          <p:cNvSpPr>
            <a:spLocks noGrp="1"/>
          </p:cNvSpPr>
          <p:nvPr>
            <p:ph type="title"/>
          </p:nvPr>
        </p:nvSpPr>
        <p:spPr>
          <a:xfrm>
            <a:off x="179512" y="172808"/>
            <a:ext cx="8572602" cy="375872"/>
          </a:xfrm>
        </p:spPr>
        <p:txBody>
          <a:bodyPr>
            <a:normAutofit/>
          </a:bodyPr>
          <a:lstStyle/>
          <a:p>
            <a:r>
              <a:rPr lang="en-GB" dirty="0"/>
              <a:t>Total </a:t>
            </a:r>
            <a:r>
              <a:rPr lang="en-GB" dirty="0" err="1"/>
              <a:t>wavefield</a:t>
            </a:r>
            <a:r>
              <a:rPr lang="en-GB" dirty="0"/>
              <a:t> </a:t>
            </a:r>
            <a:r>
              <a:rPr lang="en-US" dirty="0"/>
              <a:t>= reference </a:t>
            </a:r>
            <a:r>
              <a:rPr lang="en-US" dirty="0" err="1"/>
              <a:t>wavefield</a:t>
            </a:r>
            <a:r>
              <a:rPr lang="en-US" dirty="0"/>
              <a:t> + </a:t>
            </a:r>
            <a:r>
              <a:rPr lang="en-US" b="1" dirty="0"/>
              <a:t>scattered </a:t>
            </a:r>
            <a:r>
              <a:rPr lang="en-US" b="1" dirty="0" err="1"/>
              <a:t>wavefield</a:t>
            </a:r>
            <a:endParaRPr lang="en-GB" b="1" dirty="0"/>
          </a:p>
        </p:txBody>
      </p:sp>
      <p:pic>
        <p:nvPicPr>
          <p:cNvPr id="38" name="Picture 18" descr="BP_movie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030288"/>
            <a:ext cx="866775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igcu_a50"/>
          <p:cNvPicPr>
            <a:picLocks noChangeAspect="1" noChangeArrowheads="1"/>
          </p:cNvPicPr>
          <p:nvPr/>
        </p:nvPicPr>
        <p:blipFill rotWithShape="1">
          <a:blip r:embed="rId4">
            <a:extLst>
              <a:ext uri="{28A0092B-C50C-407E-A947-70E740481C1C}">
                <a14:useLocalDpi xmlns:a14="http://schemas.microsoft.com/office/drawing/2010/main" val="0"/>
              </a:ext>
            </a:extLst>
          </a:blip>
          <a:srcRect l="4092" t="27402" r="2226" b="3896"/>
          <a:stretch/>
        </p:blipFill>
        <p:spPr bwMode="auto">
          <a:xfrm>
            <a:off x="1575708" y="1338973"/>
            <a:ext cx="4449536" cy="368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a:off x="2506436" y="571500"/>
            <a:ext cx="1294040" cy="2514600"/>
          </a:xfrm>
          <a:prstGeom prst="straightConnector1">
            <a:avLst/>
          </a:prstGeom>
          <a:ln w="28575">
            <a:solidFill>
              <a:srgbClr val="0093D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053443" y="571500"/>
            <a:ext cx="3887561" cy="5233307"/>
          </a:xfrm>
          <a:prstGeom prst="straightConnector1">
            <a:avLst/>
          </a:prstGeom>
          <a:ln w="57150">
            <a:solidFill>
              <a:srgbClr val="0093D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704252" y="1608364"/>
            <a:ext cx="4819457" cy="1446550"/>
          </a:xfrm>
          <a:prstGeom prst="rect">
            <a:avLst/>
          </a:prstGeom>
          <a:solidFill>
            <a:schemeClr val="bg1"/>
          </a:solid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Scattered </a:t>
            </a:r>
            <a:r>
              <a:rPr lang="en-US" sz="2200" dirty="0" err="1">
                <a:latin typeface="Times New Roman" panose="02020603050405020304" pitchFamily="18" charset="0"/>
                <a:cs typeface="Times New Roman" panose="02020603050405020304" pitchFamily="18" charset="0"/>
              </a:rPr>
              <a:t>wavefield</a:t>
            </a:r>
            <a:r>
              <a:rPr lang="en-US" sz="2200" dirty="0">
                <a:latin typeface="Times New Roman" panose="02020603050405020304" pitchFamily="18" charset="0"/>
                <a:cs typeface="Times New Roman" panose="02020603050405020304" pitchFamily="18" charset="0"/>
              </a:rPr>
              <a:t> = </a:t>
            </a:r>
          </a:p>
          <a:p>
            <a:pPr algn="ctr"/>
            <a:r>
              <a:rPr lang="en-US" sz="2200" dirty="0"/>
              <a:t>(</a:t>
            </a:r>
            <a:r>
              <a:rPr lang="en-US" sz="2200" dirty="0">
                <a:latin typeface="Times New Roman" panose="02020603050405020304" pitchFamily="18" charset="0"/>
                <a:cs typeface="Times New Roman" panose="02020603050405020304" pitchFamily="18" charset="0"/>
              </a:rPr>
              <a:t>Total </a:t>
            </a:r>
            <a:r>
              <a:rPr lang="en-US" sz="2200" dirty="0" err="1">
                <a:latin typeface="Times New Roman" panose="02020603050405020304" pitchFamily="18" charset="0"/>
                <a:cs typeface="Times New Roman" panose="02020603050405020304" pitchFamily="18" charset="0"/>
              </a:rPr>
              <a:t>wavefield</a:t>
            </a:r>
            <a:r>
              <a:rPr lang="en-US" sz="2200" dirty="0">
                <a:latin typeface="Times New Roman" panose="02020603050405020304" pitchFamily="18" charset="0"/>
                <a:cs typeface="Times New Roman" panose="02020603050405020304" pitchFamily="18" charset="0"/>
              </a:rPr>
              <a:t> – reference </a:t>
            </a:r>
            <a:r>
              <a:rPr lang="en-US" sz="2200" dirty="0" err="1">
                <a:latin typeface="Times New Roman" panose="02020603050405020304" pitchFamily="18" charset="0"/>
                <a:cs typeface="Times New Roman" panose="02020603050405020304" pitchFamily="18" charset="0"/>
              </a:rPr>
              <a:t>wavefield</a:t>
            </a:r>
            <a:r>
              <a:rPr lang="en-US" sz="2200" dirty="0"/>
              <a:t>) is large. Born approximation is bad for this reference velocity.  </a:t>
            </a:r>
          </a:p>
        </p:txBody>
      </p:sp>
    </p:spTree>
    <p:extLst>
      <p:ext uri="{BB962C8B-B14F-4D97-AF65-F5344CB8AC3E}">
        <p14:creationId xmlns:p14="http://schemas.microsoft.com/office/powerpoint/2010/main" val="3683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53</a:t>
            </a:fld>
            <a:endParaRPr lang="en-US" dirty="0"/>
          </a:p>
        </p:txBody>
      </p:sp>
      <p:sp>
        <p:nvSpPr>
          <p:cNvPr id="3" name="Title 2"/>
          <p:cNvSpPr>
            <a:spLocks noGrp="1"/>
          </p:cNvSpPr>
          <p:nvPr>
            <p:ph type="title"/>
          </p:nvPr>
        </p:nvSpPr>
        <p:spPr>
          <a:xfrm>
            <a:off x="179512" y="172808"/>
            <a:ext cx="8572602" cy="375872"/>
          </a:xfrm>
        </p:spPr>
        <p:txBody>
          <a:bodyPr>
            <a:normAutofit/>
          </a:bodyPr>
          <a:lstStyle/>
          <a:p>
            <a:r>
              <a:rPr lang="en-GB" dirty="0"/>
              <a:t>Total </a:t>
            </a:r>
            <a:r>
              <a:rPr lang="en-GB" dirty="0" err="1"/>
              <a:t>wavefield</a:t>
            </a:r>
            <a:r>
              <a:rPr lang="en-GB" dirty="0"/>
              <a:t> </a:t>
            </a:r>
            <a:r>
              <a:rPr lang="en-US" dirty="0"/>
              <a:t>= reference </a:t>
            </a:r>
            <a:r>
              <a:rPr lang="en-US" dirty="0" err="1"/>
              <a:t>wavefield</a:t>
            </a:r>
            <a:r>
              <a:rPr lang="en-US" dirty="0"/>
              <a:t> + </a:t>
            </a:r>
            <a:r>
              <a:rPr lang="en-US" b="1" dirty="0"/>
              <a:t>scattered </a:t>
            </a:r>
            <a:r>
              <a:rPr lang="en-US" b="1" dirty="0" err="1"/>
              <a:t>wavefield</a:t>
            </a:r>
            <a:endParaRPr lang="en-GB" b="1" dirty="0"/>
          </a:p>
        </p:txBody>
      </p:sp>
      <p:pic>
        <p:nvPicPr>
          <p:cNvPr id="38" name="Picture 18" descr="BP_movie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030288"/>
            <a:ext cx="866775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igcu_a50"/>
          <p:cNvPicPr>
            <a:picLocks noChangeAspect="1" noChangeArrowheads="1"/>
          </p:cNvPicPr>
          <p:nvPr/>
        </p:nvPicPr>
        <p:blipFill rotWithShape="1">
          <a:blip r:embed="rId4">
            <a:extLst>
              <a:ext uri="{28A0092B-C50C-407E-A947-70E740481C1C}">
                <a14:useLocalDpi xmlns:a14="http://schemas.microsoft.com/office/drawing/2010/main" val="0"/>
              </a:ext>
            </a:extLst>
          </a:blip>
          <a:srcRect l="4092" t="27402" r="2226" b="3896"/>
          <a:stretch/>
        </p:blipFill>
        <p:spPr bwMode="auto">
          <a:xfrm>
            <a:off x="1575708" y="1338973"/>
            <a:ext cx="4449536" cy="368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a:off x="2506436" y="571500"/>
            <a:ext cx="1294040" cy="2514600"/>
          </a:xfrm>
          <a:prstGeom prst="straightConnector1">
            <a:avLst/>
          </a:prstGeom>
          <a:ln w="28575">
            <a:solidFill>
              <a:srgbClr val="0093D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053443" y="571500"/>
            <a:ext cx="3887561" cy="5233307"/>
          </a:xfrm>
          <a:prstGeom prst="straightConnector1">
            <a:avLst/>
          </a:prstGeom>
          <a:ln w="57150">
            <a:solidFill>
              <a:srgbClr val="0093D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87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54</a:t>
            </a:fld>
            <a:endParaRPr lang="en-US" dirty="0"/>
          </a:p>
        </p:txBody>
      </p:sp>
      <p:sp>
        <p:nvSpPr>
          <p:cNvPr id="3" name="Title 2"/>
          <p:cNvSpPr>
            <a:spLocks noGrp="1"/>
          </p:cNvSpPr>
          <p:nvPr>
            <p:ph type="title"/>
          </p:nvPr>
        </p:nvSpPr>
        <p:spPr>
          <a:xfrm>
            <a:off x="179512" y="172808"/>
            <a:ext cx="8572602" cy="375872"/>
          </a:xfrm>
        </p:spPr>
        <p:txBody>
          <a:bodyPr>
            <a:normAutofit/>
          </a:bodyPr>
          <a:lstStyle/>
          <a:p>
            <a:r>
              <a:rPr lang="en-GB" dirty="0"/>
              <a:t>Total </a:t>
            </a:r>
            <a:r>
              <a:rPr lang="en-GB" dirty="0" err="1"/>
              <a:t>wavefield</a:t>
            </a:r>
            <a:r>
              <a:rPr lang="en-GB" dirty="0"/>
              <a:t> </a:t>
            </a:r>
            <a:r>
              <a:rPr lang="en-US" dirty="0"/>
              <a:t>= </a:t>
            </a:r>
            <a:r>
              <a:rPr lang="en-US" b="1" dirty="0"/>
              <a:t>reference </a:t>
            </a:r>
            <a:r>
              <a:rPr lang="en-US" b="1" dirty="0" err="1"/>
              <a:t>wavefield</a:t>
            </a:r>
            <a:r>
              <a:rPr lang="en-US" b="1" dirty="0"/>
              <a:t> </a:t>
            </a:r>
            <a:r>
              <a:rPr lang="en-US" dirty="0"/>
              <a:t>+ scattered </a:t>
            </a:r>
            <a:r>
              <a:rPr lang="en-US" dirty="0" err="1"/>
              <a:t>wavefield</a:t>
            </a:r>
            <a:endParaRPr lang="en-GB" dirty="0"/>
          </a:p>
        </p:txBody>
      </p:sp>
      <p:pic>
        <p:nvPicPr>
          <p:cNvPr id="38" name="Picture 18" descr="BP_movie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030288"/>
            <a:ext cx="866775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igcu_a50"/>
          <p:cNvPicPr>
            <a:picLocks noChangeAspect="1" noChangeArrowheads="1"/>
          </p:cNvPicPr>
          <p:nvPr/>
        </p:nvPicPr>
        <p:blipFill rotWithShape="1">
          <a:blip r:embed="rId4">
            <a:extLst>
              <a:ext uri="{28A0092B-C50C-407E-A947-70E740481C1C}">
                <a14:useLocalDpi xmlns:a14="http://schemas.microsoft.com/office/drawing/2010/main" val="0"/>
              </a:ext>
            </a:extLst>
          </a:blip>
          <a:srcRect l="4092" t="27402" r="2226" b="3896"/>
          <a:stretch/>
        </p:blipFill>
        <p:spPr bwMode="auto">
          <a:xfrm>
            <a:off x="1575708" y="1338973"/>
            <a:ext cx="4449536" cy="368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2506436" y="571500"/>
            <a:ext cx="1294040" cy="2514600"/>
          </a:xfrm>
          <a:prstGeom prst="straightConnector1">
            <a:avLst/>
          </a:prstGeom>
          <a:ln w="57150">
            <a:solidFill>
              <a:srgbClr val="0093D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83772" y="1883979"/>
            <a:ext cx="4404048" cy="769441"/>
          </a:xfrm>
          <a:prstGeom prst="rect">
            <a:avLst/>
          </a:prstGeom>
          <a:solidFill>
            <a:schemeClr val="bg1"/>
          </a:solidFill>
        </p:spPr>
        <p:txBody>
          <a:bodyPr wrap="square" rtlCol="0">
            <a:spAutoFit/>
          </a:bodyPr>
          <a:lstStyle/>
          <a:p>
            <a:pPr algn="ctr"/>
            <a:r>
              <a:rPr lang="en-US" sz="2200" dirty="0"/>
              <a:t>Bad choice of reference velocity:</a:t>
            </a:r>
          </a:p>
          <a:p>
            <a:pPr algn="ctr"/>
            <a:r>
              <a:rPr lang="en-US" sz="2200" dirty="0"/>
              <a:t>Too slow!</a:t>
            </a:r>
          </a:p>
        </p:txBody>
      </p:sp>
    </p:spTree>
    <p:extLst>
      <p:ext uri="{BB962C8B-B14F-4D97-AF65-F5344CB8AC3E}">
        <p14:creationId xmlns:p14="http://schemas.microsoft.com/office/powerpoint/2010/main" val="99741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55</a:t>
            </a:fld>
            <a:endParaRPr lang="en-US" dirty="0"/>
          </a:p>
        </p:txBody>
      </p:sp>
      <p:sp>
        <p:nvSpPr>
          <p:cNvPr id="3" name="Title 2"/>
          <p:cNvSpPr>
            <a:spLocks noGrp="1"/>
          </p:cNvSpPr>
          <p:nvPr>
            <p:ph type="title"/>
          </p:nvPr>
        </p:nvSpPr>
        <p:spPr>
          <a:xfrm>
            <a:off x="179512" y="172808"/>
            <a:ext cx="8597095" cy="375872"/>
          </a:xfrm>
        </p:spPr>
        <p:txBody>
          <a:bodyPr>
            <a:normAutofit/>
          </a:bodyPr>
          <a:lstStyle/>
          <a:p>
            <a:r>
              <a:rPr lang="en-GB" dirty="0"/>
              <a:t>Total </a:t>
            </a:r>
            <a:r>
              <a:rPr lang="en-GB" dirty="0" err="1"/>
              <a:t>wavefield</a:t>
            </a:r>
            <a:r>
              <a:rPr lang="en-GB" dirty="0"/>
              <a:t> </a:t>
            </a:r>
            <a:r>
              <a:rPr lang="en-US" dirty="0"/>
              <a:t>= </a:t>
            </a:r>
            <a:r>
              <a:rPr lang="en-US" b="1" dirty="0">
                <a:solidFill>
                  <a:srgbClr val="FF0000"/>
                </a:solidFill>
              </a:rPr>
              <a:t>reference </a:t>
            </a:r>
            <a:r>
              <a:rPr lang="en-US" b="1" dirty="0" err="1">
                <a:solidFill>
                  <a:srgbClr val="FF0000"/>
                </a:solidFill>
              </a:rPr>
              <a:t>wavefield</a:t>
            </a:r>
            <a:r>
              <a:rPr lang="en-US" b="1" dirty="0">
                <a:solidFill>
                  <a:srgbClr val="FF0000"/>
                </a:solidFill>
              </a:rPr>
              <a:t> </a:t>
            </a:r>
            <a:r>
              <a:rPr lang="en-US" dirty="0"/>
              <a:t>+ scattered </a:t>
            </a:r>
            <a:r>
              <a:rPr lang="en-US" dirty="0" err="1"/>
              <a:t>wavefield</a:t>
            </a:r>
            <a:endParaRPr lang="en-GB" dirty="0"/>
          </a:p>
        </p:txBody>
      </p:sp>
      <p:pic>
        <p:nvPicPr>
          <p:cNvPr id="38" name="Picture 18" descr="BP_movie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030288"/>
            <a:ext cx="866775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a:xfrm>
            <a:off x="2000250" y="1338943"/>
            <a:ext cx="99292" cy="1208314"/>
          </a:xfrm>
          <a:custGeom>
            <a:avLst/>
            <a:gdLst>
              <a:gd name="connsiteX0" fmla="*/ 0 w 99292"/>
              <a:gd name="connsiteY0" fmla="*/ 0 h 1208314"/>
              <a:gd name="connsiteX1" fmla="*/ 24493 w 99292"/>
              <a:gd name="connsiteY1" fmla="*/ 383721 h 1208314"/>
              <a:gd name="connsiteX2" fmla="*/ 65314 w 99292"/>
              <a:gd name="connsiteY2" fmla="*/ 742950 h 1208314"/>
              <a:gd name="connsiteX3" fmla="*/ 97971 w 99292"/>
              <a:gd name="connsiteY3" fmla="*/ 987878 h 1208314"/>
              <a:gd name="connsiteX4" fmla="*/ 89807 w 99292"/>
              <a:gd name="connsiteY4" fmla="*/ 1208314 h 1208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2" h="1208314">
                <a:moveTo>
                  <a:pt x="0" y="0"/>
                </a:moveTo>
                <a:cubicBezTo>
                  <a:pt x="6803" y="129948"/>
                  <a:pt x="13607" y="259896"/>
                  <a:pt x="24493" y="383721"/>
                </a:cubicBezTo>
                <a:cubicBezTo>
                  <a:pt x="35379" y="507546"/>
                  <a:pt x="53068" y="642257"/>
                  <a:pt x="65314" y="742950"/>
                </a:cubicBezTo>
                <a:cubicBezTo>
                  <a:pt x="77560" y="843643"/>
                  <a:pt x="93889" y="910317"/>
                  <a:pt x="97971" y="987878"/>
                </a:cubicBezTo>
                <a:cubicBezTo>
                  <a:pt x="102053" y="1065439"/>
                  <a:pt x="95930" y="1136876"/>
                  <a:pt x="89807" y="120831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5768200" y="1347107"/>
            <a:ext cx="57649" cy="1314450"/>
          </a:xfrm>
          <a:custGeom>
            <a:avLst/>
            <a:gdLst>
              <a:gd name="connsiteX0" fmla="*/ 52936 w 57649"/>
              <a:gd name="connsiteY0" fmla="*/ 0 h 1314450"/>
              <a:gd name="connsiteX1" fmla="*/ 52936 w 57649"/>
              <a:gd name="connsiteY1" fmla="*/ 318407 h 1314450"/>
              <a:gd name="connsiteX2" fmla="*/ 3950 w 57649"/>
              <a:gd name="connsiteY2" fmla="*/ 563336 h 1314450"/>
              <a:gd name="connsiteX3" fmla="*/ 3950 w 57649"/>
              <a:gd name="connsiteY3" fmla="*/ 840922 h 1314450"/>
              <a:gd name="connsiteX4" fmla="*/ 12114 w 57649"/>
              <a:gd name="connsiteY4" fmla="*/ 1134836 h 1314450"/>
              <a:gd name="connsiteX5" fmla="*/ 3950 w 57649"/>
              <a:gd name="connsiteY5"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49" h="1314450">
                <a:moveTo>
                  <a:pt x="52936" y="0"/>
                </a:moveTo>
                <a:cubicBezTo>
                  <a:pt x="57018" y="112259"/>
                  <a:pt x="61100" y="224518"/>
                  <a:pt x="52936" y="318407"/>
                </a:cubicBezTo>
                <a:cubicBezTo>
                  <a:pt x="44772" y="412296"/>
                  <a:pt x="12114" y="476250"/>
                  <a:pt x="3950" y="563336"/>
                </a:cubicBezTo>
                <a:cubicBezTo>
                  <a:pt x="-4214" y="650422"/>
                  <a:pt x="2589" y="745672"/>
                  <a:pt x="3950" y="840922"/>
                </a:cubicBezTo>
                <a:cubicBezTo>
                  <a:pt x="5311" y="936172"/>
                  <a:pt x="12114" y="1055915"/>
                  <a:pt x="12114" y="1134836"/>
                </a:cubicBezTo>
                <a:cubicBezTo>
                  <a:pt x="12114" y="1213757"/>
                  <a:pt x="8032" y="1264103"/>
                  <a:pt x="3950" y="131445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363436" y="2669721"/>
            <a:ext cx="212271" cy="628650"/>
          </a:xfrm>
          <a:custGeom>
            <a:avLst/>
            <a:gdLst>
              <a:gd name="connsiteX0" fmla="*/ 212271 w 212271"/>
              <a:gd name="connsiteY0" fmla="*/ 0 h 628650"/>
              <a:gd name="connsiteX1" fmla="*/ 114300 w 212271"/>
              <a:gd name="connsiteY1" fmla="*/ 326572 h 628650"/>
              <a:gd name="connsiteX2" fmla="*/ 57150 w 212271"/>
              <a:gd name="connsiteY2" fmla="*/ 489858 h 628650"/>
              <a:gd name="connsiteX3" fmla="*/ 0 w 212271"/>
              <a:gd name="connsiteY3" fmla="*/ 628650 h 628650"/>
            </a:gdLst>
            <a:ahLst/>
            <a:cxnLst>
              <a:cxn ang="0">
                <a:pos x="connsiteX0" y="connsiteY0"/>
              </a:cxn>
              <a:cxn ang="0">
                <a:pos x="connsiteX1" y="connsiteY1"/>
              </a:cxn>
              <a:cxn ang="0">
                <a:pos x="connsiteX2" y="connsiteY2"/>
              </a:cxn>
              <a:cxn ang="0">
                <a:pos x="connsiteX3" y="connsiteY3"/>
              </a:cxn>
            </a:cxnLst>
            <a:rect l="l" t="t" r="r" b="b"/>
            <a:pathLst>
              <a:path w="212271" h="628650">
                <a:moveTo>
                  <a:pt x="212271" y="0"/>
                </a:moveTo>
                <a:cubicBezTo>
                  <a:pt x="175532" y="122464"/>
                  <a:pt x="140153" y="244929"/>
                  <a:pt x="114300" y="326572"/>
                </a:cubicBezTo>
                <a:cubicBezTo>
                  <a:pt x="88446" y="408215"/>
                  <a:pt x="76200" y="439512"/>
                  <a:pt x="57150" y="489858"/>
                </a:cubicBezTo>
                <a:cubicBezTo>
                  <a:pt x="38100" y="540204"/>
                  <a:pt x="19050" y="584427"/>
                  <a:pt x="0" y="62865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433457" y="2824843"/>
            <a:ext cx="367393" cy="440871"/>
          </a:xfrm>
          <a:custGeom>
            <a:avLst/>
            <a:gdLst>
              <a:gd name="connsiteX0" fmla="*/ 0 w 367393"/>
              <a:gd name="connsiteY0" fmla="*/ 0 h 440871"/>
              <a:gd name="connsiteX1" fmla="*/ 212272 w 367393"/>
              <a:gd name="connsiteY1" fmla="*/ 187778 h 440871"/>
              <a:gd name="connsiteX2" fmla="*/ 326572 w 367393"/>
              <a:gd name="connsiteY2" fmla="*/ 351064 h 440871"/>
              <a:gd name="connsiteX3" fmla="*/ 367393 w 367393"/>
              <a:gd name="connsiteY3" fmla="*/ 440871 h 440871"/>
            </a:gdLst>
            <a:ahLst/>
            <a:cxnLst>
              <a:cxn ang="0">
                <a:pos x="connsiteX0" y="connsiteY0"/>
              </a:cxn>
              <a:cxn ang="0">
                <a:pos x="connsiteX1" y="connsiteY1"/>
              </a:cxn>
              <a:cxn ang="0">
                <a:pos x="connsiteX2" y="connsiteY2"/>
              </a:cxn>
              <a:cxn ang="0">
                <a:pos x="connsiteX3" y="connsiteY3"/>
              </a:cxn>
            </a:cxnLst>
            <a:rect l="l" t="t" r="r" b="b"/>
            <a:pathLst>
              <a:path w="367393" h="440871">
                <a:moveTo>
                  <a:pt x="0" y="0"/>
                </a:moveTo>
                <a:cubicBezTo>
                  <a:pt x="78921" y="64633"/>
                  <a:pt x="157843" y="129267"/>
                  <a:pt x="212272" y="187778"/>
                </a:cubicBezTo>
                <a:cubicBezTo>
                  <a:pt x="266701" y="246289"/>
                  <a:pt x="300719" y="308882"/>
                  <a:pt x="326572" y="351064"/>
                </a:cubicBezTo>
                <a:cubicBezTo>
                  <a:pt x="352425" y="393246"/>
                  <a:pt x="359909" y="417058"/>
                  <a:pt x="367393" y="44087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59279" y="3992336"/>
            <a:ext cx="1738989" cy="2026314"/>
          </a:xfrm>
          <a:custGeom>
            <a:avLst/>
            <a:gdLst>
              <a:gd name="connsiteX0" fmla="*/ 0 w 1567543"/>
              <a:gd name="connsiteY0" fmla="*/ 0 h 2026314"/>
              <a:gd name="connsiteX1" fmla="*/ 65314 w 1567543"/>
              <a:gd name="connsiteY1" fmla="*/ 359228 h 2026314"/>
              <a:gd name="connsiteX2" fmla="*/ 179614 w 1567543"/>
              <a:gd name="connsiteY2" fmla="*/ 653143 h 2026314"/>
              <a:gd name="connsiteX3" fmla="*/ 326571 w 1567543"/>
              <a:gd name="connsiteY3" fmla="*/ 889907 h 2026314"/>
              <a:gd name="connsiteX4" fmla="*/ 604157 w 1567543"/>
              <a:gd name="connsiteY4" fmla="*/ 1240971 h 2026314"/>
              <a:gd name="connsiteX5" fmla="*/ 881743 w 1567543"/>
              <a:gd name="connsiteY5" fmla="*/ 1461407 h 2026314"/>
              <a:gd name="connsiteX6" fmla="*/ 1175657 w 1567543"/>
              <a:gd name="connsiteY6" fmla="*/ 1665514 h 2026314"/>
              <a:gd name="connsiteX7" fmla="*/ 1387928 w 1567543"/>
              <a:gd name="connsiteY7" fmla="*/ 1845128 h 2026314"/>
              <a:gd name="connsiteX8" fmla="*/ 1518557 w 1567543"/>
              <a:gd name="connsiteY8" fmla="*/ 2000250 h 2026314"/>
              <a:gd name="connsiteX9" fmla="*/ 1567543 w 1567543"/>
              <a:gd name="connsiteY9" fmla="*/ 2024743 h 202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7543" h="2026314">
                <a:moveTo>
                  <a:pt x="0" y="0"/>
                </a:moveTo>
                <a:cubicBezTo>
                  <a:pt x="17689" y="125185"/>
                  <a:pt x="35378" y="250371"/>
                  <a:pt x="65314" y="359228"/>
                </a:cubicBezTo>
                <a:cubicBezTo>
                  <a:pt x="95250" y="468085"/>
                  <a:pt x="136071" y="564697"/>
                  <a:pt x="179614" y="653143"/>
                </a:cubicBezTo>
                <a:cubicBezTo>
                  <a:pt x="223157" y="741589"/>
                  <a:pt x="255814" y="791936"/>
                  <a:pt x="326571" y="889907"/>
                </a:cubicBezTo>
                <a:cubicBezTo>
                  <a:pt x="397328" y="987878"/>
                  <a:pt x="511628" y="1145721"/>
                  <a:pt x="604157" y="1240971"/>
                </a:cubicBezTo>
                <a:cubicBezTo>
                  <a:pt x="696686" y="1336221"/>
                  <a:pt x="786493" y="1390650"/>
                  <a:pt x="881743" y="1461407"/>
                </a:cubicBezTo>
                <a:cubicBezTo>
                  <a:pt x="976993" y="1532164"/>
                  <a:pt x="1091293" y="1601561"/>
                  <a:pt x="1175657" y="1665514"/>
                </a:cubicBezTo>
                <a:cubicBezTo>
                  <a:pt x="1260021" y="1729468"/>
                  <a:pt x="1330778" y="1789339"/>
                  <a:pt x="1387928" y="1845128"/>
                </a:cubicBezTo>
                <a:cubicBezTo>
                  <a:pt x="1445078" y="1900917"/>
                  <a:pt x="1488621" y="1970314"/>
                  <a:pt x="1518557" y="2000250"/>
                </a:cubicBezTo>
                <a:cubicBezTo>
                  <a:pt x="1548493" y="2030186"/>
                  <a:pt x="1558018" y="2027464"/>
                  <a:pt x="1567543" y="202474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1906" y="3584121"/>
            <a:ext cx="1196067" cy="2432958"/>
          </a:xfrm>
          <a:custGeom>
            <a:avLst/>
            <a:gdLst>
              <a:gd name="connsiteX0" fmla="*/ 1379764 w 1397540"/>
              <a:gd name="connsiteY0" fmla="*/ 0 h 2432958"/>
              <a:gd name="connsiteX1" fmla="*/ 1396093 w 1397540"/>
              <a:gd name="connsiteY1" fmla="*/ 114300 h 2432958"/>
              <a:gd name="connsiteX2" fmla="*/ 1347107 w 1397540"/>
              <a:gd name="connsiteY2" fmla="*/ 302079 h 2432958"/>
              <a:gd name="connsiteX3" fmla="*/ 1249135 w 1397540"/>
              <a:gd name="connsiteY3" fmla="*/ 555172 h 2432958"/>
              <a:gd name="connsiteX4" fmla="*/ 1036864 w 1397540"/>
              <a:gd name="connsiteY4" fmla="*/ 906236 h 2432958"/>
              <a:gd name="connsiteX5" fmla="*/ 857250 w 1397540"/>
              <a:gd name="connsiteY5" fmla="*/ 1191986 h 2432958"/>
              <a:gd name="connsiteX6" fmla="*/ 726621 w 1397540"/>
              <a:gd name="connsiteY6" fmla="*/ 1404258 h 2432958"/>
              <a:gd name="connsiteX7" fmla="*/ 661307 w 1397540"/>
              <a:gd name="connsiteY7" fmla="*/ 1502229 h 2432958"/>
              <a:gd name="connsiteX8" fmla="*/ 522514 w 1397540"/>
              <a:gd name="connsiteY8" fmla="*/ 1755322 h 2432958"/>
              <a:gd name="connsiteX9" fmla="*/ 334735 w 1397540"/>
              <a:gd name="connsiteY9" fmla="*/ 2041072 h 2432958"/>
              <a:gd name="connsiteX10" fmla="*/ 195943 w 1397540"/>
              <a:gd name="connsiteY10" fmla="*/ 2228850 h 2432958"/>
              <a:gd name="connsiteX11" fmla="*/ 0 w 1397540"/>
              <a:gd name="connsiteY11" fmla="*/ 2432958 h 243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7540" h="2432958">
                <a:moveTo>
                  <a:pt x="1379764" y="0"/>
                </a:moveTo>
                <a:cubicBezTo>
                  <a:pt x="1390650" y="31977"/>
                  <a:pt x="1401536" y="63954"/>
                  <a:pt x="1396093" y="114300"/>
                </a:cubicBezTo>
                <a:cubicBezTo>
                  <a:pt x="1390650" y="164646"/>
                  <a:pt x="1371600" y="228600"/>
                  <a:pt x="1347107" y="302079"/>
                </a:cubicBezTo>
                <a:cubicBezTo>
                  <a:pt x="1322614" y="375558"/>
                  <a:pt x="1300842" y="454479"/>
                  <a:pt x="1249135" y="555172"/>
                </a:cubicBezTo>
                <a:cubicBezTo>
                  <a:pt x="1197428" y="655865"/>
                  <a:pt x="1102178" y="800100"/>
                  <a:pt x="1036864" y="906236"/>
                </a:cubicBezTo>
                <a:cubicBezTo>
                  <a:pt x="971550" y="1012372"/>
                  <a:pt x="908957" y="1108982"/>
                  <a:pt x="857250" y="1191986"/>
                </a:cubicBezTo>
                <a:cubicBezTo>
                  <a:pt x="805543" y="1274990"/>
                  <a:pt x="759278" y="1352551"/>
                  <a:pt x="726621" y="1404258"/>
                </a:cubicBezTo>
                <a:cubicBezTo>
                  <a:pt x="693964" y="1455965"/>
                  <a:pt x="695325" y="1443718"/>
                  <a:pt x="661307" y="1502229"/>
                </a:cubicBezTo>
                <a:cubicBezTo>
                  <a:pt x="627289" y="1560740"/>
                  <a:pt x="576943" y="1665515"/>
                  <a:pt x="522514" y="1755322"/>
                </a:cubicBezTo>
                <a:cubicBezTo>
                  <a:pt x="468085" y="1845129"/>
                  <a:pt x="389163" y="1962151"/>
                  <a:pt x="334735" y="2041072"/>
                </a:cubicBezTo>
                <a:cubicBezTo>
                  <a:pt x="280307" y="2119993"/>
                  <a:pt x="251732" y="2163536"/>
                  <a:pt x="195943" y="2228850"/>
                </a:cubicBezTo>
                <a:cubicBezTo>
                  <a:pt x="140154" y="2294164"/>
                  <a:pt x="0" y="2432958"/>
                  <a:pt x="0" y="243295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2099542" y="571500"/>
            <a:ext cx="1700934" cy="12573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469572" y="571500"/>
            <a:ext cx="2547257" cy="454750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131130" y="571500"/>
            <a:ext cx="1763484" cy="454750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053443" y="571500"/>
            <a:ext cx="3887561" cy="5233307"/>
          </a:xfrm>
          <a:prstGeom prst="straightConnector1">
            <a:avLst/>
          </a:prstGeom>
          <a:ln w="28575">
            <a:solidFill>
              <a:srgbClr val="0093D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67747" y="3138077"/>
            <a:ext cx="4454005" cy="430887"/>
          </a:xfrm>
          <a:prstGeom prst="rect">
            <a:avLst/>
          </a:prstGeom>
          <a:solidFill>
            <a:schemeClr val="bg1"/>
          </a:solidFill>
        </p:spPr>
        <p:txBody>
          <a:bodyPr wrap="square" rtlCol="0">
            <a:spAutoFit/>
          </a:bodyPr>
          <a:lstStyle/>
          <a:p>
            <a:pPr algn="ctr"/>
            <a:r>
              <a:rPr lang="en-US" sz="2200" dirty="0"/>
              <a:t>Better choice of reference velocity</a:t>
            </a:r>
          </a:p>
        </p:txBody>
      </p:sp>
    </p:spTree>
    <p:extLst>
      <p:ext uri="{BB962C8B-B14F-4D97-AF65-F5344CB8AC3E}">
        <p14:creationId xmlns:p14="http://schemas.microsoft.com/office/powerpoint/2010/main" val="43890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5262979"/>
          </a:xfrm>
          <a:prstGeom prst="rect">
            <a:avLst/>
          </a:prstGeom>
          <a:noFill/>
          <a:ln>
            <a:noFill/>
          </a:ln>
        </p:spPr>
        <p:txBody>
          <a:bodyPr wrap="square" rtlCol="0">
            <a:spAutoFit/>
          </a:bodyPr>
          <a:lstStyle/>
          <a:p>
            <a:r>
              <a:rPr lang="en-GB" sz="2400" dirty="0">
                <a:solidFill>
                  <a:schemeClr val="bg2">
                    <a:lumMod val="60000"/>
                    <a:lumOff val="40000"/>
                  </a:schemeClr>
                </a:solidFill>
              </a:rPr>
              <a:t>Standard migration is a combination of </a:t>
            </a:r>
          </a:p>
          <a:p>
            <a:pPr marL="457200" indent="-457200">
              <a:buFont typeface="+mj-lt"/>
              <a:buAutoNum type="arabicPeriod"/>
            </a:pPr>
            <a:r>
              <a:rPr lang="en-GB" sz="2400" b="0" i="1" dirty="0">
                <a:solidFill>
                  <a:schemeClr val="bg2">
                    <a:lumMod val="60000"/>
                    <a:lumOff val="40000"/>
                  </a:schemeClr>
                </a:solidFill>
              </a:rPr>
              <a:t>Superposition of wave propagation </a:t>
            </a:r>
            <a:r>
              <a:rPr lang="en-GB" sz="2400" b="0" dirty="0">
                <a:solidFill>
                  <a:schemeClr val="bg2">
                    <a:lumMod val="60000"/>
                    <a:lumOff val="40000"/>
                  </a:schemeClr>
                </a:solidFill>
              </a:rPr>
              <a:t>(correct)</a:t>
            </a:r>
          </a:p>
          <a:p>
            <a:pPr marL="457200" indent="-457200">
              <a:buFont typeface="+mj-lt"/>
              <a:buAutoNum type="arabicPeriod"/>
            </a:pPr>
            <a:r>
              <a:rPr lang="en-GB" sz="2400" dirty="0">
                <a:solidFill>
                  <a:schemeClr val="bg2">
                    <a:lumMod val="60000"/>
                    <a:lumOff val="40000"/>
                  </a:schemeClr>
                </a:solidFill>
              </a:rPr>
              <a:t>Huygens principle, forward and backward in time</a:t>
            </a:r>
          </a:p>
          <a:p>
            <a:pPr marL="457200" indent="-457200">
              <a:buFont typeface="+mj-lt"/>
              <a:buAutoNum type="arabicPeriod"/>
            </a:pPr>
            <a:r>
              <a:rPr lang="en-GB" sz="2400" b="0" dirty="0">
                <a:solidFill>
                  <a:schemeClr val="bg2">
                    <a:lumMod val="60000"/>
                    <a:lumOff val="40000"/>
                  </a:schemeClr>
                </a:solidFill>
              </a:rPr>
              <a:t>Imaging condition (coming soon)</a:t>
            </a:r>
          </a:p>
          <a:p>
            <a:pPr marL="457200" indent="-457200">
              <a:buFont typeface="+mj-lt"/>
              <a:buAutoNum type="arabicPeriod"/>
            </a:pPr>
            <a:r>
              <a:rPr lang="en-GB" sz="2400" dirty="0"/>
              <a:t>Single scatter (Born approximation) :</a:t>
            </a:r>
          </a:p>
          <a:p>
            <a:pPr lvl="1"/>
            <a:r>
              <a:rPr lang="en-GB" sz="2400" i="1" dirty="0">
                <a:solidFill>
                  <a:srgbClr val="FF0000"/>
                </a:solidFill>
              </a:rPr>
              <a:t>Superposition of response</a:t>
            </a:r>
            <a:r>
              <a:rPr lang="en-GB" sz="2400" dirty="0"/>
              <a:t> (approximate) :</a:t>
            </a:r>
            <a:endParaRPr lang="en-GB" sz="2400" b="0" dirty="0"/>
          </a:p>
          <a:p>
            <a:pPr lvl="1"/>
            <a:r>
              <a:rPr lang="en-GB" sz="2400" b="0" dirty="0"/>
              <a:t>Adding one more </a:t>
            </a:r>
            <a:r>
              <a:rPr lang="en-GB" sz="2400" b="0" dirty="0" err="1"/>
              <a:t>scatterer</a:t>
            </a:r>
            <a:r>
              <a:rPr lang="en-GB" sz="2400" b="0" dirty="0"/>
              <a:t> / </a:t>
            </a:r>
            <a:r>
              <a:rPr lang="en-GB" sz="2400" b="0" dirty="0" err="1"/>
              <a:t>diffractor</a:t>
            </a:r>
            <a:r>
              <a:rPr lang="en-GB" sz="2400" b="0" dirty="0"/>
              <a:t> adds one more diffraction response to the recorded </a:t>
            </a:r>
            <a:r>
              <a:rPr lang="en-GB" sz="2400" b="0" dirty="0" err="1"/>
              <a:t>wavefield</a:t>
            </a:r>
            <a:r>
              <a:rPr lang="en-GB" sz="2400" dirty="0"/>
              <a:t> : </a:t>
            </a:r>
            <a:r>
              <a:rPr lang="en-GB" sz="2400" b="0" dirty="0"/>
              <a:t>Single scatter happens when </a:t>
            </a:r>
            <a:r>
              <a:rPr lang="en-GB" sz="2400" b="0" i="1" dirty="0"/>
              <a:t>either</a:t>
            </a:r>
            <a:r>
              <a:rPr lang="en-GB" sz="2400" dirty="0"/>
              <a:t> :</a:t>
            </a:r>
            <a:endParaRPr lang="en-GB" sz="2400" b="0" dirty="0"/>
          </a:p>
          <a:p>
            <a:pPr marL="1371600" lvl="2" indent="-457200">
              <a:buFont typeface="+mj-lt"/>
              <a:buAutoNum type="arabicPeriod"/>
            </a:pPr>
            <a:r>
              <a:rPr lang="en-GB" sz="2400" dirty="0"/>
              <a:t>Applying WKBJ to the source and receiver propagators                    ; </a:t>
            </a:r>
            <a:r>
              <a:rPr lang="en-GB" sz="2400" i="1" dirty="0"/>
              <a:t>or </a:t>
            </a:r>
          </a:p>
          <a:p>
            <a:pPr marL="1371600" lvl="2" indent="-457200">
              <a:buFont typeface="+mj-lt"/>
              <a:buAutoNum type="arabicPeriod"/>
            </a:pPr>
            <a:r>
              <a:rPr lang="en-GB" sz="2400" dirty="0"/>
              <a:t>Smoothing the velocity field. </a:t>
            </a:r>
          </a:p>
          <a:p>
            <a:pPr lvl="2"/>
            <a:r>
              <a:rPr lang="en-GB" sz="2400" dirty="0"/>
              <a:t>Both rely on high-frequency </a:t>
            </a:r>
            <a:r>
              <a:rPr lang="en-GB" sz="2400" dirty="0" err="1"/>
              <a:t>asymptotics</a:t>
            </a:r>
            <a:r>
              <a:rPr lang="en-GB" sz="2400" dirty="0"/>
              <a:t> (next).</a:t>
            </a:r>
          </a:p>
          <a:p>
            <a:pPr lvl="1"/>
            <a:endParaRPr lang="en-GB" sz="2400" b="0" dirty="0"/>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56</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mc:AlternateContent xmlns:mc="http://schemas.openxmlformats.org/markup-compatibility/2006" xmlns:a14="http://schemas.microsoft.com/office/drawing/2010/main">
        <mc:Choice Requires="a14">
          <p:sp>
            <p:nvSpPr>
              <p:cNvPr id="72" name="TextBox 71"/>
              <p:cNvSpPr txBox="1"/>
              <p:nvPr/>
            </p:nvSpPr>
            <p:spPr>
              <a:xfrm>
                <a:off x="3868506" y="4425049"/>
                <a:ext cx="2083258" cy="473591"/>
              </a:xfrm>
              <a:prstGeom prst="rect">
                <a:avLst/>
              </a:prstGeom>
              <a:noFill/>
            </p:spPr>
            <p:txBody>
              <a:bodyPr wrap="square" rtlCol="0">
                <a:spAutoFit/>
              </a:bodyPr>
              <a:lstStyle/>
              <a:p>
                <a14:m>
                  <m:oMath xmlns:m="http://schemas.openxmlformats.org/officeDocument/2006/math">
                    <m:r>
                      <a:rPr lang="en-US" sz="2400" b="0" i="1" smtClean="0">
                        <a:latin typeface="Cambria Math"/>
                        <a:ea typeface="Cambria Math"/>
                      </a:rPr>
                      <m:t> (</m:t>
                    </m:r>
                    <m:r>
                      <a:rPr lang="en-US" sz="2400" b="0" i="1" smtClean="0">
                        <a:latin typeface="Cambria Math"/>
                        <a:ea typeface="Cambria Math"/>
                      </a:rPr>
                      <m:t>𝐺</m:t>
                    </m:r>
                    <m:r>
                      <a:rPr lang="en-US" sz="2400" b="0" i="1" smtClean="0">
                        <a:latin typeface="Cambria Math"/>
                        <a:ea typeface="Cambria Math"/>
                      </a:rPr>
                      <m:t>~</m:t>
                    </m:r>
                    <m:r>
                      <a:rPr lang="en-US" sz="2400" b="0" i="1" smtClean="0">
                        <a:latin typeface="Cambria Math"/>
                        <a:ea typeface="Cambria Math"/>
                      </a:rPr>
                      <m:t>𝐴</m:t>
                    </m:r>
                    <m:sSup>
                      <m:sSupPr>
                        <m:ctrlPr>
                          <a:rPr lang="en-US" sz="2400" b="0" i="1" smtClean="0">
                            <a:latin typeface="Cambria Math" panose="02040503050406030204" pitchFamily="18" charset="0"/>
                            <a:ea typeface="Cambria Math"/>
                          </a:rPr>
                        </m:ctrlPr>
                      </m:sSupPr>
                      <m:e>
                        <m:r>
                          <a:rPr lang="en-US" sz="2400" b="0" i="1" smtClean="0">
                            <a:latin typeface="Cambria Math"/>
                            <a:ea typeface="Cambria Math"/>
                          </a:rPr>
                          <m:t>𝑒</m:t>
                        </m:r>
                      </m:e>
                      <m:sup>
                        <m:r>
                          <a:rPr lang="en-US" sz="2400" b="0" i="1" smtClean="0">
                            <a:latin typeface="Cambria Math"/>
                            <a:ea typeface="Cambria Math"/>
                          </a:rPr>
                          <m:t>𝑖</m:t>
                        </m:r>
                        <m:r>
                          <a:rPr lang="en-US" sz="2400" b="0" i="1" smtClean="0">
                            <a:latin typeface="Cambria Math"/>
                            <a:ea typeface="Cambria Math"/>
                          </a:rPr>
                          <m:t>𝜔𝜏</m:t>
                        </m:r>
                      </m:sup>
                    </m:sSup>
                  </m:oMath>
                </a14:m>
                <a:r>
                  <a:rPr lang="en-US" sz="2400" dirty="0"/>
                  <a:t>)</a:t>
                </a:r>
                <a:endParaRPr lang="en-US" sz="2400" dirty="0" err="1"/>
              </a:p>
            </p:txBody>
          </p:sp>
        </mc:Choice>
        <mc:Fallback xmlns="">
          <p:sp>
            <p:nvSpPr>
              <p:cNvPr id="72" name="TextBox 71"/>
              <p:cNvSpPr txBox="1">
                <a:spLocks noRot="1" noChangeAspect="1" noMove="1" noResize="1" noEditPoints="1" noAdjustHandles="1" noChangeArrowheads="1" noChangeShapeType="1" noTextEdit="1"/>
              </p:cNvSpPr>
              <p:nvPr/>
            </p:nvSpPr>
            <p:spPr>
              <a:xfrm>
                <a:off x="3868506" y="4425049"/>
                <a:ext cx="2083258" cy="473591"/>
              </a:xfrm>
              <a:prstGeom prst="rect">
                <a:avLst/>
              </a:prstGeom>
              <a:blipFill>
                <a:blip r:embed="rId3"/>
                <a:stretch>
                  <a:fillRect t="-6410" b="-29487"/>
                </a:stretch>
              </a:blipFill>
            </p:spPr>
            <p:txBody>
              <a:bodyPr/>
              <a:lstStyle/>
              <a:p>
                <a:r>
                  <a:rPr lang="en-US">
                    <a:noFill/>
                  </a:rPr>
                  <a:t> </a:t>
                </a:r>
              </a:p>
            </p:txBody>
          </p:sp>
        </mc:Fallback>
      </mc:AlternateContent>
      <p:pic>
        <p:nvPicPr>
          <p:cNvPr id="12290" name="Picture 2" descr="http://upload.wikimedia.org/wikipedia/en/7/73/Harold_Jeffreys%2C_S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4206875"/>
            <a:ext cx="1657350"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5150" y="6008912"/>
            <a:ext cx="4761593" cy="338554"/>
          </a:xfrm>
          <a:prstGeom prst="rect">
            <a:avLst/>
          </a:prstGeom>
          <a:noFill/>
        </p:spPr>
        <p:txBody>
          <a:bodyPr wrap="square" rtlCol="0">
            <a:spAutoFit/>
          </a:bodyPr>
          <a:lstStyle/>
          <a:p>
            <a:r>
              <a:rPr lang="en-US" sz="1600" dirty="0"/>
              <a:t>WKBJ: “J” = Sir Harold </a:t>
            </a:r>
            <a:r>
              <a:rPr lang="en-US" sz="1600" dirty="0" err="1"/>
              <a:t>Jeffreys</a:t>
            </a:r>
            <a:r>
              <a:rPr lang="en-US" sz="1600" dirty="0"/>
              <a:t> 1891-1989</a:t>
            </a:r>
          </a:p>
        </p:txBody>
      </p:sp>
    </p:spTree>
    <p:extLst>
      <p:ext uri="{BB962C8B-B14F-4D97-AF65-F5344CB8AC3E}">
        <p14:creationId xmlns:p14="http://schemas.microsoft.com/office/powerpoint/2010/main" val="96229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830997"/>
          </a:xfrm>
          <a:prstGeom prst="rect">
            <a:avLst/>
          </a:prstGeom>
          <a:noFill/>
          <a:ln>
            <a:noFill/>
          </a:ln>
        </p:spPr>
        <p:txBody>
          <a:bodyPr wrap="square" rtlCol="0">
            <a:spAutoFit/>
          </a:bodyPr>
          <a:lstStyle/>
          <a:p>
            <a:r>
              <a:rPr lang="en-GB" sz="2400" dirty="0"/>
              <a:t>Velocity smoothing and high-frequency </a:t>
            </a:r>
            <a:r>
              <a:rPr lang="en-GB" sz="2400" dirty="0" err="1"/>
              <a:t>asymptotics</a:t>
            </a:r>
            <a:r>
              <a:rPr lang="en-GB" sz="2400" dirty="0"/>
              <a:t>:</a:t>
            </a:r>
          </a:p>
          <a:p>
            <a:pPr lvl="1"/>
            <a:endParaRPr lang="en-GB" sz="2400" b="0" dirty="0"/>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57</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132" name="Group 131"/>
          <p:cNvGrpSpPr/>
          <p:nvPr/>
        </p:nvGrpSpPr>
        <p:grpSpPr>
          <a:xfrm>
            <a:off x="1251850" y="1526719"/>
            <a:ext cx="2285951" cy="685803"/>
            <a:chOff x="1251850" y="1526719"/>
            <a:chExt cx="2285951" cy="685803"/>
          </a:xfrm>
        </p:grpSpPr>
        <p:cxnSp>
          <p:nvCxnSpPr>
            <p:cNvPr id="4" name="Elbow Connector 3"/>
            <p:cNvCxnSpPr/>
            <p:nvPr/>
          </p:nvCxnSpPr>
          <p:spPr>
            <a:xfrm flipV="1">
              <a:off x="1973029" y="1526719"/>
              <a:ext cx="930744" cy="685803"/>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2730" y="1905001"/>
              <a:ext cx="873579" cy="144222"/>
              <a:chOff x="522514" y="5962661"/>
              <a:chExt cx="873579" cy="144222"/>
            </a:xfrm>
          </p:grpSpPr>
          <p:grpSp>
            <p:nvGrpSpPr>
              <p:cNvPr id="8" name="Group 7"/>
              <p:cNvGrpSpPr/>
              <p:nvPr/>
            </p:nvGrpSpPr>
            <p:grpSpPr>
              <a:xfrm>
                <a:off x="522514" y="5965377"/>
                <a:ext cx="372835" cy="141506"/>
                <a:chOff x="522514" y="5965377"/>
                <a:chExt cx="372835" cy="141506"/>
              </a:xfrm>
            </p:grpSpPr>
            <p:cxnSp>
              <p:nvCxnSpPr>
                <p:cNvPr id="7" name="Curved Connector 6"/>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903506" y="5962661"/>
                <a:ext cx="372835" cy="141506"/>
                <a:chOff x="522514" y="5965377"/>
                <a:chExt cx="372835" cy="141506"/>
              </a:xfrm>
            </p:grpSpPr>
            <p:cxnSp>
              <p:nvCxnSpPr>
                <p:cNvPr id="13" name="Curved Connector 1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flipH="1">
              <a:off x="1251850" y="1624709"/>
              <a:ext cx="873579" cy="144222"/>
              <a:chOff x="522514" y="5962661"/>
              <a:chExt cx="873579" cy="144222"/>
            </a:xfrm>
          </p:grpSpPr>
          <p:grpSp>
            <p:nvGrpSpPr>
              <p:cNvPr id="20" name="Group 19"/>
              <p:cNvGrpSpPr/>
              <p:nvPr/>
            </p:nvGrpSpPr>
            <p:grpSpPr>
              <a:xfrm>
                <a:off x="522514" y="5965377"/>
                <a:ext cx="372835" cy="141506"/>
                <a:chOff x="522514" y="5965377"/>
                <a:chExt cx="372835" cy="141506"/>
              </a:xfrm>
            </p:grpSpPr>
            <p:cxnSp>
              <p:nvCxnSpPr>
                <p:cNvPr id="26" name="Curved Connector 2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903506" y="5962661"/>
                <a:ext cx="372835" cy="141506"/>
                <a:chOff x="522514" y="5965377"/>
                <a:chExt cx="372835" cy="141506"/>
              </a:xfrm>
            </p:grpSpPr>
            <p:cxnSp>
              <p:nvCxnSpPr>
                <p:cNvPr id="23" name="Curved Connector 2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2664222" y="1804317"/>
              <a:ext cx="873579" cy="144222"/>
              <a:chOff x="522514" y="5962661"/>
              <a:chExt cx="873579" cy="144222"/>
            </a:xfrm>
          </p:grpSpPr>
          <p:grpSp>
            <p:nvGrpSpPr>
              <p:cNvPr id="93" name="Group 92"/>
              <p:cNvGrpSpPr/>
              <p:nvPr/>
            </p:nvGrpSpPr>
            <p:grpSpPr>
              <a:xfrm>
                <a:off x="522514" y="5965377"/>
                <a:ext cx="372835" cy="141506"/>
                <a:chOff x="522514" y="5965377"/>
                <a:chExt cx="372835" cy="141506"/>
              </a:xfrm>
            </p:grpSpPr>
            <p:cxnSp>
              <p:nvCxnSpPr>
                <p:cNvPr id="98" name="Curved Connector 9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urved Connector 9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903506" y="5962661"/>
                <a:ext cx="372835" cy="141506"/>
                <a:chOff x="522514" y="5965377"/>
                <a:chExt cx="372835" cy="141506"/>
              </a:xfrm>
            </p:grpSpPr>
            <p:cxnSp>
              <p:nvCxnSpPr>
                <p:cNvPr id="96" name="Curved Connector 9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urved Connector 9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Straight Arrow Connector 9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33" name="TextBox 132"/>
          <p:cNvSpPr txBox="1"/>
          <p:nvPr/>
        </p:nvSpPr>
        <p:spPr>
          <a:xfrm>
            <a:off x="3624961" y="1526719"/>
            <a:ext cx="3633107" cy="584775"/>
          </a:xfrm>
          <a:prstGeom prst="rect">
            <a:avLst/>
          </a:prstGeom>
          <a:noFill/>
        </p:spPr>
        <p:txBody>
          <a:bodyPr wrap="square" rtlCol="0">
            <a:spAutoFit/>
          </a:bodyPr>
          <a:lstStyle/>
          <a:p>
            <a:pPr algn="ctr"/>
            <a:r>
              <a:rPr lang="en-US" sz="1600" dirty="0"/>
              <a:t>No smoothing : waves of all frequencies WILL reflect. </a:t>
            </a:r>
            <a:r>
              <a:rPr lang="en-US" sz="1600" dirty="0">
                <a:solidFill>
                  <a:srgbClr val="FF0000"/>
                </a:solidFill>
              </a:rPr>
              <a:t>BAD.</a:t>
            </a:r>
          </a:p>
        </p:txBody>
      </p:sp>
      <p:grpSp>
        <p:nvGrpSpPr>
          <p:cNvPr id="200" name="Group 199"/>
          <p:cNvGrpSpPr/>
          <p:nvPr/>
        </p:nvGrpSpPr>
        <p:grpSpPr>
          <a:xfrm>
            <a:off x="1251850" y="3865790"/>
            <a:ext cx="6471583" cy="666732"/>
            <a:chOff x="1251850" y="5041406"/>
            <a:chExt cx="6471583" cy="666732"/>
          </a:xfrm>
        </p:grpSpPr>
        <p:grpSp>
          <p:nvGrpSpPr>
            <p:cNvPr id="30" name="Group 29"/>
            <p:cNvGrpSpPr/>
            <p:nvPr/>
          </p:nvGrpSpPr>
          <p:grpSpPr>
            <a:xfrm>
              <a:off x="1251850" y="5041406"/>
              <a:ext cx="2321323" cy="666732"/>
              <a:chOff x="1251850" y="5041406"/>
              <a:chExt cx="2321323" cy="666732"/>
            </a:xfrm>
          </p:grpSpPr>
          <p:grpSp>
            <p:nvGrpSpPr>
              <p:cNvPr id="70" name="Group 69"/>
              <p:cNvGrpSpPr/>
              <p:nvPr/>
            </p:nvGrpSpPr>
            <p:grpSpPr>
              <a:xfrm>
                <a:off x="1662927" y="5041406"/>
                <a:ext cx="1553892" cy="666732"/>
                <a:chOff x="4022315" y="5900086"/>
                <a:chExt cx="1553892" cy="666732"/>
              </a:xfrm>
            </p:grpSpPr>
            <p:cxnSp>
              <p:nvCxnSpPr>
                <p:cNvPr id="18" name="Curved Connector 17"/>
                <p:cNvCxnSpPr/>
                <p:nvPr/>
              </p:nvCxnSpPr>
              <p:spPr>
                <a:xfrm flipV="1">
                  <a:off x="4449429" y="5902802"/>
                  <a:ext cx="669578" cy="661284"/>
                </a:xfrm>
                <a:prstGeom prst="curved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19007" y="5900086"/>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022315" y="6566818"/>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699594" y="5313529"/>
                <a:ext cx="873579" cy="144222"/>
                <a:chOff x="522514" y="5962661"/>
                <a:chExt cx="873579" cy="144222"/>
              </a:xfrm>
            </p:grpSpPr>
            <p:grpSp>
              <p:nvGrpSpPr>
                <p:cNvPr id="47" name="Group 46"/>
                <p:cNvGrpSpPr/>
                <p:nvPr/>
              </p:nvGrpSpPr>
              <p:grpSpPr>
                <a:xfrm>
                  <a:off x="522514" y="5965377"/>
                  <a:ext cx="372835" cy="141506"/>
                  <a:chOff x="522514" y="5965377"/>
                  <a:chExt cx="372835" cy="141506"/>
                </a:xfrm>
              </p:grpSpPr>
              <p:cxnSp>
                <p:nvCxnSpPr>
                  <p:cNvPr id="52" name="Curved Connector 51"/>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903506" y="5962661"/>
                  <a:ext cx="372835" cy="141506"/>
                  <a:chOff x="522514" y="5965377"/>
                  <a:chExt cx="372835" cy="141506"/>
                </a:xfrm>
              </p:grpSpPr>
              <p:cxnSp>
                <p:nvCxnSpPr>
                  <p:cNvPr id="50" name="Curved Connector 49"/>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251850" y="5310813"/>
                <a:ext cx="873579" cy="144222"/>
                <a:chOff x="522514" y="5962661"/>
                <a:chExt cx="873579" cy="144222"/>
              </a:xfrm>
            </p:grpSpPr>
            <p:grpSp>
              <p:nvGrpSpPr>
                <p:cNvPr id="125" name="Group 124"/>
                <p:cNvGrpSpPr/>
                <p:nvPr/>
              </p:nvGrpSpPr>
              <p:grpSpPr>
                <a:xfrm>
                  <a:off x="522514" y="5965377"/>
                  <a:ext cx="372835" cy="141506"/>
                  <a:chOff x="522514" y="5965377"/>
                  <a:chExt cx="372835" cy="141506"/>
                </a:xfrm>
              </p:grpSpPr>
              <p:cxnSp>
                <p:nvCxnSpPr>
                  <p:cNvPr id="130" name="Curved Connector 129"/>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Curved Connector 130"/>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903506" y="5962661"/>
                  <a:ext cx="372835" cy="141506"/>
                  <a:chOff x="522514" y="5965377"/>
                  <a:chExt cx="372835" cy="141506"/>
                </a:xfrm>
              </p:grpSpPr>
              <p:cxnSp>
                <p:nvCxnSpPr>
                  <p:cNvPr id="128" name="Curved Connector 12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Curved Connector 12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7" name="Straight Arrow Connector 126"/>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36" name="TextBox 135"/>
            <p:cNvSpPr txBox="1"/>
            <p:nvPr/>
          </p:nvSpPr>
          <p:spPr>
            <a:xfrm>
              <a:off x="3600484" y="5102567"/>
              <a:ext cx="4122949" cy="584775"/>
            </a:xfrm>
            <a:prstGeom prst="rect">
              <a:avLst/>
            </a:prstGeom>
            <a:noFill/>
          </p:spPr>
          <p:txBody>
            <a:bodyPr wrap="square" rtlCol="0">
              <a:spAutoFit/>
            </a:bodyPr>
            <a:lstStyle/>
            <a:p>
              <a:pPr algn="ctr"/>
              <a:r>
                <a:rPr lang="en-US" sz="1600" dirty="0"/>
                <a:t>Long-wavelength smoothing : waves of all frequencies WILL NOT reflect. </a:t>
              </a:r>
              <a:r>
                <a:rPr lang="en-US" sz="1600" dirty="0">
                  <a:solidFill>
                    <a:srgbClr val="0070C0"/>
                  </a:solidFill>
                </a:rPr>
                <a:t>GOOD.</a:t>
              </a:r>
            </a:p>
          </p:txBody>
        </p:sp>
      </p:grpSp>
      <p:grpSp>
        <p:nvGrpSpPr>
          <p:cNvPr id="170" name="Group 169"/>
          <p:cNvGrpSpPr/>
          <p:nvPr/>
        </p:nvGrpSpPr>
        <p:grpSpPr>
          <a:xfrm>
            <a:off x="1349664" y="2650762"/>
            <a:ext cx="6104353" cy="666732"/>
            <a:chOff x="1344216" y="3878078"/>
            <a:chExt cx="6104353" cy="666732"/>
          </a:xfrm>
        </p:grpSpPr>
        <p:grpSp>
          <p:nvGrpSpPr>
            <p:cNvPr id="171" name="Group 170"/>
            <p:cNvGrpSpPr/>
            <p:nvPr/>
          </p:nvGrpSpPr>
          <p:grpSpPr>
            <a:xfrm>
              <a:off x="1344216" y="3878078"/>
              <a:ext cx="2171655" cy="666732"/>
              <a:chOff x="1344216" y="3878078"/>
              <a:chExt cx="2171655" cy="666732"/>
            </a:xfrm>
          </p:grpSpPr>
          <p:grpSp>
            <p:nvGrpSpPr>
              <p:cNvPr id="173" name="Group 172"/>
              <p:cNvGrpSpPr/>
              <p:nvPr/>
            </p:nvGrpSpPr>
            <p:grpSpPr>
              <a:xfrm>
                <a:off x="1355096" y="4245437"/>
                <a:ext cx="873579" cy="144222"/>
                <a:chOff x="522514" y="5962661"/>
                <a:chExt cx="873579" cy="144222"/>
              </a:xfrm>
            </p:grpSpPr>
            <p:grpSp>
              <p:nvGrpSpPr>
                <p:cNvPr id="193" name="Group 192"/>
                <p:cNvGrpSpPr/>
                <p:nvPr/>
              </p:nvGrpSpPr>
              <p:grpSpPr>
                <a:xfrm>
                  <a:off x="522514" y="5965377"/>
                  <a:ext cx="372835" cy="141506"/>
                  <a:chOff x="522514" y="5965377"/>
                  <a:chExt cx="372835" cy="141506"/>
                </a:xfrm>
              </p:grpSpPr>
              <p:cxnSp>
                <p:nvCxnSpPr>
                  <p:cNvPr id="198" name="Curved Connector 19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Curved Connector 19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a:off x="903506" y="5962661"/>
                  <a:ext cx="372835" cy="141506"/>
                  <a:chOff x="522514" y="5965377"/>
                  <a:chExt cx="372835" cy="141506"/>
                </a:xfrm>
              </p:grpSpPr>
              <p:cxnSp>
                <p:nvCxnSpPr>
                  <p:cNvPr id="196" name="Curved Connector 19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Curved Connector 19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5" name="Straight Arrow Connector 19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74" name="Curved Connector 173"/>
              <p:cNvCxnSpPr/>
              <p:nvPr/>
            </p:nvCxnSpPr>
            <p:spPr>
              <a:xfrm flipV="1">
                <a:off x="2269977" y="3880794"/>
                <a:ext cx="320040" cy="661284"/>
              </a:xfrm>
              <a:prstGeom prst="curved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588503" y="3878078"/>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818371" y="4544810"/>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7" name="Group 176"/>
              <p:cNvGrpSpPr/>
              <p:nvPr/>
            </p:nvGrpSpPr>
            <p:grpSpPr>
              <a:xfrm flipH="1">
                <a:off x="1344216" y="3989637"/>
                <a:ext cx="873579" cy="144222"/>
                <a:chOff x="522514" y="5962661"/>
                <a:chExt cx="873579" cy="144222"/>
              </a:xfrm>
            </p:grpSpPr>
            <p:grpSp>
              <p:nvGrpSpPr>
                <p:cNvPr id="186" name="Group 185"/>
                <p:cNvGrpSpPr/>
                <p:nvPr/>
              </p:nvGrpSpPr>
              <p:grpSpPr>
                <a:xfrm>
                  <a:off x="522514" y="5965377"/>
                  <a:ext cx="372835" cy="141506"/>
                  <a:chOff x="522514" y="5965377"/>
                  <a:chExt cx="372835" cy="141506"/>
                </a:xfrm>
              </p:grpSpPr>
              <p:cxnSp>
                <p:nvCxnSpPr>
                  <p:cNvPr id="191" name="Curved Connector 190"/>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Curved Connector 191"/>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p:nvGrpSpPr>
              <p:grpSpPr>
                <a:xfrm>
                  <a:off x="903506" y="5962661"/>
                  <a:ext cx="372835" cy="141506"/>
                  <a:chOff x="522514" y="5965377"/>
                  <a:chExt cx="372835" cy="141506"/>
                </a:xfrm>
              </p:grpSpPr>
              <p:cxnSp>
                <p:nvCxnSpPr>
                  <p:cNvPr id="189" name="Curved Connector 188"/>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Curved Connector 189"/>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8" name="Straight Arrow Connector 187"/>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a:off x="2642292" y="4144753"/>
                <a:ext cx="873579" cy="144222"/>
                <a:chOff x="522514" y="5962661"/>
                <a:chExt cx="873579" cy="144222"/>
              </a:xfrm>
            </p:grpSpPr>
            <p:grpSp>
              <p:nvGrpSpPr>
                <p:cNvPr id="179" name="Group 178"/>
                <p:cNvGrpSpPr/>
                <p:nvPr/>
              </p:nvGrpSpPr>
              <p:grpSpPr>
                <a:xfrm>
                  <a:off x="522514" y="5965377"/>
                  <a:ext cx="372835" cy="141506"/>
                  <a:chOff x="522514" y="5965377"/>
                  <a:chExt cx="372835" cy="141506"/>
                </a:xfrm>
              </p:grpSpPr>
              <p:cxnSp>
                <p:nvCxnSpPr>
                  <p:cNvPr id="184" name="Curved Connector 183"/>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Curved Connector 184"/>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903506" y="5962661"/>
                  <a:ext cx="372835" cy="141506"/>
                  <a:chOff x="522514" y="5965377"/>
                  <a:chExt cx="372835" cy="141506"/>
                </a:xfrm>
              </p:grpSpPr>
              <p:cxnSp>
                <p:nvCxnSpPr>
                  <p:cNvPr id="182" name="Curved Connector 181"/>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Curved Connector 182"/>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1" name="Straight Arrow Connector 180"/>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72" name="TextBox 171"/>
            <p:cNvSpPr txBox="1"/>
            <p:nvPr/>
          </p:nvSpPr>
          <p:spPr>
            <a:xfrm>
              <a:off x="3456249" y="3921503"/>
              <a:ext cx="3992320" cy="584775"/>
            </a:xfrm>
            <a:prstGeom prst="rect">
              <a:avLst/>
            </a:prstGeom>
            <a:noFill/>
          </p:spPr>
          <p:txBody>
            <a:bodyPr wrap="square" rtlCol="0">
              <a:spAutoFit/>
            </a:bodyPr>
            <a:lstStyle/>
            <a:p>
              <a:pPr algn="ctr"/>
              <a:r>
                <a:rPr lang="en-US" sz="1600" dirty="0"/>
                <a:t>Short-wavelength smoothing : </a:t>
              </a:r>
            </a:p>
            <a:p>
              <a:pPr algn="ctr"/>
              <a:r>
                <a:rPr lang="en-US" sz="1600" dirty="0"/>
                <a:t>low-frequency waves WILL reflect. </a:t>
              </a:r>
              <a:r>
                <a:rPr lang="en-US" sz="1600" dirty="0">
                  <a:solidFill>
                    <a:srgbClr val="FF0000"/>
                  </a:solidFill>
                </a:rPr>
                <a:t>BAD.</a:t>
              </a:r>
            </a:p>
          </p:txBody>
        </p:sp>
      </p:grpSp>
      <p:grpSp>
        <p:nvGrpSpPr>
          <p:cNvPr id="349" name="Group 348"/>
          <p:cNvGrpSpPr>
            <a:grpSpLocks noChangeAspect="1"/>
          </p:cNvGrpSpPr>
          <p:nvPr/>
        </p:nvGrpSpPr>
        <p:grpSpPr>
          <a:xfrm>
            <a:off x="7159272" y="1599799"/>
            <a:ext cx="1294278" cy="405100"/>
            <a:chOff x="6395655" y="4588748"/>
            <a:chExt cx="1797608" cy="562639"/>
          </a:xfrm>
        </p:grpSpPr>
        <p:grpSp>
          <p:nvGrpSpPr>
            <p:cNvPr id="350" name="Group 349"/>
            <p:cNvGrpSpPr/>
            <p:nvPr/>
          </p:nvGrpSpPr>
          <p:grpSpPr>
            <a:xfrm>
              <a:off x="6395655" y="4588748"/>
              <a:ext cx="1797608" cy="562639"/>
              <a:chOff x="6395655" y="4588748"/>
              <a:chExt cx="1797608" cy="562639"/>
            </a:xfrm>
          </p:grpSpPr>
          <p:sp>
            <p:nvSpPr>
              <p:cNvPr id="355" name="Freeform 354"/>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356" name="Straight Connector 355"/>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7" name="Oval 356"/>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60" name="Group 359"/>
              <p:cNvGrpSpPr/>
              <p:nvPr/>
            </p:nvGrpSpPr>
            <p:grpSpPr>
              <a:xfrm>
                <a:off x="6395655" y="4590909"/>
                <a:ext cx="1738405" cy="85491"/>
                <a:chOff x="2043584" y="3419544"/>
                <a:chExt cx="3476810" cy="170982"/>
              </a:xfrm>
            </p:grpSpPr>
            <p:sp>
              <p:nvSpPr>
                <p:cNvPr id="365" name="Isosceles Triangle 364"/>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Isosceles Triangle 365"/>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Isosceles Triangle 366"/>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Isosceles Triangle 367"/>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Isosceles Triangle 368"/>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Isosceles Triangle 369"/>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Isosceles Triangle 370"/>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Isosceles Triangle 371"/>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Isosceles Triangle 372"/>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3" name="Freeform 362"/>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Explosion 2 363"/>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1" name="Freeform 350"/>
            <p:cNvSpPr/>
            <p:nvPr/>
          </p:nvSpPr>
          <p:spPr>
            <a:xfrm>
              <a:off x="6803804" y="4733024"/>
              <a:ext cx="45719" cy="289864"/>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6780853" y="5069169"/>
              <a:ext cx="54864" cy="54864"/>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4" name="Straight Arrow Connector 353"/>
            <p:cNvCxnSpPr/>
            <p:nvPr/>
          </p:nvCxnSpPr>
          <p:spPr>
            <a:xfrm>
              <a:off x="6889147" y="5093661"/>
              <a:ext cx="33498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74" name="Group 373"/>
          <p:cNvGrpSpPr>
            <a:grpSpLocks noChangeAspect="1"/>
          </p:cNvGrpSpPr>
          <p:nvPr/>
        </p:nvGrpSpPr>
        <p:grpSpPr>
          <a:xfrm>
            <a:off x="7466788" y="2756371"/>
            <a:ext cx="1294278" cy="405100"/>
            <a:chOff x="6395655" y="4588748"/>
            <a:chExt cx="1797608" cy="562639"/>
          </a:xfrm>
        </p:grpSpPr>
        <p:grpSp>
          <p:nvGrpSpPr>
            <p:cNvPr id="375" name="Group 374"/>
            <p:cNvGrpSpPr/>
            <p:nvPr/>
          </p:nvGrpSpPr>
          <p:grpSpPr>
            <a:xfrm>
              <a:off x="6395655" y="4588748"/>
              <a:ext cx="1797608" cy="562639"/>
              <a:chOff x="6395655" y="4588748"/>
              <a:chExt cx="1797608" cy="562639"/>
            </a:xfrm>
          </p:grpSpPr>
          <p:sp>
            <p:nvSpPr>
              <p:cNvPr id="379" name="Freeform 378"/>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380" name="Straight Connector 379"/>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1" name="Oval 380"/>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82" name="Group 381"/>
              <p:cNvGrpSpPr/>
              <p:nvPr/>
            </p:nvGrpSpPr>
            <p:grpSpPr>
              <a:xfrm>
                <a:off x="6395655" y="4590909"/>
                <a:ext cx="1738405" cy="85491"/>
                <a:chOff x="2043584" y="3419544"/>
                <a:chExt cx="3476810" cy="170982"/>
              </a:xfrm>
            </p:grpSpPr>
            <p:sp>
              <p:nvSpPr>
                <p:cNvPr id="386" name="Isosceles Triangle 385"/>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Isosceles Triangle 386"/>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Isosceles Triangle 387"/>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Isosceles Triangle 388"/>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Isosceles Triangle 389"/>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Isosceles Triangle 390"/>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Isosceles Triangle 391"/>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Isosceles Triangle 392"/>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Isosceles Triangle 393"/>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4" name="Freeform 383"/>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Explosion 2 384"/>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6" name="Freeform 375"/>
            <p:cNvSpPr/>
            <p:nvPr/>
          </p:nvSpPr>
          <p:spPr>
            <a:xfrm>
              <a:off x="6803804" y="4733024"/>
              <a:ext cx="45719" cy="289864"/>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6780853" y="5069169"/>
              <a:ext cx="54864" cy="54864"/>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8" name="Straight Arrow Connector 377"/>
            <p:cNvCxnSpPr/>
            <p:nvPr/>
          </p:nvCxnSpPr>
          <p:spPr>
            <a:xfrm>
              <a:off x="6889147" y="5093661"/>
              <a:ext cx="33498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16" name="Group 415"/>
          <p:cNvGrpSpPr>
            <a:grpSpLocks noChangeAspect="1"/>
          </p:cNvGrpSpPr>
          <p:nvPr/>
        </p:nvGrpSpPr>
        <p:grpSpPr>
          <a:xfrm>
            <a:off x="7693869" y="3992774"/>
            <a:ext cx="1294278" cy="405100"/>
            <a:chOff x="6395655" y="4588748"/>
            <a:chExt cx="1797608" cy="562639"/>
          </a:xfrm>
        </p:grpSpPr>
        <p:sp>
          <p:nvSpPr>
            <p:cNvPr id="417" name="Freeform 416"/>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418" name="Straight Connector 417"/>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9" name="Oval 418"/>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20" name="Group 419"/>
            <p:cNvGrpSpPr/>
            <p:nvPr/>
          </p:nvGrpSpPr>
          <p:grpSpPr>
            <a:xfrm>
              <a:off x="6395655" y="4590909"/>
              <a:ext cx="1738405" cy="85491"/>
              <a:chOff x="2043584" y="3419544"/>
              <a:chExt cx="3476810" cy="170982"/>
            </a:xfrm>
          </p:grpSpPr>
          <p:sp>
            <p:nvSpPr>
              <p:cNvPr id="425" name="Isosceles Triangle 424"/>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Isosceles Triangle 425"/>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Isosceles Triangle 426"/>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Isosceles Triangle 427"/>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Isosceles Triangle 428"/>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Isosceles Triangle 429"/>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Isosceles Triangle 430"/>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Isosceles Triangle 431"/>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3" name="Isosceles Triangle 432"/>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2" name="Freeform 421"/>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Freeform 422"/>
            <p:cNvSpPr/>
            <p:nvPr/>
          </p:nvSpPr>
          <p:spPr>
            <a:xfrm flipH="1">
              <a:off x="6834014" y="4733024"/>
              <a:ext cx="420278" cy="336145"/>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Explosion 2 423"/>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912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830997"/>
          </a:xfrm>
          <a:prstGeom prst="rect">
            <a:avLst/>
          </a:prstGeom>
          <a:noFill/>
          <a:ln>
            <a:noFill/>
          </a:ln>
        </p:spPr>
        <p:txBody>
          <a:bodyPr wrap="square" rtlCol="0">
            <a:spAutoFit/>
          </a:bodyPr>
          <a:lstStyle/>
          <a:p>
            <a:r>
              <a:rPr lang="en-GB" sz="2400" dirty="0"/>
              <a:t>Velocity smoothing and high-frequency </a:t>
            </a:r>
            <a:r>
              <a:rPr lang="en-GB" sz="2400" dirty="0" err="1"/>
              <a:t>asymptotics</a:t>
            </a:r>
            <a:r>
              <a:rPr lang="en-GB" sz="2400" dirty="0"/>
              <a:t>:</a:t>
            </a:r>
          </a:p>
          <a:p>
            <a:pPr lvl="1"/>
            <a:endParaRPr lang="en-GB" sz="2400" b="0" dirty="0"/>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58</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132" name="Group 131"/>
          <p:cNvGrpSpPr/>
          <p:nvPr/>
        </p:nvGrpSpPr>
        <p:grpSpPr>
          <a:xfrm>
            <a:off x="1251850" y="1526719"/>
            <a:ext cx="2285951" cy="685803"/>
            <a:chOff x="1251850" y="1526719"/>
            <a:chExt cx="2285951" cy="685803"/>
          </a:xfrm>
        </p:grpSpPr>
        <p:cxnSp>
          <p:nvCxnSpPr>
            <p:cNvPr id="4" name="Elbow Connector 3"/>
            <p:cNvCxnSpPr/>
            <p:nvPr/>
          </p:nvCxnSpPr>
          <p:spPr>
            <a:xfrm flipV="1">
              <a:off x="1973029" y="1526719"/>
              <a:ext cx="930744" cy="685803"/>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2730" y="1905001"/>
              <a:ext cx="873579" cy="144222"/>
              <a:chOff x="522514" y="5962661"/>
              <a:chExt cx="873579" cy="144222"/>
            </a:xfrm>
          </p:grpSpPr>
          <p:grpSp>
            <p:nvGrpSpPr>
              <p:cNvPr id="8" name="Group 7"/>
              <p:cNvGrpSpPr/>
              <p:nvPr/>
            </p:nvGrpSpPr>
            <p:grpSpPr>
              <a:xfrm>
                <a:off x="522514" y="5965377"/>
                <a:ext cx="372835" cy="141506"/>
                <a:chOff x="522514" y="5965377"/>
                <a:chExt cx="372835" cy="141506"/>
              </a:xfrm>
            </p:grpSpPr>
            <p:cxnSp>
              <p:nvCxnSpPr>
                <p:cNvPr id="7" name="Curved Connector 6"/>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903506" y="5962661"/>
                <a:ext cx="372835" cy="141506"/>
                <a:chOff x="522514" y="5965377"/>
                <a:chExt cx="372835" cy="141506"/>
              </a:xfrm>
            </p:grpSpPr>
            <p:cxnSp>
              <p:nvCxnSpPr>
                <p:cNvPr id="13" name="Curved Connector 1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flipH="1">
              <a:off x="1251850" y="1624709"/>
              <a:ext cx="873579" cy="144222"/>
              <a:chOff x="522514" y="5962661"/>
              <a:chExt cx="873579" cy="144222"/>
            </a:xfrm>
          </p:grpSpPr>
          <p:grpSp>
            <p:nvGrpSpPr>
              <p:cNvPr id="20" name="Group 19"/>
              <p:cNvGrpSpPr/>
              <p:nvPr/>
            </p:nvGrpSpPr>
            <p:grpSpPr>
              <a:xfrm>
                <a:off x="522514" y="5965377"/>
                <a:ext cx="372835" cy="141506"/>
                <a:chOff x="522514" y="5965377"/>
                <a:chExt cx="372835" cy="141506"/>
              </a:xfrm>
            </p:grpSpPr>
            <p:cxnSp>
              <p:nvCxnSpPr>
                <p:cNvPr id="26" name="Curved Connector 2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903506" y="5962661"/>
                <a:ext cx="372835" cy="141506"/>
                <a:chOff x="522514" y="5965377"/>
                <a:chExt cx="372835" cy="141506"/>
              </a:xfrm>
            </p:grpSpPr>
            <p:cxnSp>
              <p:nvCxnSpPr>
                <p:cNvPr id="23" name="Curved Connector 2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2664222" y="1804317"/>
              <a:ext cx="873579" cy="144222"/>
              <a:chOff x="522514" y="5962661"/>
              <a:chExt cx="873579" cy="144222"/>
            </a:xfrm>
          </p:grpSpPr>
          <p:grpSp>
            <p:nvGrpSpPr>
              <p:cNvPr id="93" name="Group 92"/>
              <p:cNvGrpSpPr/>
              <p:nvPr/>
            </p:nvGrpSpPr>
            <p:grpSpPr>
              <a:xfrm>
                <a:off x="522514" y="5965377"/>
                <a:ext cx="372835" cy="141506"/>
                <a:chOff x="522514" y="5965377"/>
                <a:chExt cx="372835" cy="141506"/>
              </a:xfrm>
            </p:grpSpPr>
            <p:cxnSp>
              <p:nvCxnSpPr>
                <p:cNvPr id="98" name="Curved Connector 9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urved Connector 9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903506" y="5962661"/>
                <a:ext cx="372835" cy="141506"/>
                <a:chOff x="522514" y="5965377"/>
                <a:chExt cx="372835" cy="141506"/>
              </a:xfrm>
            </p:grpSpPr>
            <p:cxnSp>
              <p:nvCxnSpPr>
                <p:cNvPr id="96" name="Curved Connector 9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urved Connector 9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Straight Arrow Connector 9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33" name="TextBox 132"/>
          <p:cNvSpPr txBox="1"/>
          <p:nvPr/>
        </p:nvSpPr>
        <p:spPr>
          <a:xfrm>
            <a:off x="3624961" y="1526719"/>
            <a:ext cx="3633107" cy="584775"/>
          </a:xfrm>
          <a:prstGeom prst="rect">
            <a:avLst/>
          </a:prstGeom>
          <a:noFill/>
        </p:spPr>
        <p:txBody>
          <a:bodyPr wrap="square" rtlCol="0">
            <a:spAutoFit/>
          </a:bodyPr>
          <a:lstStyle/>
          <a:p>
            <a:pPr algn="ctr"/>
            <a:r>
              <a:rPr lang="en-US" sz="1600" dirty="0"/>
              <a:t>No smoothing : waves of all frequencies WILL reflect. </a:t>
            </a:r>
            <a:r>
              <a:rPr lang="en-US" sz="1600" dirty="0">
                <a:solidFill>
                  <a:srgbClr val="FF0000"/>
                </a:solidFill>
              </a:rPr>
              <a:t>BAD.</a:t>
            </a:r>
          </a:p>
        </p:txBody>
      </p:sp>
      <p:grpSp>
        <p:nvGrpSpPr>
          <p:cNvPr id="148" name="Group 147"/>
          <p:cNvGrpSpPr/>
          <p:nvPr/>
        </p:nvGrpSpPr>
        <p:grpSpPr>
          <a:xfrm>
            <a:off x="1826062" y="2653432"/>
            <a:ext cx="5943402" cy="664000"/>
            <a:chOff x="1828778" y="2647984"/>
            <a:chExt cx="5943402" cy="664000"/>
          </a:xfrm>
        </p:grpSpPr>
        <p:grpSp>
          <p:nvGrpSpPr>
            <p:cNvPr id="149" name="Group 148"/>
            <p:cNvGrpSpPr/>
            <p:nvPr/>
          </p:nvGrpSpPr>
          <p:grpSpPr>
            <a:xfrm>
              <a:off x="1828778" y="2647984"/>
              <a:ext cx="1227332" cy="664000"/>
              <a:chOff x="1828778" y="2647984"/>
              <a:chExt cx="1227332" cy="664000"/>
            </a:xfrm>
          </p:grpSpPr>
          <p:cxnSp>
            <p:nvCxnSpPr>
              <p:cNvPr id="151" name="Curved Connector 150"/>
              <p:cNvCxnSpPr/>
              <p:nvPr/>
            </p:nvCxnSpPr>
            <p:spPr>
              <a:xfrm flipV="1">
                <a:off x="2280384" y="2650700"/>
                <a:ext cx="320040" cy="661284"/>
              </a:xfrm>
              <a:prstGeom prst="curved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598910" y="2647984"/>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828778" y="3306552"/>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153"/>
              <p:cNvGrpSpPr/>
              <p:nvPr/>
            </p:nvGrpSpPr>
            <p:grpSpPr>
              <a:xfrm>
                <a:off x="1861273" y="2911943"/>
                <a:ext cx="436790" cy="144222"/>
                <a:chOff x="522514" y="5962661"/>
                <a:chExt cx="873579" cy="144222"/>
              </a:xfrm>
            </p:grpSpPr>
            <p:grpSp>
              <p:nvGrpSpPr>
                <p:cNvPr id="163" name="Group 162"/>
                <p:cNvGrpSpPr/>
                <p:nvPr/>
              </p:nvGrpSpPr>
              <p:grpSpPr>
                <a:xfrm>
                  <a:off x="522514" y="5965377"/>
                  <a:ext cx="372835" cy="141506"/>
                  <a:chOff x="522514" y="5965377"/>
                  <a:chExt cx="372835" cy="141506"/>
                </a:xfrm>
              </p:grpSpPr>
              <p:cxnSp>
                <p:nvCxnSpPr>
                  <p:cNvPr id="168" name="Curved Connector 16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Curved Connector 16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903506" y="5962661"/>
                  <a:ext cx="372835" cy="141506"/>
                  <a:chOff x="522514" y="5965377"/>
                  <a:chExt cx="372835" cy="141506"/>
                </a:xfrm>
              </p:grpSpPr>
              <p:cxnSp>
                <p:nvCxnSpPr>
                  <p:cNvPr id="166" name="Curved Connector 16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Curved Connector 16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5" name="Straight Arrow Connector 16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2585153" y="2909227"/>
                <a:ext cx="436790" cy="144222"/>
                <a:chOff x="522514" y="5962661"/>
                <a:chExt cx="873579" cy="144222"/>
              </a:xfrm>
            </p:grpSpPr>
            <p:grpSp>
              <p:nvGrpSpPr>
                <p:cNvPr id="156" name="Group 155"/>
                <p:cNvGrpSpPr/>
                <p:nvPr/>
              </p:nvGrpSpPr>
              <p:grpSpPr>
                <a:xfrm>
                  <a:off x="522514" y="5965377"/>
                  <a:ext cx="372835" cy="141506"/>
                  <a:chOff x="522514" y="5965377"/>
                  <a:chExt cx="372835" cy="141506"/>
                </a:xfrm>
              </p:grpSpPr>
              <p:cxnSp>
                <p:nvCxnSpPr>
                  <p:cNvPr id="161" name="Curved Connector 160"/>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Curved Connector 161"/>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903506" y="5962661"/>
                  <a:ext cx="372835" cy="141506"/>
                  <a:chOff x="522514" y="5965377"/>
                  <a:chExt cx="372835" cy="141506"/>
                </a:xfrm>
              </p:grpSpPr>
              <p:cxnSp>
                <p:nvCxnSpPr>
                  <p:cNvPr id="159" name="Curved Connector 158"/>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Curved Connector 159"/>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8" name="Straight Arrow Connector 157"/>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50" name="TextBox 149"/>
            <p:cNvSpPr txBox="1"/>
            <p:nvPr/>
          </p:nvSpPr>
          <p:spPr>
            <a:xfrm>
              <a:off x="3148733" y="2691455"/>
              <a:ext cx="4623447" cy="584775"/>
            </a:xfrm>
            <a:prstGeom prst="rect">
              <a:avLst/>
            </a:prstGeom>
            <a:noFill/>
          </p:spPr>
          <p:txBody>
            <a:bodyPr wrap="square" rtlCol="0">
              <a:spAutoFit/>
            </a:bodyPr>
            <a:lstStyle/>
            <a:p>
              <a:pPr algn="ctr"/>
              <a:r>
                <a:rPr lang="en-US" sz="1600" dirty="0"/>
                <a:t>Short-wavelength smoothing : </a:t>
              </a:r>
            </a:p>
            <a:p>
              <a:pPr algn="ctr"/>
              <a:r>
                <a:rPr lang="en-US" sz="1600" dirty="0"/>
                <a:t>high-frequency waves WILL NOT reflect. </a:t>
              </a:r>
              <a:r>
                <a:rPr lang="en-US" sz="1600" dirty="0">
                  <a:solidFill>
                    <a:srgbClr val="0070C0"/>
                  </a:solidFill>
                </a:rPr>
                <a:t>GOOD.</a:t>
              </a:r>
            </a:p>
          </p:txBody>
        </p:sp>
      </p:grpSp>
      <p:grpSp>
        <p:nvGrpSpPr>
          <p:cNvPr id="107" name="Group 106"/>
          <p:cNvGrpSpPr/>
          <p:nvPr/>
        </p:nvGrpSpPr>
        <p:grpSpPr>
          <a:xfrm>
            <a:off x="1251850" y="3865790"/>
            <a:ext cx="6471583" cy="666732"/>
            <a:chOff x="1251850" y="5041406"/>
            <a:chExt cx="6471583" cy="666732"/>
          </a:xfrm>
        </p:grpSpPr>
        <p:grpSp>
          <p:nvGrpSpPr>
            <p:cNvPr id="108" name="Group 107"/>
            <p:cNvGrpSpPr/>
            <p:nvPr/>
          </p:nvGrpSpPr>
          <p:grpSpPr>
            <a:xfrm>
              <a:off x="1251850" y="5041406"/>
              <a:ext cx="2321323" cy="666732"/>
              <a:chOff x="1251850" y="5041406"/>
              <a:chExt cx="2321323" cy="666732"/>
            </a:xfrm>
          </p:grpSpPr>
          <p:grpSp>
            <p:nvGrpSpPr>
              <p:cNvPr id="110" name="Group 109"/>
              <p:cNvGrpSpPr/>
              <p:nvPr/>
            </p:nvGrpSpPr>
            <p:grpSpPr>
              <a:xfrm>
                <a:off x="1662927" y="5041406"/>
                <a:ext cx="1553892" cy="666732"/>
                <a:chOff x="4022315" y="5900086"/>
                <a:chExt cx="1553892" cy="666732"/>
              </a:xfrm>
            </p:grpSpPr>
            <p:cxnSp>
              <p:nvCxnSpPr>
                <p:cNvPr id="138" name="Curved Connector 137"/>
                <p:cNvCxnSpPr/>
                <p:nvPr/>
              </p:nvCxnSpPr>
              <p:spPr>
                <a:xfrm flipV="1">
                  <a:off x="4449429" y="5902802"/>
                  <a:ext cx="669578" cy="661284"/>
                </a:xfrm>
                <a:prstGeom prst="curved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119007" y="5900086"/>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4022315" y="6566818"/>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10"/>
              <p:cNvGrpSpPr/>
              <p:nvPr/>
            </p:nvGrpSpPr>
            <p:grpSpPr>
              <a:xfrm>
                <a:off x="2699594" y="5313529"/>
                <a:ext cx="873579" cy="144222"/>
                <a:chOff x="522514" y="5962661"/>
                <a:chExt cx="873579" cy="144222"/>
              </a:xfrm>
            </p:grpSpPr>
            <p:grpSp>
              <p:nvGrpSpPr>
                <p:cNvPr id="120" name="Group 119"/>
                <p:cNvGrpSpPr/>
                <p:nvPr/>
              </p:nvGrpSpPr>
              <p:grpSpPr>
                <a:xfrm>
                  <a:off x="522514" y="5965377"/>
                  <a:ext cx="372835" cy="141506"/>
                  <a:chOff x="522514" y="5965377"/>
                  <a:chExt cx="372835" cy="141506"/>
                </a:xfrm>
              </p:grpSpPr>
              <p:cxnSp>
                <p:nvCxnSpPr>
                  <p:cNvPr id="135" name="Curved Connector 134"/>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Curved Connector 13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903506" y="5962661"/>
                  <a:ext cx="372835" cy="141506"/>
                  <a:chOff x="522514" y="5965377"/>
                  <a:chExt cx="372835" cy="141506"/>
                </a:xfrm>
              </p:grpSpPr>
              <p:cxnSp>
                <p:nvCxnSpPr>
                  <p:cNvPr id="123" name="Curved Connector 12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Curved Connector 13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251850" y="5310813"/>
                <a:ext cx="873579" cy="144222"/>
                <a:chOff x="522514" y="5962661"/>
                <a:chExt cx="873579" cy="144222"/>
              </a:xfrm>
            </p:grpSpPr>
            <p:grpSp>
              <p:nvGrpSpPr>
                <p:cNvPr id="113" name="Group 112"/>
                <p:cNvGrpSpPr/>
                <p:nvPr/>
              </p:nvGrpSpPr>
              <p:grpSpPr>
                <a:xfrm>
                  <a:off x="522514" y="5965377"/>
                  <a:ext cx="372835" cy="141506"/>
                  <a:chOff x="522514" y="5965377"/>
                  <a:chExt cx="372835" cy="141506"/>
                </a:xfrm>
              </p:grpSpPr>
              <p:cxnSp>
                <p:nvCxnSpPr>
                  <p:cNvPr id="118" name="Curved Connector 11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Curved Connector 11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903506" y="5962661"/>
                  <a:ext cx="372835" cy="141506"/>
                  <a:chOff x="522514" y="5965377"/>
                  <a:chExt cx="372835" cy="141506"/>
                </a:xfrm>
              </p:grpSpPr>
              <p:cxnSp>
                <p:nvCxnSpPr>
                  <p:cNvPr id="116" name="Curved Connector 11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Curved Connector 11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5" name="Straight Arrow Connector 11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09" name="TextBox 108"/>
            <p:cNvSpPr txBox="1"/>
            <p:nvPr/>
          </p:nvSpPr>
          <p:spPr>
            <a:xfrm>
              <a:off x="3600484" y="5102567"/>
              <a:ext cx="4122949" cy="584775"/>
            </a:xfrm>
            <a:prstGeom prst="rect">
              <a:avLst/>
            </a:prstGeom>
            <a:noFill/>
          </p:spPr>
          <p:txBody>
            <a:bodyPr wrap="square" rtlCol="0">
              <a:spAutoFit/>
            </a:bodyPr>
            <a:lstStyle/>
            <a:p>
              <a:pPr algn="ctr"/>
              <a:r>
                <a:rPr lang="en-US" sz="1600" dirty="0"/>
                <a:t>Long-wavelength smoothing : waves of all frequencies WILL NOT reflect. </a:t>
              </a:r>
              <a:r>
                <a:rPr lang="en-US" sz="1600" dirty="0">
                  <a:solidFill>
                    <a:srgbClr val="0070C0"/>
                  </a:solidFill>
                </a:rPr>
                <a:t>GOOD.</a:t>
              </a:r>
            </a:p>
          </p:txBody>
        </p:sp>
      </p:grpSp>
      <p:grpSp>
        <p:nvGrpSpPr>
          <p:cNvPr id="249" name="Group 248"/>
          <p:cNvGrpSpPr>
            <a:grpSpLocks noChangeAspect="1"/>
          </p:cNvGrpSpPr>
          <p:nvPr/>
        </p:nvGrpSpPr>
        <p:grpSpPr>
          <a:xfrm>
            <a:off x="7159272" y="1599799"/>
            <a:ext cx="1294278" cy="405100"/>
            <a:chOff x="6395655" y="4588748"/>
            <a:chExt cx="1797608" cy="562639"/>
          </a:xfrm>
        </p:grpSpPr>
        <p:grpSp>
          <p:nvGrpSpPr>
            <p:cNvPr id="250" name="Group 249"/>
            <p:cNvGrpSpPr/>
            <p:nvPr/>
          </p:nvGrpSpPr>
          <p:grpSpPr>
            <a:xfrm>
              <a:off x="6395655" y="4588748"/>
              <a:ext cx="1797608" cy="562639"/>
              <a:chOff x="6395655" y="4588748"/>
              <a:chExt cx="1797608" cy="562639"/>
            </a:xfrm>
          </p:grpSpPr>
          <p:sp>
            <p:nvSpPr>
              <p:cNvPr id="254" name="Freeform 253"/>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255" name="Straight Connector 254"/>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Oval 255"/>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57" name="Group 256"/>
              <p:cNvGrpSpPr/>
              <p:nvPr/>
            </p:nvGrpSpPr>
            <p:grpSpPr>
              <a:xfrm>
                <a:off x="6395655" y="4590909"/>
                <a:ext cx="1738405" cy="85491"/>
                <a:chOff x="2043584" y="3419544"/>
                <a:chExt cx="3476810" cy="170982"/>
              </a:xfrm>
            </p:grpSpPr>
            <p:sp>
              <p:nvSpPr>
                <p:cNvPr id="261" name="Isosceles Triangle 260"/>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Isosceles Triangle 261"/>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Isosceles Triangle 262"/>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Isosceles Triangle 263"/>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Isosceles Triangle 264"/>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Isosceles Triangle 265"/>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Isosceles Triangle 266"/>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Isosceles Triangle 267"/>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Isosceles Triangle 268"/>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9" name="Freeform 258"/>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Explosion 2 259"/>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1" name="Freeform 250"/>
            <p:cNvSpPr/>
            <p:nvPr/>
          </p:nvSpPr>
          <p:spPr>
            <a:xfrm>
              <a:off x="6803804" y="4733024"/>
              <a:ext cx="45719" cy="289864"/>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6780853" y="5069169"/>
              <a:ext cx="54864" cy="54864"/>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3" name="Straight Arrow Connector 252"/>
            <p:cNvCxnSpPr/>
            <p:nvPr/>
          </p:nvCxnSpPr>
          <p:spPr>
            <a:xfrm>
              <a:off x="6889147" y="5093661"/>
              <a:ext cx="33498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0" name="Group 269"/>
          <p:cNvGrpSpPr>
            <a:grpSpLocks noChangeAspect="1"/>
          </p:cNvGrpSpPr>
          <p:nvPr/>
        </p:nvGrpSpPr>
        <p:grpSpPr>
          <a:xfrm>
            <a:off x="7693869" y="3992774"/>
            <a:ext cx="1294278" cy="405100"/>
            <a:chOff x="6395655" y="4588748"/>
            <a:chExt cx="1797608" cy="562639"/>
          </a:xfrm>
        </p:grpSpPr>
        <p:sp>
          <p:nvSpPr>
            <p:cNvPr id="271" name="Freeform 270"/>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272" name="Straight Connector 271"/>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3" name="Oval 272"/>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74" name="Group 273"/>
            <p:cNvGrpSpPr/>
            <p:nvPr/>
          </p:nvGrpSpPr>
          <p:grpSpPr>
            <a:xfrm>
              <a:off x="6395655" y="4590909"/>
              <a:ext cx="1738405" cy="85491"/>
              <a:chOff x="2043584" y="3419544"/>
              <a:chExt cx="3476810" cy="170982"/>
            </a:xfrm>
          </p:grpSpPr>
          <p:sp>
            <p:nvSpPr>
              <p:cNvPr id="279" name="Isosceles Triangle 278"/>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Isosceles Triangle 279"/>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Isosceles Triangle 280"/>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Isosceles Triangle 281"/>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Isosceles Triangle 282"/>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Isosceles Triangle 283"/>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Isosceles Triangle 284"/>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Isosceles Triangle 285"/>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Isosceles Triangle 286"/>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6" name="Freeform 275"/>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reeform 276"/>
            <p:cNvSpPr/>
            <p:nvPr/>
          </p:nvSpPr>
          <p:spPr>
            <a:xfrm flipH="1">
              <a:off x="6834014" y="4733024"/>
              <a:ext cx="420278" cy="336145"/>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Explosion 2 277"/>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287"/>
          <p:cNvGrpSpPr>
            <a:grpSpLocks noChangeAspect="1"/>
          </p:cNvGrpSpPr>
          <p:nvPr/>
        </p:nvGrpSpPr>
        <p:grpSpPr>
          <a:xfrm>
            <a:off x="7731973" y="2757294"/>
            <a:ext cx="1294278" cy="405100"/>
            <a:chOff x="6395655" y="4588748"/>
            <a:chExt cx="1797608" cy="562639"/>
          </a:xfrm>
        </p:grpSpPr>
        <p:sp>
          <p:nvSpPr>
            <p:cNvPr id="289" name="Freeform 288"/>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290" name="Straight Connector 289"/>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Oval 290"/>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92" name="Group 291"/>
            <p:cNvGrpSpPr/>
            <p:nvPr/>
          </p:nvGrpSpPr>
          <p:grpSpPr>
            <a:xfrm>
              <a:off x="6395655" y="4590909"/>
              <a:ext cx="1738405" cy="85491"/>
              <a:chOff x="2043584" y="3419544"/>
              <a:chExt cx="3476810" cy="170982"/>
            </a:xfrm>
          </p:grpSpPr>
          <p:sp>
            <p:nvSpPr>
              <p:cNvPr id="297" name="Isosceles Triangle 296"/>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Isosceles Triangle 297"/>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Isosceles Triangle 298"/>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Isosceles Triangle 299"/>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Isosceles Triangle 300"/>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Isosceles Triangle 301"/>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Isosceles Triangle 302"/>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Isosceles Triangle 303"/>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Isosceles Triangle 304"/>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4" name="Freeform 293"/>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reeform 294"/>
            <p:cNvSpPr/>
            <p:nvPr/>
          </p:nvSpPr>
          <p:spPr>
            <a:xfrm flipH="1">
              <a:off x="6834014" y="4733024"/>
              <a:ext cx="420278" cy="336145"/>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Explosion 2 295"/>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7899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890953" y="809274"/>
            <a:ext cx="7858191" cy="830997"/>
          </a:xfrm>
          <a:prstGeom prst="rect">
            <a:avLst/>
          </a:prstGeom>
          <a:noFill/>
          <a:ln>
            <a:noFill/>
          </a:ln>
        </p:spPr>
        <p:txBody>
          <a:bodyPr wrap="square" rtlCol="0">
            <a:spAutoFit/>
          </a:bodyPr>
          <a:lstStyle/>
          <a:p>
            <a:r>
              <a:rPr lang="en-GB" sz="2400" dirty="0"/>
              <a:t>Velocity smoothing and high-frequency </a:t>
            </a:r>
            <a:r>
              <a:rPr lang="en-GB" sz="2400" dirty="0" err="1"/>
              <a:t>asymptotics</a:t>
            </a:r>
            <a:r>
              <a:rPr lang="en-GB" sz="2400" dirty="0"/>
              <a:t>:</a:t>
            </a:r>
          </a:p>
          <a:p>
            <a:pPr lvl="1"/>
            <a:endParaRPr lang="en-GB" sz="2400" b="0" dirty="0"/>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59</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132" name="Group 131"/>
          <p:cNvGrpSpPr/>
          <p:nvPr/>
        </p:nvGrpSpPr>
        <p:grpSpPr>
          <a:xfrm>
            <a:off x="1251850" y="1526719"/>
            <a:ext cx="2285951" cy="685803"/>
            <a:chOff x="1251850" y="1526719"/>
            <a:chExt cx="2285951" cy="685803"/>
          </a:xfrm>
        </p:grpSpPr>
        <p:cxnSp>
          <p:nvCxnSpPr>
            <p:cNvPr id="4" name="Elbow Connector 3"/>
            <p:cNvCxnSpPr/>
            <p:nvPr/>
          </p:nvCxnSpPr>
          <p:spPr>
            <a:xfrm flipV="1">
              <a:off x="1973029" y="1526719"/>
              <a:ext cx="930744" cy="685803"/>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2730" y="1905001"/>
              <a:ext cx="873579" cy="144222"/>
              <a:chOff x="522514" y="5962661"/>
              <a:chExt cx="873579" cy="144222"/>
            </a:xfrm>
          </p:grpSpPr>
          <p:grpSp>
            <p:nvGrpSpPr>
              <p:cNvPr id="8" name="Group 7"/>
              <p:cNvGrpSpPr/>
              <p:nvPr/>
            </p:nvGrpSpPr>
            <p:grpSpPr>
              <a:xfrm>
                <a:off x="522514" y="5965377"/>
                <a:ext cx="372835" cy="141506"/>
                <a:chOff x="522514" y="5965377"/>
                <a:chExt cx="372835" cy="141506"/>
              </a:xfrm>
            </p:grpSpPr>
            <p:cxnSp>
              <p:nvCxnSpPr>
                <p:cNvPr id="7" name="Curved Connector 6"/>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903506" y="5962661"/>
                <a:ext cx="372835" cy="141506"/>
                <a:chOff x="522514" y="5965377"/>
                <a:chExt cx="372835" cy="141506"/>
              </a:xfrm>
            </p:grpSpPr>
            <p:cxnSp>
              <p:nvCxnSpPr>
                <p:cNvPr id="13" name="Curved Connector 1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flipH="1">
              <a:off x="1251850" y="1624709"/>
              <a:ext cx="873579" cy="144222"/>
              <a:chOff x="522514" y="5962661"/>
              <a:chExt cx="873579" cy="144222"/>
            </a:xfrm>
          </p:grpSpPr>
          <p:grpSp>
            <p:nvGrpSpPr>
              <p:cNvPr id="20" name="Group 19"/>
              <p:cNvGrpSpPr/>
              <p:nvPr/>
            </p:nvGrpSpPr>
            <p:grpSpPr>
              <a:xfrm>
                <a:off x="522514" y="5965377"/>
                <a:ext cx="372835" cy="141506"/>
                <a:chOff x="522514" y="5965377"/>
                <a:chExt cx="372835" cy="141506"/>
              </a:xfrm>
            </p:grpSpPr>
            <p:cxnSp>
              <p:nvCxnSpPr>
                <p:cNvPr id="26" name="Curved Connector 2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903506" y="5962661"/>
                <a:ext cx="372835" cy="141506"/>
                <a:chOff x="522514" y="5965377"/>
                <a:chExt cx="372835" cy="141506"/>
              </a:xfrm>
            </p:grpSpPr>
            <p:cxnSp>
              <p:nvCxnSpPr>
                <p:cNvPr id="23" name="Curved Connector 2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2664222" y="1804317"/>
              <a:ext cx="873579" cy="144222"/>
              <a:chOff x="522514" y="5962661"/>
              <a:chExt cx="873579" cy="144222"/>
            </a:xfrm>
          </p:grpSpPr>
          <p:grpSp>
            <p:nvGrpSpPr>
              <p:cNvPr id="93" name="Group 92"/>
              <p:cNvGrpSpPr/>
              <p:nvPr/>
            </p:nvGrpSpPr>
            <p:grpSpPr>
              <a:xfrm>
                <a:off x="522514" y="5965377"/>
                <a:ext cx="372835" cy="141506"/>
                <a:chOff x="522514" y="5965377"/>
                <a:chExt cx="372835" cy="141506"/>
              </a:xfrm>
            </p:grpSpPr>
            <p:cxnSp>
              <p:nvCxnSpPr>
                <p:cNvPr id="98" name="Curved Connector 9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urved Connector 9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903506" y="5962661"/>
                <a:ext cx="372835" cy="141506"/>
                <a:chOff x="522514" y="5965377"/>
                <a:chExt cx="372835" cy="141506"/>
              </a:xfrm>
            </p:grpSpPr>
            <p:cxnSp>
              <p:nvCxnSpPr>
                <p:cNvPr id="96" name="Curved Connector 9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urved Connector 9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Straight Arrow Connector 9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33" name="TextBox 132"/>
          <p:cNvSpPr txBox="1"/>
          <p:nvPr/>
        </p:nvSpPr>
        <p:spPr>
          <a:xfrm>
            <a:off x="3624961" y="1526719"/>
            <a:ext cx="3633107" cy="584775"/>
          </a:xfrm>
          <a:prstGeom prst="rect">
            <a:avLst/>
          </a:prstGeom>
          <a:noFill/>
        </p:spPr>
        <p:txBody>
          <a:bodyPr wrap="square" rtlCol="0">
            <a:spAutoFit/>
          </a:bodyPr>
          <a:lstStyle/>
          <a:p>
            <a:pPr algn="ctr"/>
            <a:r>
              <a:rPr lang="en-US" sz="1600" dirty="0"/>
              <a:t>No smoothing : waves of all frequencies WILL reflect. </a:t>
            </a:r>
            <a:r>
              <a:rPr lang="en-US" sz="1600" dirty="0">
                <a:solidFill>
                  <a:srgbClr val="FF0000"/>
                </a:solidFill>
              </a:rPr>
              <a:t>BAD.</a:t>
            </a:r>
          </a:p>
        </p:txBody>
      </p:sp>
      <p:grpSp>
        <p:nvGrpSpPr>
          <p:cNvPr id="148" name="Group 147"/>
          <p:cNvGrpSpPr/>
          <p:nvPr/>
        </p:nvGrpSpPr>
        <p:grpSpPr>
          <a:xfrm>
            <a:off x="1826062" y="2653432"/>
            <a:ext cx="5943402" cy="664000"/>
            <a:chOff x="1828778" y="2647984"/>
            <a:chExt cx="5943402" cy="664000"/>
          </a:xfrm>
        </p:grpSpPr>
        <p:grpSp>
          <p:nvGrpSpPr>
            <p:cNvPr id="149" name="Group 148"/>
            <p:cNvGrpSpPr/>
            <p:nvPr/>
          </p:nvGrpSpPr>
          <p:grpSpPr>
            <a:xfrm>
              <a:off x="1828778" y="2647984"/>
              <a:ext cx="1227332" cy="664000"/>
              <a:chOff x="1828778" y="2647984"/>
              <a:chExt cx="1227332" cy="664000"/>
            </a:xfrm>
          </p:grpSpPr>
          <p:cxnSp>
            <p:nvCxnSpPr>
              <p:cNvPr id="151" name="Curved Connector 150"/>
              <p:cNvCxnSpPr/>
              <p:nvPr/>
            </p:nvCxnSpPr>
            <p:spPr>
              <a:xfrm flipV="1">
                <a:off x="2280384" y="2650700"/>
                <a:ext cx="320040" cy="661284"/>
              </a:xfrm>
              <a:prstGeom prst="curved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598910" y="2647984"/>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828778" y="3306552"/>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153"/>
              <p:cNvGrpSpPr/>
              <p:nvPr/>
            </p:nvGrpSpPr>
            <p:grpSpPr>
              <a:xfrm>
                <a:off x="1861273" y="2911943"/>
                <a:ext cx="436790" cy="144222"/>
                <a:chOff x="522514" y="5962661"/>
                <a:chExt cx="873579" cy="144222"/>
              </a:xfrm>
            </p:grpSpPr>
            <p:grpSp>
              <p:nvGrpSpPr>
                <p:cNvPr id="163" name="Group 162"/>
                <p:cNvGrpSpPr/>
                <p:nvPr/>
              </p:nvGrpSpPr>
              <p:grpSpPr>
                <a:xfrm>
                  <a:off x="522514" y="5965377"/>
                  <a:ext cx="372835" cy="141506"/>
                  <a:chOff x="522514" y="5965377"/>
                  <a:chExt cx="372835" cy="141506"/>
                </a:xfrm>
              </p:grpSpPr>
              <p:cxnSp>
                <p:nvCxnSpPr>
                  <p:cNvPr id="168" name="Curved Connector 16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Curved Connector 16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903506" y="5962661"/>
                  <a:ext cx="372835" cy="141506"/>
                  <a:chOff x="522514" y="5965377"/>
                  <a:chExt cx="372835" cy="141506"/>
                </a:xfrm>
              </p:grpSpPr>
              <p:cxnSp>
                <p:nvCxnSpPr>
                  <p:cNvPr id="166" name="Curved Connector 16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Curved Connector 16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5" name="Straight Arrow Connector 16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2585153" y="2909227"/>
                <a:ext cx="436790" cy="144222"/>
                <a:chOff x="522514" y="5962661"/>
                <a:chExt cx="873579" cy="144222"/>
              </a:xfrm>
            </p:grpSpPr>
            <p:grpSp>
              <p:nvGrpSpPr>
                <p:cNvPr id="156" name="Group 155"/>
                <p:cNvGrpSpPr/>
                <p:nvPr/>
              </p:nvGrpSpPr>
              <p:grpSpPr>
                <a:xfrm>
                  <a:off x="522514" y="5965377"/>
                  <a:ext cx="372835" cy="141506"/>
                  <a:chOff x="522514" y="5965377"/>
                  <a:chExt cx="372835" cy="141506"/>
                </a:xfrm>
              </p:grpSpPr>
              <p:cxnSp>
                <p:nvCxnSpPr>
                  <p:cNvPr id="161" name="Curved Connector 160"/>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Curved Connector 161"/>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903506" y="5962661"/>
                  <a:ext cx="372835" cy="141506"/>
                  <a:chOff x="522514" y="5965377"/>
                  <a:chExt cx="372835" cy="141506"/>
                </a:xfrm>
              </p:grpSpPr>
              <p:cxnSp>
                <p:nvCxnSpPr>
                  <p:cNvPr id="159" name="Curved Connector 158"/>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Curved Connector 159"/>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8" name="Straight Arrow Connector 157"/>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50" name="TextBox 149"/>
            <p:cNvSpPr txBox="1"/>
            <p:nvPr/>
          </p:nvSpPr>
          <p:spPr>
            <a:xfrm>
              <a:off x="3148733" y="2691455"/>
              <a:ext cx="4623447" cy="584775"/>
            </a:xfrm>
            <a:prstGeom prst="rect">
              <a:avLst/>
            </a:prstGeom>
            <a:noFill/>
          </p:spPr>
          <p:txBody>
            <a:bodyPr wrap="square" rtlCol="0">
              <a:spAutoFit/>
            </a:bodyPr>
            <a:lstStyle/>
            <a:p>
              <a:pPr algn="ctr"/>
              <a:r>
                <a:rPr lang="en-US" sz="1600" dirty="0"/>
                <a:t>Short-wavelength smoothing : </a:t>
              </a:r>
            </a:p>
            <a:p>
              <a:pPr algn="ctr"/>
              <a:r>
                <a:rPr lang="en-US" sz="1600" dirty="0"/>
                <a:t>high-frequency waves WILL NOT reflect. </a:t>
              </a:r>
              <a:r>
                <a:rPr lang="en-US" sz="1600" dirty="0">
                  <a:solidFill>
                    <a:srgbClr val="0070C0"/>
                  </a:solidFill>
                </a:rPr>
                <a:t>GOOD.</a:t>
              </a:r>
            </a:p>
          </p:txBody>
        </p:sp>
      </p:grpSp>
      <p:grpSp>
        <p:nvGrpSpPr>
          <p:cNvPr id="107" name="Group 106"/>
          <p:cNvGrpSpPr/>
          <p:nvPr/>
        </p:nvGrpSpPr>
        <p:grpSpPr>
          <a:xfrm>
            <a:off x="1251850" y="3865790"/>
            <a:ext cx="6471583" cy="666732"/>
            <a:chOff x="1251850" y="5041406"/>
            <a:chExt cx="6471583" cy="666732"/>
          </a:xfrm>
        </p:grpSpPr>
        <p:grpSp>
          <p:nvGrpSpPr>
            <p:cNvPr id="108" name="Group 107"/>
            <p:cNvGrpSpPr/>
            <p:nvPr/>
          </p:nvGrpSpPr>
          <p:grpSpPr>
            <a:xfrm>
              <a:off x="1251850" y="5041406"/>
              <a:ext cx="2321323" cy="666732"/>
              <a:chOff x="1251850" y="5041406"/>
              <a:chExt cx="2321323" cy="666732"/>
            </a:xfrm>
          </p:grpSpPr>
          <p:grpSp>
            <p:nvGrpSpPr>
              <p:cNvPr id="110" name="Group 109"/>
              <p:cNvGrpSpPr/>
              <p:nvPr/>
            </p:nvGrpSpPr>
            <p:grpSpPr>
              <a:xfrm>
                <a:off x="1662927" y="5041406"/>
                <a:ext cx="1553892" cy="666732"/>
                <a:chOff x="4022315" y="5900086"/>
                <a:chExt cx="1553892" cy="666732"/>
              </a:xfrm>
            </p:grpSpPr>
            <p:cxnSp>
              <p:nvCxnSpPr>
                <p:cNvPr id="138" name="Curved Connector 137"/>
                <p:cNvCxnSpPr/>
                <p:nvPr/>
              </p:nvCxnSpPr>
              <p:spPr>
                <a:xfrm flipV="1">
                  <a:off x="4449429" y="5902802"/>
                  <a:ext cx="669578" cy="661284"/>
                </a:xfrm>
                <a:prstGeom prst="curved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119007" y="5900086"/>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4022315" y="6566818"/>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10"/>
              <p:cNvGrpSpPr/>
              <p:nvPr/>
            </p:nvGrpSpPr>
            <p:grpSpPr>
              <a:xfrm>
                <a:off x="2699594" y="5313529"/>
                <a:ext cx="873579" cy="144222"/>
                <a:chOff x="522514" y="5962661"/>
                <a:chExt cx="873579" cy="144222"/>
              </a:xfrm>
            </p:grpSpPr>
            <p:grpSp>
              <p:nvGrpSpPr>
                <p:cNvPr id="120" name="Group 119"/>
                <p:cNvGrpSpPr/>
                <p:nvPr/>
              </p:nvGrpSpPr>
              <p:grpSpPr>
                <a:xfrm>
                  <a:off x="522514" y="5965377"/>
                  <a:ext cx="372835" cy="141506"/>
                  <a:chOff x="522514" y="5965377"/>
                  <a:chExt cx="372835" cy="141506"/>
                </a:xfrm>
              </p:grpSpPr>
              <p:cxnSp>
                <p:nvCxnSpPr>
                  <p:cNvPr id="135" name="Curved Connector 134"/>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Curved Connector 13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903506" y="5962661"/>
                  <a:ext cx="372835" cy="141506"/>
                  <a:chOff x="522514" y="5965377"/>
                  <a:chExt cx="372835" cy="141506"/>
                </a:xfrm>
              </p:grpSpPr>
              <p:cxnSp>
                <p:nvCxnSpPr>
                  <p:cNvPr id="123" name="Curved Connector 12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Curved Connector 13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251850" y="5310813"/>
                <a:ext cx="873579" cy="144222"/>
                <a:chOff x="522514" y="5962661"/>
                <a:chExt cx="873579" cy="144222"/>
              </a:xfrm>
            </p:grpSpPr>
            <p:grpSp>
              <p:nvGrpSpPr>
                <p:cNvPr id="113" name="Group 112"/>
                <p:cNvGrpSpPr/>
                <p:nvPr/>
              </p:nvGrpSpPr>
              <p:grpSpPr>
                <a:xfrm>
                  <a:off x="522514" y="5965377"/>
                  <a:ext cx="372835" cy="141506"/>
                  <a:chOff x="522514" y="5965377"/>
                  <a:chExt cx="372835" cy="141506"/>
                </a:xfrm>
              </p:grpSpPr>
              <p:cxnSp>
                <p:nvCxnSpPr>
                  <p:cNvPr id="118" name="Curved Connector 11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Curved Connector 11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903506" y="5962661"/>
                  <a:ext cx="372835" cy="141506"/>
                  <a:chOff x="522514" y="5965377"/>
                  <a:chExt cx="372835" cy="141506"/>
                </a:xfrm>
              </p:grpSpPr>
              <p:cxnSp>
                <p:nvCxnSpPr>
                  <p:cNvPr id="116" name="Curved Connector 11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Curved Connector 11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5" name="Straight Arrow Connector 11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09" name="TextBox 108"/>
            <p:cNvSpPr txBox="1"/>
            <p:nvPr/>
          </p:nvSpPr>
          <p:spPr>
            <a:xfrm>
              <a:off x="3600484" y="5102567"/>
              <a:ext cx="4122949" cy="584775"/>
            </a:xfrm>
            <a:prstGeom prst="rect">
              <a:avLst/>
            </a:prstGeom>
            <a:noFill/>
          </p:spPr>
          <p:txBody>
            <a:bodyPr wrap="square" rtlCol="0">
              <a:spAutoFit/>
            </a:bodyPr>
            <a:lstStyle/>
            <a:p>
              <a:pPr algn="ctr"/>
              <a:r>
                <a:rPr lang="en-US" sz="1600" dirty="0"/>
                <a:t>Long-wavelength smoothing : waves of all frequencies WILL NOT reflect. </a:t>
              </a:r>
              <a:r>
                <a:rPr lang="en-US" sz="1600" dirty="0">
                  <a:solidFill>
                    <a:srgbClr val="0070C0"/>
                  </a:solidFill>
                </a:rPr>
                <a:t>GOOD.</a:t>
              </a:r>
            </a:p>
          </p:txBody>
        </p:sp>
      </p:grpSp>
      <p:grpSp>
        <p:nvGrpSpPr>
          <p:cNvPr id="249" name="Group 248"/>
          <p:cNvGrpSpPr>
            <a:grpSpLocks noChangeAspect="1"/>
          </p:cNvGrpSpPr>
          <p:nvPr/>
        </p:nvGrpSpPr>
        <p:grpSpPr>
          <a:xfrm>
            <a:off x="7159272" y="1599799"/>
            <a:ext cx="1294278" cy="405100"/>
            <a:chOff x="6395655" y="4588748"/>
            <a:chExt cx="1797608" cy="562639"/>
          </a:xfrm>
        </p:grpSpPr>
        <p:grpSp>
          <p:nvGrpSpPr>
            <p:cNvPr id="250" name="Group 249"/>
            <p:cNvGrpSpPr/>
            <p:nvPr/>
          </p:nvGrpSpPr>
          <p:grpSpPr>
            <a:xfrm>
              <a:off x="6395655" y="4588748"/>
              <a:ext cx="1797608" cy="562639"/>
              <a:chOff x="6395655" y="4588748"/>
              <a:chExt cx="1797608" cy="562639"/>
            </a:xfrm>
          </p:grpSpPr>
          <p:sp>
            <p:nvSpPr>
              <p:cNvPr id="254" name="Freeform 253"/>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255" name="Straight Connector 254"/>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Oval 255"/>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57" name="Group 256"/>
              <p:cNvGrpSpPr/>
              <p:nvPr/>
            </p:nvGrpSpPr>
            <p:grpSpPr>
              <a:xfrm>
                <a:off x="6395655" y="4590909"/>
                <a:ext cx="1738405" cy="85491"/>
                <a:chOff x="2043584" y="3419544"/>
                <a:chExt cx="3476810" cy="170982"/>
              </a:xfrm>
            </p:grpSpPr>
            <p:sp>
              <p:nvSpPr>
                <p:cNvPr id="261" name="Isosceles Triangle 260"/>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Isosceles Triangle 261"/>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Isosceles Triangle 262"/>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Isosceles Triangle 263"/>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Isosceles Triangle 264"/>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Isosceles Triangle 265"/>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Isosceles Triangle 266"/>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Isosceles Triangle 267"/>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Isosceles Triangle 268"/>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9" name="Freeform 258"/>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Explosion 2 259"/>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1" name="Freeform 250"/>
            <p:cNvSpPr/>
            <p:nvPr/>
          </p:nvSpPr>
          <p:spPr>
            <a:xfrm>
              <a:off x="6803804" y="4733024"/>
              <a:ext cx="45719" cy="289864"/>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6780853" y="5069169"/>
              <a:ext cx="54864" cy="54864"/>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3" name="Straight Arrow Connector 252"/>
            <p:cNvCxnSpPr/>
            <p:nvPr/>
          </p:nvCxnSpPr>
          <p:spPr>
            <a:xfrm>
              <a:off x="6889147" y="5093661"/>
              <a:ext cx="33498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0" name="Group 269"/>
          <p:cNvGrpSpPr>
            <a:grpSpLocks noChangeAspect="1"/>
          </p:cNvGrpSpPr>
          <p:nvPr/>
        </p:nvGrpSpPr>
        <p:grpSpPr>
          <a:xfrm>
            <a:off x="7693869" y="3992774"/>
            <a:ext cx="1294278" cy="405100"/>
            <a:chOff x="6395655" y="4588748"/>
            <a:chExt cx="1797608" cy="562639"/>
          </a:xfrm>
        </p:grpSpPr>
        <p:sp>
          <p:nvSpPr>
            <p:cNvPr id="271" name="Freeform 270"/>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272" name="Straight Connector 271"/>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3" name="Oval 272"/>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74" name="Group 273"/>
            <p:cNvGrpSpPr/>
            <p:nvPr/>
          </p:nvGrpSpPr>
          <p:grpSpPr>
            <a:xfrm>
              <a:off x="6395655" y="4590909"/>
              <a:ext cx="1738405" cy="85491"/>
              <a:chOff x="2043584" y="3419544"/>
              <a:chExt cx="3476810" cy="170982"/>
            </a:xfrm>
          </p:grpSpPr>
          <p:sp>
            <p:nvSpPr>
              <p:cNvPr id="279" name="Isosceles Triangle 278"/>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Isosceles Triangle 279"/>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Isosceles Triangle 280"/>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Isosceles Triangle 281"/>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Isosceles Triangle 282"/>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Isosceles Triangle 283"/>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Isosceles Triangle 284"/>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Isosceles Triangle 285"/>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Isosceles Triangle 286"/>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6" name="Freeform 275"/>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reeform 276"/>
            <p:cNvSpPr/>
            <p:nvPr/>
          </p:nvSpPr>
          <p:spPr>
            <a:xfrm flipH="1">
              <a:off x="6834014" y="4733024"/>
              <a:ext cx="420278" cy="336145"/>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Explosion 2 277"/>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287"/>
          <p:cNvGrpSpPr>
            <a:grpSpLocks noChangeAspect="1"/>
          </p:cNvGrpSpPr>
          <p:nvPr/>
        </p:nvGrpSpPr>
        <p:grpSpPr>
          <a:xfrm>
            <a:off x="7731973" y="2757294"/>
            <a:ext cx="1294278" cy="405100"/>
            <a:chOff x="6395655" y="4588748"/>
            <a:chExt cx="1797608" cy="562639"/>
          </a:xfrm>
        </p:grpSpPr>
        <p:sp>
          <p:nvSpPr>
            <p:cNvPr id="289" name="Freeform 288"/>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290" name="Straight Connector 289"/>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Oval 290"/>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92" name="Group 291"/>
            <p:cNvGrpSpPr/>
            <p:nvPr/>
          </p:nvGrpSpPr>
          <p:grpSpPr>
            <a:xfrm>
              <a:off x="6395655" y="4590909"/>
              <a:ext cx="1738405" cy="85491"/>
              <a:chOff x="2043584" y="3419544"/>
              <a:chExt cx="3476810" cy="170982"/>
            </a:xfrm>
          </p:grpSpPr>
          <p:sp>
            <p:nvSpPr>
              <p:cNvPr id="297" name="Isosceles Triangle 296"/>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Isosceles Triangle 297"/>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Isosceles Triangle 298"/>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Isosceles Triangle 299"/>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Isosceles Triangle 300"/>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Isosceles Triangle 301"/>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Isosceles Triangle 302"/>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Isosceles Triangle 303"/>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Isosceles Triangle 304"/>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4" name="Freeform 293"/>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reeform 294"/>
            <p:cNvSpPr/>
            <p:nvPr/>
          </p:nvSpPr>
          <p:spPr>
            <a:xfrm flipH="1">
              <a:off x="6834014" y="4733024"/>
              <a:ext cx="420278" cy="336145"/>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Explosion 2 295"/>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4385388" y="4963886"/>
            <a:ext cx="4235855" cy="523220"/>
          </a:xfrm>
          <a:prstGeom prst="rect">
            <a:avLst/>
          </a:prstGeom>
          <a:noFill/>
        </p:spPr>
        <p:txBody>
          <a:bodyPr wrap="square" rtlCol="0">
            <a:spAutoFit/>
          </a:bodyPr>
          <a:lstStyle/>
          <a:p>
            <a:pPr algn="ctr"/>
            <a:r>
              <a:rPr lang="en-US" sz="2600" b="1" dirty="0">
                <a:latin typeface="Informal Roman" panose="030604020304060B0204" pitchFamily="66" charset="0"/>
              </a:rPr>
              <a:t>“</a:t>
            </a:r>
            <a:r>
              <a:rPr lang="en-US" sz="2800" b="1" dirty="0">
                <a:solidFill>
                  <a:srgbClr val="0070C0"/>
                </a:solidFill>
                <a:latin typeface="Informal Roman" panose="030604020304060B0204" pitchFamily="66" charset="0"/>
              </a:rPr>
              <a:t>Good</a:t>
            </a:r>
            <a:r>
              <a:rPr lang="en-US" sz="2800" b="1" dirty="0">
                <a:latin typeface="Informal Roman" panose="030604020304060B0204" pitchFamily="66" charset="0"/>
              </a:rPr>
              <a:t>”, but not always accurate!</a:t>
            </a:r>
          </a:p>
        </p:txBody>
      </p:sp>
    </p:spTree>
    <p:extLst>
      <p:ext uri="{BB962C8B-B14F-4D97-AF65-F5344CB8AC3E}">
        <p14:creationId xmlns:p14="http://schemas.microsoft.com/office/powerpoint/2010/main" val="40010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3999478"/>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Slide Number Placeholder 5"/>
          <p:cNvSpPr>
            <a:spLocks noGrp="1"/>
          </p:cNvSpPr>
          <p:nvPr>
            <p:ph type="sldNum" sz="quarter" idx="12"/>
          </p:nvPr>
        </p:nvSpPr>
        <p:spPr/>
        <p:txBody>
          <a:bodyPr/>
          <a:lstStyle/>
          <a:p>
            <a:fld id="{27DF0F58-1795-48F0-90F6-BA4250555803}" type="slidenum">
              <a:rPr lang="en-US" smtClean="0"/>
              <a:pPr/>
              <a:t>6</a:t>
            </a:fld>
            <a:endParaRPr lang="en-US" dirty="0"/>
          </a:p>
        </p:txBody>
      </p:sp>
      <p:sp>
        <p:nvSpPr>
          <p:cNvPr id="2" name="Title 1"/>
          <p:cNvSpPr>
            <a:spLocks noGrp="1"/>
          </p:cNvSpPr>
          <p:nvPr>
            <p:ph type="title"/>
          </p:nvPr>
        </p:nvSpPr>
        <p:spPr/>
        <p:txBody>
          <a:bodyPr>
            <a:normAutofit/>
          </a:bodyPr>
          <a:lstStyle/>
          <a:p>
            <a:r>
              <a:rPr lang="en-GB" dirty="0"/>
              <a:t>Superposition principle</a:t>
            </a:r>
          </a:p>
        </p:txBody>
      </p:sp>
      <p:sp>
        <p:nvSpPr>
          <p:cNvPr id="9" name="Rectangle 8"/>
          <p:cNvSpPr/>
          <p:nvPr/>
        </p:nvSpPr>
        <p:spPr>
          <a:xfrm>
            <a:off x="1082651" y="775432"/>
            <a:ext cx="7613980"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6" name="TextBox 295"/>
          <p:cNvSpPr txBox="1"/>
          <p:nvPr/>
        </p:nvSpPr>
        <p:spPr>
          <a:xfrm>
            <a:off x="307987" y="241696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sp>
        <p:nvSpPr>
          <p:cNvPr id="92" name="Arc 91"/>
          <p:cNvSpPr/>
          <p:nvPr/>
        </p:nvSpPr>
        <p:spPr>
          <a:xfrm>
            <a:off x="1400026" y="2471673"/>
            <a:ext cx="2752262" cy="2881311"/>
          </a:xfrm>
          <a:prstGeom prst="arc">
            <a:avLst>
              <a:gd name="adj1" fmla="val 8579870"/>
              <a:gd name="adj2" fmla="val 2207955"/>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6" name="Oval 95"/>
          <p:cNvSpPr/>
          <p:nvPr/>
        </p:nvSpPr>
        <p:spPr>
          <a:xfrm>
            <a:off x="2687709" y="3748762"/>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3" name="Rectangle 12"/>
          <p:cNvSpPr/>
          <p:nvPr/>
        </p:nvSpPr>
        <p:spPr>
          <a:xfrm flipH="1">
            <a:off x="891310" y="66649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475516" y="66302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16200000" flipH="1">
            <a:off x="4648665" y="70861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90954" y="5223868"/>
            <a:ext cx="7858191" cy="646331"/>
          </a:xfrm>
          <a:prstGeom prst="rect">
            <a:avLst/>
          </a:prstGeom>
          <a:noFill/>
          <a:ln>
            <a:noFill/>
          </a:ln>
        </p:spPr>
        <p:txBody>
          <a:bodyPr wrap="square" rtlCol="0">
            <a:spAutoFit/>
          </a:bodyPr>
          <a:lstStyle/>
          <a:p>
            <a:r>
              <a:rPr lang="en-GB" b="0" dirty="0"/>
              <a:t>When energy hits a diffracting point it re-emits energy in all directions.  The diffracting point is </a:t>
            </a:r>
            <a:r>
              <a:rPr lang="en-GB" b="0" i="1" dirty="0"/>
              <a:t>like</a:t>
            </a:r>
            <a:r>
              <a:rPr lang="en-GB" b="0" dirty="0"/>
              <a:t> a point source for a new wavefront.  </a:t>
            </a:r>
          </a:p>
        </p:txBody>
      </p:sp>
      <p:sp>
        <p:nvSpPr>
          <p:cNvPr id="17" name="Rectangle 16"/>
          <p:cNvSpPr/>
          <p:nvPr/>
        </p:nvSpPr>
        <p:spPr>
          <a:xfrm>
            <a:off x="891311" y="4895193"/>
            <a:ext cx="7584206" cy="38625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34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830997"/>
          </a:xfrm>
          <a:prstGeom prst="rect">
            <a:avLst/>
          </a:prstGeom>
          <a:noFill/>
          <a:ln>
            <a:noFill/>
          </a:ln>
        </p:spPr>
        <p:txBody>
          <a:bodyPr wrap="square" rtlCol="0">
            <a:spAutoFit/>
          </a:bodyPr>
          <a:lstStyle/>
          <a:p>
            <a:r>
              <a:rPr lang="en-GB" sz="2400" dirty="0"/>
              <a:t>Velocity smoothing and high-frequency </a:t>
            </a:r>
            <a:r>
              <a:rPr lang="en-GB" sz="2400" dirty="0" err="1"/>
              <a:t>asymptotics</a:t>
            </a:r>
            <a:r>
              <a:rPr lang="en-GB" sz="2400" dirty="0"/>
              <a:t>:</a:t>
            </a:r>
          </a:p>
          <a:p>
            <a:pPr lvl="1"/>
            <a:endParaRPr lang="en-GB" sz="2400" b="0" dirty="0"/>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60</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pic>
        <p:nvPicPr>
          <p:cNvPr id="136" name="Picture 4" descr="Slide3"/>
          <p:cNvPicPr>
            <a:picLocks noChangeAspect="1" noChangeArrowheads="1"/>
          </p:cNvPicPr>
          <p:nvPr/>
        </p:nvPicPr>
        <p:blipFill>
          <a:blip r:embed="rId3" cstate="print"/>
          <a:srcRect l="16958" t="7922" r="19908" b="28481"/>
          <a:stretch>
            <a:fillRect/>
          </a:stretch>
        </p:blipFill>
        <p:spPr bwMode="auto">
          <a:xfrm>
            <a:off x="4739070" y="1368901"/>
            <a:ext cx="3810000" cy="3886199"/>
          </a:xfrm>
          <a:prstGeom prst="rect">
            <a:avLst/>
          </a:prstGeom>
          <a:noFill/>
          <a:ln w="9525">
            <a:noFill/>
            <a:miter lim="800000"/>
            <a:headEnd/>
            <a:tailEnd/>
          </a:ln>
        </p:spPr>
      </p:pic>
      <p:pic>
        <p:nvPicPr>
          <p:cNvPr id="141" name="Picture 5" descr="Slide4"/>
          <p:cNvPicPr>
            <a:picLocks noChangeAspect="1" noChangeArrowheads="1"/>
          </p:cNvPicPr>
          <p:nvPr/>
        </p:nvPicPr>
        <p:blipFill>
          <a:blip r:embed="rId4" cstate="print"/>
          <a:srcRect l="17054" t="8138" r="19582" b="28265"/>
          <a:stretch>
            <a:fillRect/>
          </a:stretch>
        </p:blipFill>
        <p:spPr bwMode="auto">
          <a:xfrm>
            <a:off x="599521" y="1368900"/>
            <a:ext cx="3810001" cy="3886200"/>
          </a:xfrm>
          <a:prstGeom prst="rect">
            <a:avLst/>
          </a:prstGeom>
          <a:noFill/>
          <a:ln w="9525">
            <a:noFill/>
            <a:miter lim="800000"/>
            <a:headEnd/>
            <a:tailEnd/>
          </a:ln>
        </p:spPr>
      </p:pic>
      <p:sp>
        <p:nvSpPr>
          <p:cNvPr id="2" name="Oval 1"/>
          <p:cNvSpPr/>
          <p:nvPr/>
        </p:nvSpPr>
        <p:spPr>
          <a:xfrm rot="692103">
            <a:off x="983632" y="3409036"/>
            <a:ext cx="2393780" cy="9388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08216" y="5265971"/>
            <a:ext cx="4131128" cy="338554"/>
          </a:xfrm>
          <a:prstGeom prst="rect">
            <a:avLst/>
          </a:prstGeom>
          <a:noFill/>
        </p:spPr>
        <p:txBody>
          <a:bodyPr wrap="square" rtlCol="0">
            <a:spAutoFit/>
          </a:bodyPr>
          <a:lstStyle/>
          <a:p>
            <a:pPr algn="ctr"/>
            <a:r>
              <a:rPr lang="en-US" sz="1600" dirty="0"/>
              <a:t>RTM crosstalk from not enough smoothing</a:t>
            </a:r>
          </a:p>
        </p:txBody>
      </p:sp>
      <p:sp>
        <p:nvSpPr>
          <p:cNvPr id="142" name="TextBox 141"/>
          <p:cNvSpPr txBox="1"/>
          <p:nvPr/>
        </p:nvSpPr>
        <p:spPr>
          <a:xfrm>
            <a:off x="4593632" y="5263255"/>
            <a:ext cx="4131128" cy="338554"/>
          </a:xfrm>
          <a:prstGeom prst="rect">
            <a:avLst/>
          </a:prstGeom>
          <a:noFill/>
        </p:spPr>
        <p:txBody>
          <a:bodyPr wrap="square" rtlCol="0">
            <a:spAutoFit/>
          </a:bodyPr>
          <a:lstStyle/>
          <a:p>
            <a:pPr algn="ctr"/>
            <a:r>
              <a:rPr lang="en-US" sz="1600" dirty="0"/>
              <a:t>OWEM : </a:t>
            </a:r>
            <a:r>
              <a:rPr lang="en-US" sz="1600" dirty="0" err="1"/>
              <a:t>asymptotics</a:t>
            </a:r>
            <a:r>
              <a:rPr lang="en-US" sz="1600" dirty="0"/>
              <a:t> honored automatically</a:t>
            </a:r>
          </a:p>
        </p:txBody>
      </p:sp>
      <p:sp>
        <p:nvSpPr>
          <p:cNvPr id="143" name="Oval 142"/>
          <p:cNvSpPr/>
          <p:nvPr/>
        </p:nvSpPr>
        <p:spPr>
          <a:xfrm rot="692103">
            <a:off x="4973112" y="3406320"/>
            <a:ext cx="2393780" cy="9388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185"/>
          <p:cNvGrpSpPr>
            <a:grpSpLocks noChangeAspect="1"/>
          </p:cNvGrpSpPr>
          <p:nvPr/>
        </p:nvGrpSpPr>
        <p:grpSpPr>
          <a:xfrm>
            <a:off x="5996931" y="5584830"/>
            <a:ext cx="1294278" cy="405100"/>
            <a:chOff x="6395655" y="4588748"/>
            <a:chExt cx="1797608" cy="562639"/>
          </a:xfrm>
        </p:grpSpPr>
        <p:sp>
          <p:nvSpPr>
            <p:cNvPr id="187" name="Freeform 186"/>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188" name="Straight Connector 187"/>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Oval 188"/>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90" name="Group 189"/>
            <p:cNvGrpSpPr/>
            <p:nvPr/>
          </p:nvGrpSpPr>
          <p:grpSpPr>
            <a:xfrm>
              <a:off x="6395655" y="4590909"/>
              <a:ext cx="1738405" cy="85491"/>
              <a:chOff x="2043584" y="3419544"/>
              <a:chExt cx="3476810" cy="170982"/>
            </a:xfrm>
          </p:grpSpPr>
          <p:sp>
            <p:nvSpPr>
              <p:cNvPr id="194" name="Isosceles Triangle 193"/>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Isosceles Triangle 194"/>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Isosceles Triangle 195"/>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Isosceles Triangle 196"/>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Isosceles Triangle 197"/>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Isosceles Triangle 198"/>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Isosceles Triangle 199"/>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Isosceles Triangle 200"/>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Isosceles Triangle 201"/>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1" name="Freeform 190"/>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p:cNvSpPr/>
            <p:nvPr/>
          </p:nvSpPr>
          <p:spPr>
            <a:xfrm flipH="1">
              <a:off x="6834014" y="4733024"/>
              <a:ext cx="420278" cy="336145"/>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Explosion 2 192"/>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829749" y="5607634"/>
            <a:ext cx="1294278" cy="405100"/>
            <a:chOff x="3248006" y="5766257"/>
            <a:chExt cx="1294278" cy="405100"/>
          </a:xfrm>
        </p:grpSpPr>
        <p:grpSp>
          <p:nvGrpSpPr>
            <p:cNvPr id="48" name="Group 47"/>
            <p:cNvGrpSpPr>
              <a:grpSpLocks noChangeAspect="1"/>
            </p:cNvGrpSpPr>
            <p:nvPr/>
          </p:nvGrpSpPr>
          <p:grpSpPr>
            <a:xfrm>
              <a:off x="3248006" y="5766257"/>
              <a:ext cx="1294278" cy="405100"/>
              <a:chOff x="6395655" y="4588748"/>
              <a:chExt cx="1797608" cy="562639"/>
            </a:xfrm>
          </p:grpSpPr>
          <p:grpSp>
            <p:nvGrpSpPr>
              <p:cNvPr id="49" name="Group 48"/>
              <p:cNvGrpSpPr/>
              <p:nvPr/>
            </p:nvGrpSpPr>
            <p:grpSpPr>
              <a:xfrm>
                <a:off x="6395655" y="4588748"/>
                <a:ext cx="1797608" cy="562639"/>
                <a:chOff x="6395655" y="4588748"/>
                <a:chExt cx="1797608" cy="562639"/>
              </a:xfrm>
            </p:grpSpPr>
            <p:sp>
              <p:nvSpPr>
                <p:cNvPr id="53" name="Freeform 52"/>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54" name="Straight Connector 53"/>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6" name="Group 55"/>
                <p:cNvGrpSpPr/>
                <p:nvPr/>
              </p:nvGrpSpPr>
              <p:grpSpPr>
                <a:xfrm>
                  <a:off x="6395655" y="4590909"/>
                  <a:ext cx="1738405" cy="85491"/>
                  <a:chOff x="2043584" y="3419544"/>
                  <a:chExt cx="3476810" cy="170982"/>
                </a:xfrm>
              </p:grpSpPr>
              <p:sp>
                <p:nvSpPr>
                  <p:cNvPr id="59" name="Isosceles Triangle 58"/>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Isosceles Triangle 60"/>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Isosceles Triangle 61"/>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Isosceles Triangle 62"/>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Isosceles Triangle 63"/>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Isosceles Triangle 64"/>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Isosceles Triangle 65"/>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Isosceles Triangle 66"/>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Freeform 56"/>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2 57"/>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Freeform 49"/>
              <p:cNvSpPr/>
              <p:nvPr/>
            </p:nvSpPr>
            <p:spPr>
              <a:xfrm>
                <a:off x="6803804" y="4733024"/>
                <a:ext cx="45719" cy="289864"/>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780853" y="5069169"/>
                <a:ext cx="54864" cy="54864"/>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Oval 67"/>
            <p:cNvSpPr/>
            <p:nvPr/>
          </p:nvSpPr>
          <p:spPr>
            <a:xfrm>
              <a:off x="3724466" y="5993963"/>
              <a:ext cx="27432" cy="274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9" name="Straight Arrow Connector 68"/>
            <p:cNvCxnSpPr>
              <a:cxnSpLocks noChangeAspect="1"/>
            </p:cNvCxnSpPr>
            <p:nvPr/>
          </p:nvCxnSpPr>
          <p:spPr>
            <a:xfrm flipV="1">
              <a:off x="3560777" y="5976877"/>
              <a:ext cx="164592" cy="1255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8" idx="5"/>
            </p:cNvCxnSpPr>
            <p:nvPr/>
          </p:nvCxnSpPr>
          <p:spPr>
            <a:xfrm>
              <a:off x="3747881" y="6017378"/>
              <a:ext cx="154059" cy="111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287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p:cNvSpPr txBox="1"/>
          <p:nvPr/>
        </p:nvSpPr>
        <p:spPr>
          <a:xfrm>
            <a:off x="890953" y="809274"/>
            <a:ext cx="7858191" cy="830997"/>
          </a:xfrm>
          <a:prstGeom prst="rect">
            <a:avLst/>
          </a:prstGeom>
          <a:noFill/>
          <a:ln>
            <a:noFill/>
          </a:ln>
        </p:spPr>
        <p:txBody>
          <a:bodyPr wrap="square" rtlCol="0">
            <a:spAutoFit/>
          </a:bodyPr>
          <a:lstStyle/>
          <a:p>
            <a:r>
              <a:rPr lang="en-GB" sz="2400" dirty="0"/>
              <a:t>Velocity smoothing and high-frequency </a:t>
            </a:r>
            <a:r>
              <a:rPr lang="en-GB" sz="2400" dirty="0" err="1"/>
              <a:t>asymptotics</a:t>
            </a:r>
            <a:r>
              <a:rPr lang="en-GB" sz="2400" dirty="0"/>
              <a:t>:</a:t>
            </a:r>
          </a:p>
          <a:p>
            <a:pPr lvl="1"/>
            <a:endParaRPr lang="en-GB" sz="2400" b="0" dirty="0"/>
          </a:p>
        </p:txBody>
      </p:sp>
      <p:sp>
        <p:nvSpPr>
          <p:cNvPr id="29" name="Slide Number Placeholder 5"/>
          <p:cNvSpPr>
            <a:spLocks noGrp="1"/>
          </p:cNvSpPr>
          <p:nvPr>
            <p:ph type="sldNum" sz="quarter" idx="12"/>
          </p:nvPr>
        </p:nvSpPr>
        <p:spPr>
          <a:prstGeom prst="rect">
            <a:avLst/>
          </a:prstGeom>
        </p:spPr>
        <p:txBody>
          <a:bodyPr/>
          <a:lstStyle/>
          <a:p>
            <a:pPr>
              <a:defRPr/>
            </a:pPr>
            <a:fld id="{27DF0F58-1795-48F0-90F6-BA4250555803}" type="slidenum">
              <a:rPr lang="en-US" smtClean="0"/>
              <a:pPr>
                <a:defRPr/>
              </a:pPr>
              <a:t>61</a:t>
            </a:fld>
            <a:endParaRPr lang="en-US" dirty="0"/>
          </a:p>
        </p:txBody>
      </p:sp>
      <p:sp>
        <p:nvSpPr>
          <p:cNvPr id="3" name="Title 2"/>
          <p:cNvSpPr>
            <a:spLocks noGrp="1"/>
          </p:cNvSpPr>
          <p:nvPr>
            <p:ph type="title"/>
          </p:nvPr>
        </p:nvSpPr>
        <p:spPr/>
        <p:txBody>
          <a:bodyPr/>
          <a:lstStyle/>
          <a:p>
            <a:r>
              <a:rPr lang="en-GB" dirty="0">
                <a:latin typeface="Arial" pitchFamily="34" charset="0"/>
                <a:cs typeface="Arial" pitchFamily="34" charset="0"/>
              </a:rPr>
              <a:t>Theory of standard migration</a:t>
            </a:r>
            <a:endParaRPr lang="en-GB" dirty="0"/>
          </a:p>
        </p:txBody>
      </p:sp>
      <p:grpSp>
        <p:nvGrpSpPr>
          <p:cNvPr id="132" name="Group 131"/>
          <p:cNvGrpSpPr/>
          <p:nvPr/>
        </p:nvGrpSpPr>
        <p:grpSpPr>
          <a:xfrm>
            <a:off x="1251850" y="1526719"/>
            <a:ext cx="2285951" cy="685803"/>
            <a:chOff x="1251850" y="1526719"/>
            <a:chExt cx="2285951" cy="685803"/>
          </a:xfrm>
        </p:grpSpPr>
        <p:cxnSp>
          <p:nvCxnSpPr>
            <p:cNvPr id="4" name="Elbow Connector 3"/>
            <p:cNvCxnSpPr/>
            <p:nvPr/>
          </p:nvCxnSpPr>
          <p:spPr>
            <a:xfrm flipV="1">
              <a:off x="1973029" y="1526719"/>
              <a:ext cx="930744" cy="685803"/>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2730" y="1905001"/>
              <a:ext cx="873579" cy="144222"/>
              <a:chOff x="522514" y="5962661"/>
              <a:chExt cx="873579" cy="144222"/>
            </a:xfrm>
          </p:grpSpPr>
          <p:grpSp>
            <p:nvGrpSpPr>
              <p:cNvPr id="8" name="Group 7"/>
              <p:cNvGrpSpPr/>
              <p:nvPr/>
            </p:nvGrpSpPr>
            <p:grpSpPr>
              <a:xfrm>
                <a:off x="522514" y="5965377"/>
                <a:ext cx="372835" cy="141506"/>
                <a:chOff x="522514" y="5965377"/>
                <a:chExt cx="372835" cy="141506"/>
              </a:xfrm>
            </p:grpSpPr>
            <p:cxnSp>
              <p:nvCxnSpPr>
                <p:cNvPr id="7" name="Curved Connector 6"/>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903506" y="5962661"/>
                <a:ext cx="372835" cy="141506"/>
                <a:chOff x="522514" y="5965377"/>
                <a:chExt cx="372835" cy="141506"/>
              </a:xfrm>
            </p:grpSpPr>
            <p:cxnSp>
              <p:nvCxnSpPr>
                <p:cNvPr id="13" name="Curved Connector 1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flipH="1">
              <a:off x="1251850" y="1624709"/>
              <a:ext cx="873579" cy="144222"/>
              <a:chOff x="522514" y="5962661"/>
              <a:chExt cx="873579" cy="144222"/>
            </a:xfrm>
          </p:grpSpPr>
          <p:grpSp>
            <p:nvGrpSpPr>
              <p:cNvPr id="20" name="Group 19"/>
              <p:cNvGrpSpPr/>
              <p:nvPr/>
            </p:nvGrpSpPr>
            <p:grpSpPr>
              <a:xfrm>
                <a:off x="522514" y="5965377"/>
                <a:ext cx="372835" cy="141506"/>
                <a:chOff x="522514" y="5965377"/>
                <a:chExt cx="372835" cy="141506"/>
              </a:xfrm>
            </p:grpSpPr>
            <p:cxnSp>
              <p:nvCxnSpPr>
                <p:cNvPr id="26" name="Curved Connector 2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903506" y="5962661"/>
                <a:ext cx="372835" cy="141506"/>
                <a:chOff x="522514" y="5965377"/>
                <a:chExt cx="372835" cy="141506"/>
              </a:xfrm>
            </p:grpSpPr>
            <p:cxnSp>
              <p:nvCxnSpPr>
                <p:cNvPr id="23" name="Curved Connector 2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2664222" y="1804317"/>
              <a:ext cx="873579" cy="144222"/>
              <a:chOff x="522514" y="5962661"/>
              <a:chExt cx="873579" cy="144222"/>
            </a:xfrm>
          </p:grpSpPr>
          <p:grpSp>
            <p:nvGrpSpPr>
              <p:cNvPr id="93" name="Group 92"/>
              <p:cNvGrpSpPr/>
              <p:nvPr/>
            </p:nvGrpSpPr>
            <p:grpSpPr>
              <a:xfrm>
                <a:off x="522514" y="5965377"/>
                <a:ext cx="372835" cy="141506"/>
                <a:chOff x="522514" y="5965377"/>
                <a:chExt cx="372835" cy="141506"/>
              </a:xfrm>
            </p:grpSpPr>
            <p:cxnSp>
              <p:nvCxnSpPr>
                <p:cNvPr id="98" name="Curved Connector 9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urved Connector 9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903506" y="5962661"/>
                <a:ext cx="372835" cy="141506"/>
                <a:chOff x="522514" y="5965377"/>
                <a:chExt cx="372835" cy="141506"/>
              </a:xfrm>
            </p:grpSpPr>
            <p:cxnSp>
              <p:nvCxnSpPr>
                <p:cNvPr id="96" name="Curved Connector 9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urved Connector 9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Straight Arrow Connector 9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33" name="TextBox 132"/>
          <p:cNvSpPr txBox="1"/>
          <p:nvPr/>
        </p:nvSpPr>
        <p:spPr>
          <a:xfrm>
            <a:off x="3624961" y="1526719"/>
            <a:ext cx="3633107" cy="584775"/>
          </a:xfrm>
          <a:prstGeom prst="rect">
            <a:avLst/>
          </a:prstGeom>
          <a:noFill/>
        </p:spPr>
        <p:txBody>
          <a:bodyPr wrap="square" rtlCol="0">
            <a:spAutoFit/>
          </a:bodyPr>
          <a:lstStyle/>
          <a:p>
            <a:pPr algn="ctr"/>
            <a:r>
              <a:rPr lang="en-US" sz="1600" dirty="0"/>
              <a:t>No smoothing : waves of all frequencies WILL reflect. </a:t>
            </a:r>
            <a:r>
              <a:rPr lang="en-US" sz="1600" dirty="0">
                <a:solidFill>
                  <a:srgbClr val="FF0000"/>
                </a:solidFill>
              </a:rPr>
              <a:t>BAD.</a:t>
            </a:r>
          </a:p>
        </p:txBody>
      </p:sp>
      <p:grpSp>
        <p:nvGrpSpPr>
          <p:cNvPr id="148" name="Group 147"/>
          <p:cNvGrpSpPr/>
          <p:nvPr/>
        </p:nvGrpSpPr>
        <p:grpSpPr>
          <a:xfrm>
            <a:off x="1826062" y="2653432"/>
            <a:ext cx="5943402" cy="664000"/>
            <a:chOff x="1828778" y="2647984"/>
            <a:chExt cx="5943402" cy="664000"/>
          </a:xfrm>
        </p:grpSpPr>
        <p:grpSp>
          <p:nvGrpSpPr>
            <p:cNvPr id="149" name="Group 148"/>
            <p:cNvGrpSpPr/>
            <p:nvPr/>
          </p:nvGrpSpPr>
          <p:grpSpPr>
            <a:xfrm>
              <a:off x="1828778" y="2647984"/>
              <a:ext cx="1227332" cy="664000"/>
              <a:chOff x="1828778" y="2647984"/>
              <a:chExt cx="1227332" cy="664000"/>
            </a:xfrm>
          </p:grpSpPr>
          <p:cxnSp>
            <p:nvCxnSpPr>
              <p:cNvPr id="151" name="Curved Connector 150"/>
              <p:cNvCxnSpPr/>
              <p:nvPr/>
            </p:nvCxnSpPr>
            <p:spPr>
              <a:xfrm flipV="1">
                <a:off x="2280384" y="2650700"/>
                <a:ext cx="320040" cy="661284"/>
              </a:xfrm>
              <a:prstGeom prst="curved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598910" y="2647984"/>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828778" y="3306552"/>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153"/>
              <p:cNvGrpSpPr/>
              <p:nvPr/>
            </p:nvGrpSpPr>
            <p:grpSpPr>
              <a:xfrm>
                <a:off x="1861273" y="2911943"/>
                <a:ext cx="436790" cy="144222"/>
                <a:chOff x="522514" y="5962661"/>
                <a:chExt cx="873579" cy="144222"/>
              </a:xfrm>
            </p:grpSpPr>
            <p:grpSp>
              <p:nvGrpSpPr>
                <p:cNvPr id="163" name="Group 162"/>
                <p:cNvGrpSpPr/>
                <p:nvPr/>
              </p:nvGrpSpPr>
              <p:grpSpPr>
                <a:xfrm>
                  <a:off x="522514" y="5965377"/>
                  <a:ext cx="372835" cy="141506"/>
                  <a:chOff x="522514" y="5965377"/>
                  <a:chExt cx="372835" cy="141506"/>
                </a:xfrm>
              </p:grpSpPr>
              <p:cxnSp>
                <p:nvCxnSpPr>
                  <p:cNvPr id="168" name="Curved Connector 16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Curved Connector 16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903506" y="5962661"/>
                  <a:ext cx="372835" cy="141506"/>
                  <a:chOff x="522514" y="5965377"/>
                  <a:chExt cx="372835" cy="141506"/>
                </a:xfrm>
              </p:grpSpPr>
              <p:cxnSp>
                <p:nvCxnSpPr>
                  <p:cNvPr id="166" name="Curved Connector 16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Curved Connector 16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5" name="Straight Arrow Connector 16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2585153" y="2909227"/>
                <a:ext cx="436790" cy="144222"/>
                <a:chOff x="522514" y="5962661"/>
                <a:chExt cx="873579" cy="144222"/>
              </a:xfrm>
            </p:grpSpPr>
            <p:grpSp>
              <p:nvGrpSpPr>
                <p:cNvPr id="156" name="Group 155"/>
                <p:cNvGrpSpPr/>
                <p:nvPr/>
              </p:nvGrpSpPr>
              <p:grpSpPr>
                <a:xfrm>
                  <a:off x="522514" y="5965377"/>
                  <a:ext cx="372835" cy="141506"/>
                  <a:chOff x="522514" y="5965377"/>
                  <a:chExt cx="372835" cy="141506"/>
                </a:xfrm>
              </p:grpSpPr>
              <p:cxnSp>
                <p:nvCxnSpPr>
                  <p:cNvPr id="161" name="Curved Connector 160"/>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Curved Connector 161"/>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903506" y="5962661"/>
                  <a:ext cx="372835" cy="141506"/>
                  <a:chOff x="522514" y="5965377"/>
                  <a:chExt cx="372835" cy="141506"/>
                </a:xfrm>
              </p:grpSpPr>
              <p:cxnSp>
                <p:nvCxnSpPr>
                  <p:cNvPr id="159" name="Curved Connector 158"/>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Curved Connector 159"/>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8" name="Straight Arrow Connector 157"/>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50" name="TextBox 149"/>
            <p:cNvSpPr txBox="1"/>
            <p:nvPr/>
          </p:nvSpPr>
          <p:spPr>
            <a:xfrm>
              <a:off x="3148733" y="2691455"/>
              <a:ext cx="4623447" cy="584775"/>
            </a:xfrm>
            <a:prstGeom prst="rect">
              <a:avLst/>
            </a:prstGeom>
            <a:noFill/>
          </p:spPr>
          <p:txBody>
            <a:bodyPr wrap="square" rtlCol="0">
              <a:spAutoFit/>
            </a:bodyPr>
            <a:lstStyle/>
            <a:p>
              <a:pPr algn="ctr"/>
              <a:r>
                <a:rPr lang="en-US" sz="1600" dirty="0"/>
                <a:t>Short-wavelength smoothing : </a:t>
              </a:r>
            </a:p>
            <a:p>
              <a:pPr algn="ctr"/>
              <a:r>
                <a:rPr lang="en-US" sz="1600" dirty="0"/>
                <a:t>high-frequency waves WILL NOT reflect. </a:t>
              </a:r>
              <a:r>
                <a:rPr lang="en-US" sz="1600" dirty="0">
                  <a:solidFill>
                    <a:srgbClr val="0070C0"/>
                  </a:solidFill>
                </a:rPr>
                <a:t>GOOD.</a:t>
              </a:r>
            </a:p>
          </p:txBody>
        </p:sp>
      </p:grpSp>
      <p:grpSp>
        <p:nvGrpSpPr>
          <p:cNvPr id="107" name="Group 106"/>
          <p:cNvGrpSpPr/>
          <p:nvPr/>
        </p:nvGrpSpPr>
        <p:grpSpPr>
          <a:xfrm>
            <a:off x="1251850" y="3865790"/>
            <a:ext cx="6471583" cy="666732"/>
            <a:chOff x="1251850" y="5041406"/>
            <a:chExt cx="6471583" cy="666732"/>
          </a:xfrm>
        </p:grpSpPr>
        <p:grpSp>
          <p:nvGrpSpPr>
            <p:cNvPr id="108" name="Group 107"/>
            <p:cNvGrpSpPr/>
            <p:nvPr/>
          </p:nvGrpSpPr>
          <p:grpSpPr>
            <a:xfrm>
              <a:off x="1251850" y="5041406"/>
              <a:ext cx="2321323" cy="666732"/>
              <a:chOff x="1251850" y="5041406"/>
              <a:chExt cx="2321323" cy="666732"/>
            </a:xfrm>
          </p:grpSpPr>
          <p:grpSp>
            <p:nvGrpSpPr>
              <p:cNvPr id="110" name="Group 109"/>
              <p:cNvGrpSpPr/>
              <p:nvPr/>
            </p:nvGrpSpPr>
            <p:grpSpPr>
              <a:xfrm>
                <a:off x="1662927" y="5041406"/>
                <a:ext cx="1553892" cy="666732"/>
                <a:chOff x="4022315" y="5900086"/>
                <a:chExt cx="1553892" cy="666732"/>
              </a:xfrm>
            </p:grpSpPr>
            <p:cxnSp>
              <p:nvCxnSpPr>
                <p:cNvPr id="138" name="Curved Connector 137"/>
                <p:cNvCxnSpPr/>
                <p:nvPr/>
              </p:nvCxnSpPr>
              <p:spPr>
                <a:xfrm flipV="1">
                  <a:off x="4449429" y="5902802"/>
                  <a:ext cx="669578" cy="661284"/>
                </a:xfrm>
                <a:prstGeom prst="curved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119007" y="5900086"/>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4022315" y="6566818"/>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10"/>
              <p:cNvGrpSpPr/>
              <p:nvPr/>
            </p:nvGrpSpPr>
            <p:grpSpPr>
              <a:xfrm>
                <a:off x="2699594" y="5313529"/>
                <a:ext cx="873579" cy="144222"/>
                <a:chOff x="522514" y="5962661"/>
                <a:chExt cx="873579" cy="144222"/>
              </a:xfrm>
            </p:grpSpPr>
            <p:grpSp>
              <p:nvGrpSpPr>
                <p:cNvPr id="120" name="Group 119"/>
                <p:cNvGrpSpPr/>
                <p:nvPr/>
              </p:nvGrpSpPr>
              <p:grpSpPr>
                <a:xfrm>
                  <a:off x="522514" y="5965377"/>
                  <a:ext cx="372835" cy="141506"/>
                  <a:chOff x="522514" y="5965377"/>
                  <a:chExt cx="372835" cy="141506"/>
                </a:xfrm>
              </p:grpSpPr>
              <p:cxnSp>
                <p:nvCxnSpPr>
                  <p:cNvPr id="135" name="Curved Connector 134"/>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Curved Connector 13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903506" y="5962661"/>
                  <a:ext cx="372835" cy="141506"/>
                  <a:chOff x="522514" y="5965377"/>
                  <a:chExt cx="372835" cy="141506"/>
                </a:xfrm>
              </p:grpSpPr>
              <p:cxnSp>
                <p:nvCxnSpPr>
                  <p:cNvPr id="123" name="Curved Connector 122"/>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Curved Connector 133"/>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251850" y="5310813"/>
                <a:ext cx="873579" cy="144222"/>
                <a:chOff x="522514" y="5962661"/>
                <a:chExt cx="873579" cy="144222"/>
              </a:xfrm>
            </p:grpSpPr>
            <p:grpSp>
              <p:nvGrpSpPr>
                <p:cNvPr id="113" name="Group 112"/>
                <p:cNvGrpSpPr/>
                <p:nvPr/>
              </p:nvGrpSpPr>
              <p:grpSpPr>
                <a:xfrm>
                  <a:off x="522514" y="5965377"/>
                  <a:ext cx="372835" cy="141506"/>
                  <a:chOff x="522514" y="5965377"/>
                  <a:chExt cx="372835" cy="141506"/>
                </a:xfrm>
              </p:grpSpPr>
              <p:cxnSp>
                <p:nvCxnSpPr>
                  <p:cNvPr id="118" name="Curved Connector 117"/>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Curved Connector 118"/>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903506" y="5962661"/>
                  <a:ext cx="372835" cy="141506"/>
                  <a:chOff x="522514" y="5965377"/>
                  <a:chExt cx="372835" cy="141506"/>
                </a:xfrm>
              </p:grpSpPr>
              <p:cxnSp>
                <p:nvCxnSpPr>
                  <p:cNvPr id="116" name="Curved Connector 115"/>
                  <p:cNvCxnSpPr/>
                  <p:nvPr/>
                </p:nvCxnSpPr>
                <p:spPr>
                  <a:xfrm>
                    <a:off x="522514" y="5968093"/>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Curved Connector 116"/>
                  <p:cNvCxnSpPr/>
                  <p:nvPr/>
                </p:nvCxnSpPr>
                <p:spPr>
                  <a:xfrm flipV="1">
                    <a:off x="707570" y="5965377"/>
                    <a:ext cx="187779" cy="13879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5" name="Straight Arrow Connector 114"/>
                <p:cNvCxnSpPr/>
                <p:nvPr/>
              </p:nvCxnSpPr>
              <p:spPr>
                <a:xfrm>
                  <a:off x="1276341" y="5962661"/>
                  <a:ext cx="119752" cy="5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09" name="TextBox 108"/>
            <p:cNvSpPr txBox="1"/>
            <p:nvPr/>
          </p:nvSpPr>
          <p:spPr>
            <a:xfrm>
              <a:off x="3600484" y="5102567"/>
              <a:ext cx="4122949" cy="584775"/>
            </a:xfrm>
            <a:prstGeom prst="rect">
              <a:avLst/>
            </a:prstGeom>
            <a:noFill/>
          </p:spPr>
          <p:txBody>
            <a:bodyPr wrap="square" rtlCol="0">
              <a:spAutoFit/>
            </a:bodyPr>
            <a:lstStyle/>
            <a:p>
              <a:pPr algn="ctr"/>
              <a:r>
                <a:rPr lang="en-US" sz="1600" dirty="0"/>
                <a:t>Long-wavelength smoothing : waves of all frequencies WILL NOT reflect. </a:t>
              </a:r>
              <a:r>
                <a:rPr lang="en-US" sz="1600" dirty="0">
                  <a:solidFill>
                    <a:srgbClr val="0070C0"/>
                  </a:solidFill>
                </a:rPr>
                <a:t>GOOD.</a:t>
              </a:r>
            </a:p>
          </p:txBody>
        </p:sp>
      </p:grpSp>
      <p:sp>
        <p:nvSpPr>
          <p:cNvPr id="2" name="TextBox 1"/>
          <p:cNvSpPr txBox="1"/>
          <p:nvPr/>
        </p:nvSpPr>
        <p:spPr>
          <a:xfrm>
            <a:off x="2582437" y="5045526"/>
            <a:ext cx="4169427" cy="523220"/>
          </a:xfrm>
          <a:prstGeom prst="rect">
            <a:avLst/>
          </a:prstGeom>
          <a:noFill/>
        </p:spPr>
        <p:txBody>
          <a:bodyPr wrap="square" rtlCol="0">
            <a:spAutoFit/>
          </a:bodyPr>
          <a:lstStyle/>
          <a:p>
            <a:pPr algn="ctr"/>
            <a:r>
              <a:rPr lang="en-US" sz="2800" b="1" dirty="0">
                <a:solidFill>
                  <a:srgbClr val="FF0000"/>
                </a:solidFill>
                <a:latin typeface="Informal Roman" panose="030604020304060B0204" pitchFamily="66" charset="0"/>
              </a:rPr>
              <a:t>What frequencies </a:t>
            </a:r>
            <a:r>
              <a:rPr lang="en-US" sz="2800" b="1" dirty="0" err="1">
                <a:solidFill>
                  <a:srgbClr val="FF0000"/>
                </a:solidFill>
                <a:latin typeface="Informal Roman" panose="030604020304060B0204" pitchFamily="66" charset="0"/>
              </a:rPr>
              <a:t>are“high</a:t>
            </a:r>
            <a:r>
              <a:rPr lang="en-US" sz="2800" b="1" dirty="0">
                <a:solidFill>
                  <a:srgbClr val="FF0000"/>
                </a:solidFill>
                <a:latin typeface="Informal Roman" panose="030604020304060B0204" pitchFamily="66" charset="0"/>
              </a:rPr>
              <a:t>”?</a:t>
            </a:r>
          </a:p>
        </p:txBody>
      </p:sp>
      <p:grpSp>
        <p:nvGrpSpPr>
          <p:cNvPr id="78" name="Group 77"/>
          <p:cNvGrpSpPr>
            <a:grpSpLocks noChangeAspect="1"/>
          </p:cNvGrpSpPr>
          <p:nvPr/>
        </p:nvGrpSpPr>
        <p:grpSpPr>
          <a:xfrm>
            <a:off x="7159272" y="1599799"/>
            <a:ext cx="1294278" cy="405100"/>
            <a:chOff x="6395655" y="4588748"/>
            <a:chExt cx="1797608" cy="562639"/>
          </a:xfrm>
        </p:grpSpPr>
        <p:grpSp>
          <p:nvGrpSpPr>
            <p:cNvPr id="79" name="Group 78"/>
            <p:cNvGrpSpPr/>
            <p:nvPr/>
          </p:nvGrpSpPr>
          <p:grpSpPr>
            <a:xfrm>
              <a:off x="6395655" y="4588748"/>
              <a:ext cx="1797608" cy="562639"/>
              <a:chOff x="6395655" y="4588748"/>
              <a:chExt cx="1797608" cy="562639"/>
            </a:xfrm>
          </p:grpSpPr>
          <p:sp>
            <p:nvSpPr>
              <p:cNvPr id="83" name="Freeform 82"/>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84" name="Straight Connector 83"/>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86" name="Group 85"/>
              <p:cNvGrpSpPr/>
              <p:nvPr/>
            </p:nvGrpSpPr>
            <p:grpSpPr>
              <a:xfrm>
                <a:off x="6395655" y="4590909"/>
                <a:ext cx="1738405" cy="85491"/>
                <a:chOff x="2043584" y="3419544"/>
                <a:chExt cx="3476810" cy="170982"/>
              </a:xfrm>
            </p:grpSpPr>
            <p:sp>
              <p:nvSpPr>
                <p:cNvPr id="90" name="Isosceles Triangle 89"/>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Isosceles Triangle 90"/>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Isosceles Triangle 99"/>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Isosceles Triangle 100"/>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Isosceles Triangle 101"/>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Isosceles Triangle 102"/>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Isosceles Triangle 103"/>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Isosceles Triangle 104"/>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Isosceles Triangle 105"/>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8" name="Freeform 87"/>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Explosion 2 88"/>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Freeform 79"/>
            <p:cNvSpPr/>
            <p:nvPr/>
          </p:nvSpPr>
          <p:spPr>
            <a:xfrm>
              <a:off x="6803804" y="4733024"/>
              <a:ext cx="45719" cy="289864"/>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780853" y="5069169"/>
              <a:ext cx="54864" cy="54864"/>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p:cNvCxnSpPr/>
            <p:nvPr/>
          </p:nvCxnSpPr>
          <p:spPr>
            <a:xfrm>
              <a:off x="6889147" y="5093661"/>
              <a:ext cx="33498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4" name="Group 123"/>
          <p:cNvGrpSpPr>
            <a:grpSpLocks noChangeAspect="1"/>
          </p:cNvGrpSpPr>
          <p:nvPr/>
        </p:nvGrpSpPr>
        <p:grpSpPr>
          <a:xfrm>
            <a:off x="7731973" y="2757294"/>
            <a:ext cx="1294278" cy="405100"/>
            <a:chOff x="6395655" y="4588748"/>
            <a:chExt cx="1797608" cy="562639"/>
          </a:xfrm>
        </p:grpSpPr>
        <p:sp>
          <p:nvSpPr>
            <p:cNvPr id="125" name="Freeform 124"/>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126" name="Straight Connector 125"/>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28" name="Group 127"/>
            <p:cNvGrpSpPr/>
            <p:nvPr/>
          </p:nvGrpSpPr>
          <p:grpSpPr>
            <a:xfrm>
              <a:off x="6395655" y="4590909"/>
              <a:ext cx="1738405" cy="85491"/>
              <a:chOff x="2043584" y="3419544"/>
              <a:chExt cx="3476810" cy="170982"/>
            </a:xfrm>
          </p:grpSpPr>
          <p:sp>
            <p:nvSpPr>
              <p:cNvPr id="141" name="Isosceles Triangle 140"/>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Isosceles Triangle 141"/>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Isosceles Triangle 142"/>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Isosceles Triangle 143"/>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Isosceles Triangle 144"/>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Isosceles Triangle 145"/>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Isosceles Triangle 146"/>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Isosceles Triangle 169"/>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Isosceles Triangle 170"/>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0" name="Freeform 129"/>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flipH="1">
              <a:off x="6834014" y="4733024"/>
              <a:ext cx="420278" cy="336145"/>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Explosion 2 135"/>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p:cNvGrpSpPr>
            <a:grpSpLocks noChangeAspect="1"/>
          </p:cNvGrpSpPr>
          <p:nvPr/>
        </p:nvGrpSpPr>
        <p:grpSpPr>
          <a:xfrm>
            <a:off x="7693869" y="3992774"/>
            <a:ext cx="1294278" cy="405100"/>
            <a:chOff x="6395655" y="4588748"/>
            <a:chExt cx="1797608" cy="562639"/>
          </a:xfrm>
        </p:grpSpPr>
        <p:sp>
          <p:nvSpPr>
            <p:cNvPr id="173" name="Freeform 172"/>
            <p:cNvSpPr/>
            <p:nvPr/>
          </p:nvSpPr>
          <p:spPr bwMode="auto">
            <a:xfrm>
              <a:off x="6554721" y="4780303"/>
              <a:ext cx="1371157" cy="371084"/>
            </a:xfrm>
            <a:custGeom>
              <a:avLst/>
              <a:gdLst>
                <a:gd name="connsiteX0" fmla="*/ 791167 w 1438867"/>
                <a:gd name="connsiteY0" fmla="*/ 40915 h 984294"/>
                <a:gd name="connsiteX1" fmla="*/ 591142 w 1438867"/>
                <a:gd name="connsiteY1" fmla="*/ 50440 h 984294"/>
                <a:gd name="connsiteX2" fmla="*/ 400642 w 1438867"/>
                <a:gd name="connsiteY2" fmla="*/ 69490 h 984294"/>
                <a:gd name="connsiteX3" fmla="*/ 372067 w 1438867"/>
                <a:gd name="connsiteY3" fmla="*/ 88540 h 984294"/>
                <a:gd name="connsiteX4" fmla="*/ 333967 w 1438867"/>
                <a:gd name="connsiteY4" fmla="*/ 107590 h 984294"/>
                <a:gd name="connsiteX5" fmla="*/ 276817 w 1438867"/>
                <a:gd name="connsiteY5" fmla="*/ 174265 h 984294"/>
                <a:gd name="connsiteX6" fmla="*/ 248242 w 1438867"/>
                <a:gd name="connsiteY6" fmla="*/ 202840 h 984294"/>
                <a:gd name="connsiteX7" fmla="*/ 181567 w 1438867"/>
                <a:gd name="connsiteY7" fmla="*/ 298090 h 984294"/>
                <a:gd name="connsiteX8" fmla="*/ 152992 w 1438867"/>
                <a:gd name="connsiteY8" fmla="*/ 317140 h 984294"/>
                <a:gd name="connsiteX9" fmla="*/ 133942 w 1438867"/>
                <a:gd name="connsiteY9" fmla="*/ 345715 h 984294"/>
                <a:gd name="connsiteX10" fmla="*/ 105367 w 1438867"/>
                <a:gd name="connsiteY10" fmla="*/ 364765 h 984294"/>
                <a:gd name="connsiteX11" fmla="*/ 95842 w 1438867"/>
                <a:gd name="connsiteY11" fmla="*/ 393340 h 984294"/>
                <a:gd name="connsiteX12" fmla="*/ 48217 w 1438867"/>
                <a:gd name="connsiteY12" fmla="*/ 440965 h 984294"/>
                <a:gd name="connsiteX13" fmla="*/ 29167 w 1438867"/>
                <a:gd name="connsiteY13" fmla="*/ 469540 h 984294"/>
                <a:gd name="connsiteX14" fmla="*/ 592 w 1438867"/>
                <a:gd name="connsiteY14" fmla="*/ 593365 h 984294"/>
                <a:gd name="connsiteX15" fmla="*/ 10117 w 1438867"/>
                <a:gd name="connsiteY15" fmla="*/ 755290 h 984294"/>
                <a:gd name="connsiteX16" fmla="*/ 38692 w 1438867"/>
                <a:gd name="connsiteY16" fmla="*/ 793390 h 984294"/>
                <a:gd name="connsiteX17" fmla="*/ 95842 w 1438867"/>
                <a:gd name="connsiteY17" fmla="*/ 850540 h 984294"/>
                <a:gd name="connsiteX18" fmla="*/ 200617 w 1438867"/>
                <a:gd name="connsiteY18" fmla="*/ 907690 h 984294"/>
                <a:gd name="connsiteX19" fmla="*/ 248242 w 1438867"/>
                <a:gd name="connsiteY19" fmla="*/ 926740 h 984294"/>
                <a:gd name="connsiteX20" fmla="*/ 286342 w 1438867"/>
                <a:gd name="connsiteY20" fmla="*/ 936265 h 984294"/>
                <a:gd name="connsiteX21" fmla="*/ 686392 w 1438867"/>
                <a:gd name="connsiteY21" fmla="*/ 945790 h 984294"/>
                <a:gd name="connsiteX22" fmla="*/ 781642 w 1438867"/>
                <a:gd name="connsiteY22" fmla="*/ 955315 h 984294"/>
                <a:gd name="connsiteX23" fmla="*/ 943567 w 1438867"/>
                <a:gd name="connsiteY23" fmla="*/ 964840 h 984294"/>
                <a:gd name="connsiteX24" fmla="*/ 1000717 w 1438867"/>
                <a:gd name="connsiteY24" fmla="*/ 974365 h 984294"/>
                <a:gd name="connsiteX25" fmla="*/ 1153117 w 1438867"/>
                <a:gd name="connsiteY25" fmla="*/ 983890 h 984294"/>
                <a:gd name="connsiteX26" fmla="*/ 1295992 w 1438867"/>
                <a:gd name="connsiteY26" fmla="*/ 964840 h 984294"/>
                <a:gd name="connsiteX27" fmla="*/ 1381717 w 1438867"/>
                <a:gd name="connsiteY27" fmla="*/ 879115 h 984294"/>
                <a:gd name="connsiteX28" fmla="*/ 1410292 w 1438867"/>
                <a:gd name="connsiteY28" fmla="*/ 831490 h 984294"/>
                <a:gd name="connsiteX29" fmla="*/ 1438867 w 1438867"/>
                <a:gd name="connsiteY29" fmla="*/ 774340 h 984294"/>
                <a:gd name="connsiteX30" fmla="*/ 1429342 w 1438867"/>
                <a:gd name="connsiteY30" fmla="*/ 593365 h 984294"/>
                <a:gd name="connsiteX31" fmla="*/ 1410292 w 1438867"/>
                <a:gd name="connsiteY31" fmla="*/ 555265 h 984294"/>
                <a:gd name="connsiteX32" fmla="*/ 1324567 w 1438867"/>
                <a:gd name="connsiteY32" fmla="*/ 479065 h 984294"/>
                <a:gd name="connsiteX33" fmla="*/ 1305517 w 1438867"/>
                <a:gd name="connsiteY33" fmla="*/ 450490 h 984294"/>
                <a:gd name="connsiteX34" fmla="*/ 1267417 w 1438867"/>
                <a:gd name="connsiteY34" fmla="*/ 383815 h 984294"/>
                <a:gd name="connsiteX35" fmla="*/ 1210267 w 1438867"/>
                <a:gd name="connsiteY35" fmla="*/ 326665 h 984294"/>
                <a:gd name="connsiteX36" fmla="*/ 1172167 w 1438867"/>
                <a:gd name="connsiteY36" fmla="*/ 269515 h 984294"/>
                <a:gd name="connsiteX37" fmla="*/ 1153117 w 1438867"/>
                <a:gd name="connsiteY37" fmla="*/ 240940 h 984294"/>
                <a:gd name="connsiteX38" fmla="*/ 1115017 w 1438867"/>
                <a:gd name="connsiteY38" fmla="*/ 174265 h 984294"/>
                <a:gd name="connsiteX39" fmla="*/ 1076917 w 1438867"/>
                <a:gd name="connsiteY39" fmla="*/ 145690 h 984294"/>
                <a:gd name="connsiteX40" fmla="*/ 1048342 w 1438867"/>
                <a:gd name="connsiteY40" fmla="*/ 117115 h 984294"/>
                <a:gd name="connsiteX41" fmla="*/ 953092 w 1438867"/>
                <a:gd name="connsiteY41" fmla="*/ 50440 h 984294"/>
                <a:gd name="connsiteX42" fmla="*/ 905467 w 1438867"/>
                <a:gd name="connsiteY42" fmla="*/ 40915 h 984294"/>
                <a:gd name="connsiteX43" fmla="*/ 876892 w 1438867"/>
                <a:gd name="connsiteY43" fmla="*/ 21865 h 984294"/>
                <a:gd name="connsiteX44" fmla="*/ 734017 w 1438867"/>
                <a:gd name="connsiteY44" fmla="*/ 21865 h 984294"/>
                <a:gd name="connsiteX45" fmla="*/ 714967 w 1438867"/>
                <a:gd name="connsiteY45" fmla="*/ 40915 h 984294"/>
                <a:gd name="connsiteX46" fmla="*/ 705442 w 1438867"/>
                <a:gd name="connsiteY46" fmla="*/ 40915 h 9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38867" h="984294">
                  <a:moveTo>
                    <a:pt x="791167" y="40915"/>
                  </a:moveTo>
                  <a:lnTo>
                    <a:pt x="591142" y="50440"/>
                  </a:lnTo>
                  <a:cubicBezTo>
                    <a:pt x="422987" y="59290"/>
                    <a:pt x="479806" y="43102"/>
                    <a:pt x="400642" y="69490"/>
                  </a:cubicBezTo>
                  <a:cubicBezTo>
                    <a:pt x="391117" y="75840"/>
                    <a:pt x="382006" y="82860"/>
                    <a:pt x="372067" y="88540"/>
                  </a:cubicBezTo>
                  <a:cubicBezTo>
                    <a:pt x="359739" y="95585"/>
                    <a:pt x="345521" y="99337"/>
                    <a:pt x="333967" y="107590"/>
                  </a:cubicBezTo>
                  <a:cubicBezTo>
                    <a:pt x="307844" y="126249"/>
                    <a:pt x="297355" y="150304"/>
                    <a:pt x="276817" y="174265"/>
                  </a:cubicBezTo>
                  <a:cubicBezTo>
                    <a:pt x="268051" y="184492"/>
                    <a:pt x="256512" y="192207"/>
                    <a:pt x="248242" y="202840"/>
                  </a:cubicBezTo>
                  <a:cubicBezTo>
                    <a:pt x="237351" y="216843"/>
                    <a:pt x="198907" y="280750"/>
                    <a:pt x="181567" y="298090"/>
                  </a:cubicBezTo>
                  <a:cubicBezTo>
                    <a:pt x="173472" y="306185"/>
                    <a:pt x="162517" y="310790"/>
                    <a:pt x="152992" y="317140"/>
                  </a:cubicBezTo>
                  <a:cubicBezTo>
                    <a:pt x="146642" y="326665"/>
                    <a:pt x="142037" y="337620"/>
                    <a:pt x="133942" y="345715"/>
                  </a:cubicBezTo>
                  <a:cubicBezTo>
                    <a:pt x="125847" y="353810"/>
                    <a:pt x="112518" y="355826"/>
                    <a:pt x="105367" y="364765"/>
                  </a:cubicBezTo>
                  <a:cubicBezTo>
                    <a:pt x="99095" y="372605"/>
                    <a:pt x="100332" y="384360"/>
                    <a:pt x="95842" y="393340"/>
                  </a:cubicBezTo>
                  <a:cubicBezTo>
                    <a:pt x="79967" y="425090"/>
                    <a:pt x="76792" y="421915"/>
                    <a:pt x="48217" y="440965"/>
                  </a:cubicBezTo>
                  <a:cubicBezTo>
                    <a:pt x="41867" y="450490"/>
                    <a:pt x="33079" y="458782"/>
                    <a:pt x="29167" y="469540"/>
                  </a:cubicBezTo>
                  <a:cubicBezTo>
                    <a:pt x="18955" y="497622"/>
                    <a:pt x="7359" y="559532"/>
                    <a:pt x="592" y="593365"/>
                  </a:cubicBezTo>
                  <a:cubicBezTo>
                    <a:pt x="3767" y="647340"/>
                    <a:pt x="0" y="702177"/>
                    <a:pt x="10117" y="755290"/>
                  </a:cubicBezTo>
                  <a:cubicBezTo>
                    <a:pt x="13087" y="770885"/>
                    <a:pt x="29465" y="780472"/>
                    <a:pt x="38692" y="793390"/>
                  </a:cubicBezTo>
                  <a:cubicBezTo>
                    <a:pt x="68835" y="835591"/>
                    <a:pt x="45412" y="814518"/>
                    <a:pt x="95842" y="850540"/>
                  </a:cubicBezTo>
                  <a:cubicBezTo>
                    <a:pt x="129049" y="874259"/>
                    <a:pt x="161303" y="891964"/>
                    <a:pt x="200617" y="907690"/>
                  </a:cubicBezTo>
                  <a:cubicBezTo>
                    <a:pt x="216492" y="914040"/>
                    <a:pt x="232022" y="921333"/>
                    <a:pt x="248242" y="926740"/>
                  </a:cubicBezTo>
                  <a:cubicBezTo>
                    <a:pt x="260661" y="930880"/>
                    <a:pt x="273263" y="935696"/>
                    <a:pt x="286342" y="936265"/>
                  </a:cubicBezTo>
                  <a:cubicBezTo>
                    <a:pt x="419604" y="942059"/>
                    <a:pt x="553042" y="942615"/>
                    <a:pt x="686392" y="945790"/>
                  </a:cubicBezTo>
                  <a:cubicBezTo>
                    <a:pt x="718142" y="948965"/>
                    <a:pt x="749821" y="952958"/>
                    <a:pt x="781642" y="955315"/>
                  </a:cubicBezTo>
                  <a:cubicBezTo>
                    <a:pt x="835563" y="959309"/>
                    <a:pt x="889702" y="960156"/>
                    <a:pt x="943567" y="964840"/>
                  </a:cubicBezTo>
                  <a:cubicBezTo>
                    <a:pt x="962807" y="966513"/>
                    <a:pt x="981484" y="972617"/>
                    <a:pt x="1000717" y="974365"/>
                  </a:cubicBezTo>
                  <a:cubicBezTo>
                    <a:pt x="1051407" y="978973"/>
                    <a:pt x="1102317" y="980715"/>
                    <a:pt x="1153117" y="983890"/>
                  </a:cubicBezTo>
                  <a:cubicBezTo>
                    <a:pt x="1178653" y="981762"/>
                    <a:pt x="1257085" y="984294"/>
                    <a:pt x="1295992" y="964840"/>
                  </a:cubicBezTo>
                  <a:cubicBezTo>
                    <a:pt x="1331947" y="946863"/>
                    <a:pt x="1359988" y="911708"/>
                    <a:pt x="1381717" y="879115"/>
                  </a:cubicBezTo>
                  <a:cubicBezTo>
                    <a:pt x="1391986" y="863711"/>
                    <a:pt x="1400480" y="847189"/>
                    <a:pt x="1410292" y="831490"/>
                  </a:cubicBezTo>
                  <a:cubicBezTo>
                    <a:pt x="1436670" y="789285"/>
                    <a:pt x="1424180" y="818402"/>
                    <a:pt x="1438867" y="774340"/>
                  </a:cubicBezTo>
                  <a:cubicBezTo>
                    <a:pt x="1435692" y="714015"/>
                    <a:pt x="1437155" y="653266"/>
                    <a:pt x="1429342" y="593365"/>
                  </a:cubicBezTo>
                  <a:cubicBezTo>
                    <a:pt x="1427506" y="579285"/>
                    <a:pt x="1419162" y="566353"/>
                    <a:pt x="1410292" y="555265"/>
                  </a:cubicBezTo>
                  <a:cubicBezTo>
                    <a:pt x="1373009" y="508662"/>
                    <a:pt x="1363677" y="505138"/>
                    <a:pt x="1324567" y="479065"/>
                  </a:cubicBezTo>
                  <a:cubicBezTo>
                    <a:pt x="1318217" y="469540"/>
                    <a:pt x="1311197" y="460429"/>
                    <a:pt x="1305517" y="450490"/>
                  </a:cubicBezTo>
                  <a:cubicBezTo>
                    <a:pt x="1291718" y="426342"/>
                    <a:pt x="1285982" y="404701"/>
                    <a:pt x="1267417" y="383815"/>
                  </a:cubicBezTo>
                  <a:cubicBezTo>
                    <a:pt x="1249519" y="363679"/>
                    <a:pt x="1229317" y="345715"/>
                    <a:pt x="1210267" y="326665"/>
                  </a:cubicBezTo>
                  <a:cubicBezTo>
                    <a:pt x="1194078" y="310476"/>
                    <a:pt x="1184867" y="288565"/>
                    <a:pt x="1172167" y="269515"/>
                  </a:cubicBezTo>
                  <a:cubicBezTo>
                    <a:pt x="1165817" y="259990"/>
                    <a:pt x="1158237" y="251179"/>
                    <a:pt x="1153117" y="240940"/>
                  </a:cubicBezTo>
                  <a:cubicBezTo>
                    <a:pt x="1145646" y="225999"/>
                    <a:pt x="1128480" y="187728"/>
                    <a:pt x="1115017" y="174265"/>
                  </a:cubicBezTo>
                  <a:cubicBezTo>
                    <a:pt x="1103792" y="163040"/>
                    <a:pt x="1088970" y="156021"/>
                    <a:pt x="1076917" y="145690"/>
                  </a:cubicBezTo>
                  <a:cubicBezTo>
                    <a:pt x="1066690" y="136924"/>
                    <a:pt x="1058569" y="125881"/>
                    <a:pt x="1048342" y="117115"/>
                  </a:cubicBezTo>
                  <a:cubicBezTo>
                    <a:pt x="1023660" y="95959"/>
                    <a:pt x="977683" y="66834"/>
                    <a:pt x="953092" y="50440"/>
                  </a:cubicBezTo>
                  <a:cubicBezTo>
                    <a:pt x="939622" y="41460"/>
                    <a:pt x="921342" y="44090"/>
                    <a:pt x="905467" y="40915"/>
                  </a:cubicBezTo>
                  <a:cubicBezTo>
                    <a:pt x="895942" y="34565"/>
                    <a:pt x="887131" y="26985"/>
                    <a:pt x="876892" y="21865"/>
                  </a:cubicBezTo>
                  <a:cubicBezTo>
                    <a:pt x="833162" y="0"/>
                    <a:pt x="777918" y="12458"/>
                    <a:pt x="734017" y="21865"/>
                  </a:cubicBezTo>
                  <a:cubicBezTo>
                    <a:pt x="725236" y="23747"/>
                    <a:pt x="721317" y="34565"/>
                    <a:pt x="714967" y="40915"/>
                  </a:cubicBezTo>
                  <a:lnTo>
                    <a:pt x="705442" y="40915"/>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a:lstStyle/>
            <a:p>
              <a:pPr>
                <a:defRPr/>
              </a:pPr>
              <a:endParaRPr lang="en-CA"/>
            </a:p>
          </p:txBody>
        </p:sp>
        <p:cxnSp>
          <p:nvCxnSpPr>
            <p:cNvPr id="174" name="Straight Connector 173"/>
            <p:cNvCxnSpPr/>
            <p:nvPr/>
          </p:nvCxnSpPr>
          <p:spPr>
            <a:xfrm>
              <a:off x="6402563" y="4709937"/>
              <a:ext cx="1790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Oval 174"/>
            <p:cNvSpPr/>
            <p:nvPr/>
          </p:nvSpPr>
          <p:spPr>
            <a:xfrm>
              <a:off x="7273395" y="5069169"/>
              <a:ext cx="38100" cy="38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76" name="Group 175"/>
            <p:cNvGrpSpPr/>
            <p:nvPr/>
          </p:nvGrpSpPr>
          <p:grpSpPr>
            <a:xfrm>
              <a:off x="6395655" y="4590909"/>
              <a:ext cx="1738405" cy="85491"/>
              <a:chOff x="2043584" y="3419544"/>
              <a:chExt cx="3476810" cy="170982"/>
            </a:xfrm>
          </p:grpSpPr>
          <p:sp>
            <p:nvSpPr>
              <p:cNvPr id="181" name="Isosceles Triangle 180"/>
              <p:cNvSpPr/>
              <p:nvPr/>
            </p:nvSpPr>
            <p:spPr>
              <a:xfrm flipV="1">
                <a:off x="2043584" y="3453356"/>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Isosceles Triangle 181"/>
              <p:cNvSpPr/>
              <p:nvPr/>
            </p:nvSpPr>
            <p:spPr>
              <a:xfrm flipV="1">
                <a:off x="2502286" y="345392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Isosceles Triangle 182"/>
              <p:cNvSpPr/>
              <p:nvPr/>
            </p:nvSpPr>
            <p:spPr>
              <a:xfrm flipV="1">
                <a:off x="3301176" y="3451760"/>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Isosceles Triangle 183"/>
              <p:cNvSpPr/>
              <p:nvPr/>
            </p:nvSpPr>
            <p:spPr>
              <a:xfrm flipV="1">
                <a:off x="2896755" y="345391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Isosceles Triangle 184"/>
              <p:cNvSpPr/>
              <p:nvPr/>
            </p:nvSpPr>
            <p:spPr>
              <a:xfrm flipV="1">
                <a:off x="3667883" y="345220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Isosceles Triangle 185"/>
              <p:cNvSpPr>
                <a:spLocks noChangeAspect="1"/>
              </p:cNvSpPr>
              <p:nvPr/>
            </p:nvSpPr>
            <p:spPr>
              <a:xfrm flipV="1">
                <a:off x="4023194" y="3419544"/>
                <a:ext cx="185950" cy="17098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Isosceles Triangle 186"/>
              <p:cNvSpPr/>
              <p:nvPr/>
            </p:nvSpPr>
            <p:spPr>
              <a:xfrm flipV="1">
                <a:off x="4526647" y="345764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Isosceles Triangle 187"/>
              <p:cNvSpPr/>
              <p:nvPr/>
            </p:nvSpPr>
            <p:spPr>
              <a:xfrm flipV="1">
                <a:off x="5005607" y="3471261"/>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Isosceles Triangle 188"/>
              <p:cNvSpPr/>
              <p:nvPr/>
            </p:nvSpPr>
            <p:spPr>
              <a:xfrm flipV="1">
                <a:off x="5427419" y="3476709"/>
                <a:ext cx="92975" cy="85491"/>
              </a:xfrm>
              <a:prstGeom prst="triangle">
                <a:avLst/>
              </a:prstGeom>
              <a:solidFill>
                <a:schemeClr val="bg2">
                  <a:lumMod val="60000"/>
                  <a:lumOff val="40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8" name="Freeform 177"/>
            <p:cNvSpPr/>
            <p:nvPr/>
          </p:nvSpPr>
          <p:spPr>
            <a:xfrm>
              <a:off x="7297913" y="4754799"/>
              <a:ext cx="122927" cy="289864"/>
            </a:xfrm>
            <a:custGeom>
              <a:avLst/>
              <a:gdLst>
                <a:gd name="connsiteX0" fmla="*/ 2334986 w 2334986"/>
                <a:gd name="connsiteY0" fmla="*/ 0 h 718457"/>
                <a:gd name="connsiteX1" fmla="*/ 1494065 w 2334986"/>
                <a:gd name="connsiteY1" fmla="*/ 212272 h 718457"/>
                <a:gd name="connsiteX2" fmla="*/ 612322 w 2334986"/>
                <a:gd name="connsiteY2" fmla="*/ 465365 h 718457"/>
                <a:gd name="connsiteX3" fmla="*/ 0 w 2334986"/>
                <a:gd name="connsiteY3" fmla="*/ 718457 h 718457"/>
              </a:gdLst>
              <a:ahLst/>
              <a:cxnLst>
                <a:cxn ang="0">
                  <a:pos x="connsiteX0" y="connsiteY0"/>
                </a:cxn>
                <a:cxn ang="0">
                  <a:pos x="connsiteX1" y="connsiteY1"/>
                </a:cxn>
                <a:cxn ang="0">
                  <a:pos x="connsiteX2" y="connsiteY2"/>
                </a:cxn>
                <a:cxn ang="0">
                  <a:pos x="connsiteX3" y="connsiteY3"/>
                </a:cxn>
              </a:cxnLst>
              <a:rect l="l" t="t" r="r" b="b"/>
              <a:pathLst>
                <a:path w="2334986" h="718457">
                  <a:moveTo>
                    <a:pt x="2334986" y="0"/>
                  </a:moveTo>
                  <a:lnTo>
                    <a:pt x="1494065" y="212272"/>
                  </a:lnTo>
                  <a:cubicBezTo>
                    <a:pt x="1206954" y="289833"/>
                    <a:pt x="861333" y="381001"/>
                    <a:pt x="612322" y="465365"/>
                  </a:cubicBezTo>
                  <a:cubicBezTo>
                    <a:pt x="363311" y="549729"/>
                    <a:pt x="181655" y="634093"/>
                    <a:pt x="0" y="718457"/>
                  </a:cubicBezTo>
                </a:path>
              </a:pathLst>
            </a:custGeom>
            <a:noFill/>
            <a:ln w="38100">
              <a:solidFill>
                <a:srgbClr val="00B05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178"/>
            <p:cNvSpPr/>
            <p:nvPr/>
          </p:nvSpPr>
          <p:spPr>
            <a:xfrm flipH="1">
              <a:off x="6834014" y="4733024"/>
              <a:ext cx="420278" cy="336145"/>
            </a:xfrm>
            <a:custGeom>
              <a:avLst/>
              <a:gdLst>
                <a:gd name="connsiteX0" fmla="*/ 449035 w 449035"/>
                <a:gd name="connsiteY0" fmla="*/ 0 h 734785"/>
                <a:gd name="connsiteX1" fmla="*/ 138793 w 449035"/>
                <a:gd name="connsiteY1" fmla="*/ 383721 h 734785"/>
                <a:gd name="connsiteX2" fmla="*/ 0 w 449035"/>
                <a:gd name="connsiteY2" fmla="*/ 734785 h 734785"/>
              </a:gdLst>
              <a:ahLst/>
              <a:cxnLst>
                <a:cxn ang="0">
                  <a:pos x="connsiteX0" y="connsiteY0"/>
                </a:cxn>
                <a:cxn ang="0">
                  <a:pos x="connsiteX1" y="connsiteY1"/>
                </a:cxn>
                <a:cxn ang="0">
                  <a:pos x="connsiteX2" y="connsiteY2"/>
                </a:cxn>
              </a:cxnLst>
              <a:rect l="l" t="t" r="r" b="b"/>
              <a:pathLst>
                <a:path w="449035" h="734785">
                  <a:moveTo>
                    <a:pt x="449035" y="0"/>
                  </a:moveTo>
                  <a:cubicBezTo>
                    <a:pt x="331333" y="130628"/>
                    <a:pt x="213632" y="261257"/>
                    <a:pt x="138793" y="383721"/>
                  </a:cubicBezTo>
                  <a:cubicBezTo>
                    <a:pt x="63954" y="506185"/>
                    <a:pt x="31977" y="620485"/>
                    <a:pt x="0" y="7347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Explosion 2 179"/>
            <p:cNvSpPr/>
            <p:nvPr/>
          </p:nvSpPr>
          <p:spPr>
            <a:xfrm>
              <a:off x="6765430" y="4588748"/>
              <a:ext cx="160110" cy="85766"/>
            </a:xfrm>
            <a:prstGeom prst="irregularSeal2">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153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p:cNvSpPr/>
          <p:nvPr/>
        </p:nvSpPr>
        <p:spPr>
          <a:xfrm>
            <a:off x="0" y="910720"/>
            <a:ext cx="9144000" cy="5947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seis-revers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52021" y="2132856"/>
            <a:ext cx="4104118" cy="3204356"/>
          </a:xfrm>
          <a:prstGeom prst="rect">
            <a:avLst/>
          </a:prstGeom>
        </p:spPr>
      </p:pic>
      <p:pic>
        <p:nvPicPr>
          <p:cNvPr id="15" name="SintefStreich.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cstate="print"/>
          <a:stretch>
            <a:fillRect/>
          </a:stretch>
        </p:blipFill>
        <p:spPr>
          <a:xfrm>
            <a:off x="204158" y="2132856"/>
            <a:ext cx="4106174" cy="3204356"/>
          </a:xfrm>
          <a:prstGeom prst="rect">
            <a:avLst/>
          </a:prstGeom>
        </p:spPr>
      </p:pic>
      <p:sp>
        <p:nvSpPr>
          <p:cNvPr id="27" name="Slide Number Placeholder 5"/>
          <p:cNvSpPr>
            <a:spLocks noGrp="1"/>
          </p:cNvSpPr>
          <p:nvPr>
            <p:ph type="sldNum" sz="quarter" idx="12"/>
          </p:nvPr>
        </p:nvSpPr>
        <p:spPr/>
        <p:txBody>
          <a:bodyPr/>
          <a:lstStyle/>
          <a:p>
            <a:fld id="{27DF0F58-1795-48F0-90F6-BA4250555803}" type="slidenum">
              <a:rPr lang="en-US" smtClean="0"/>
              <a:pPr/>
              <a:t>62</a:t>
            </a:fld>
            <a:endParaRPr lang="en-US" dirty="0"/>
          </a:p>
        </p:txBody>
      </p:sp>
      <p:sp>
        <p:nvSpPr>
          <p:cNvPr id="2" name="Title 1"/>
          <p:cNvSpPr>
            <a:spLocks noGrp="1"/>
          </p:cNvSpPr>
          <p:nvPr>
            <p:ph type="title"/>
          </p:nvPr>
        </p:nvSpPr>
        <p:spPr/>
        <p:txBody>
          <a:bodyPr/>
          <a:lstStyle/>
          <a:p>
            <a:r>
              <a:rPr lang="en-GB" dirty="0"/>
              <a:t>The </a:t>
            </a:r>
            <a:r>
              <a:rPr lang="en-GB" b="1" dirty="0"/>
              <a:t>source</a:t>
            </a:r>
            <a:r>
              <a:rPr lang="en-GB" dirty="0"/>
              <a:t> </a:t>
            </a:r>
            <a:r>
              <a:rPr lang="en-GB" dirty="0" err="1"/>
              <a:t>wavefield</a:t>
            </a:r>
            <a:r>
              <a:rPr lang="en-GB" dirty="0"/>
              <a:t>, </a:t>
            </a:r>
            <a:r>
              <a:rPr lang="en-GB" i="1" dirty="0"/>
              <a:t>plus unwanted receiver </a:t>
            </a:r>
            <a:r>
              <a:rPr lang="en-GB" i="1" dirty="0" err="1"/>
              <a:t>wavefield</a:t>
            </a:r>
            <a:r>
              <a:rPr lang="en-GB" i="1" dirty="0"/>
              <a:t> </a:t>
            </a:r>
          </a:p>
        </p:txBody>
      </p:sp>
      <p:sp>
        <p:nvSpPr>
          <p:cNvPr id="16" name="Explosion 1 15"/>
          <p:cNvSpPr/>
          <p:nvPr/>
        </p:nvSpPr>
        <p:spPr>
          <a:xfrm>
            <a:off x="1879334" y="2668094"/>
            <a:ext cx="101981" cy="102227"/>
          </a:xfrm>
          <a:prstGeom prst="irregularSeal1">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2301303" y="2683068"/>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2579378" y="2691587"/>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2934766" y="2683067"/>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3276719" y="2685366"/>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3554736" y="2683066"/>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XBOW3_vegasailing.gif"/>
          <p:cNvPicPr>
            <a:picLocks noChangeAspect="1"/>
          </p:cNvPicPr>
          <p:nvPr/>
        </p:nvPicPr>
        <p:blipFill>
          <a:blip r:embed="rId9" cstate="print"/>
          <a:stretch>
            <a:fillRect/>
          </a:stretch>
        </p:blipFill>
        <p:spPr>
          <a:xfrm>
            <a:off x="1637724" y="2623760"/>
            <a:ext cx="194771" cy="115198"/>
          </a:xfrm>
          <a:prstGeom prst="rect">
            <a:avLst/>
          </a:prstGeom>
        </p:spPr>
      </p:pic>
      <p:sp>
        <p:nvSpPr>
          <p:cNvPr id="23" name="Rectangle 22"/>
          <p:cNvSpPr/>
          <p:nvPr/>
        </p:nvSpPr>
        <p:spPr>
          <a:xfrm>
            <a:off x="-508" y="6620349"/>
            <a:ext cx="2428874" cy="223510"/>
          </a:xfrm>
          <a:prstGeom prst="rect">
            <a:avLst/>
          </a:prstGeom>
        </p:spPr>
        <p:txBody>
          <a:bodyPr wrap="square">
            <a:spAutoFit/>
          </a:bodyPr>
          <a:lstStyle/>
          <a:p>
            <a:pPr algn="r"/>
            <a:r>
              <a:rPr lang="en-GB" sz="800" b="0" dirty="0">
                <a:solidFill>
                  <a:schemeClr val="bg1"/>
                </a:solidFill>
              </a:rPr>
              <a:t>Acknowledgement to SINTEF, Rita </a:t>
            </a:r>
            <a:r>
              <a:rPr lang="en-GB" sz="800" b="0" dirty="0" err="1">
                <a:solidFill>
                  <a:schemeClr val="bg1"/>
                </a:solidFill>
              </a:rPr>
              <a:t>Streich</a:t>
            </a:r>
            <a:endParaRPr lang="en-GB" sz="800" b="0" dirty="0">
              <a:solidFill>
                <a:schemeClr val="bg1"/>
              </a:solidFill>
            </a:endParaRPr>
          </a:p>
        </p:txBody>
      </p:sp>
      <p:sp>
        <p:nvSpPr>
          <p:cNvPr id="3" name="TextBox 2"/>
          <p:cNvSpPr txBox="1"/>
          <p:nvPr/>
        </p:nvSpPr>
        <p:spPr>
          <a:xfrm>
            <a:off x="4752021" y="1900411"/>
            <a:ext cx="4026378" cy="646331"/>
          </a:xfrm>
          <a:prstGeom prst="rect">
            <a:avLst/>
          </a:prstGeom>
          <a:noFill/>
        </p:spPr>
        <p:txBody>
          <a:bodyPr wrap="square" rtlCol="0">
            <a:spAutoFit/>
          </a:bodyPr>
          <a:lstStyle/>
          <a:p>
            <a:r>
              <a:rPr lang="en-GB" sz="1200" b="0" dirty="0">
                <a:solidFill>
                  <a:schemeClr val="bg1">
                    <a:lumMod val="65000"/>
                  </a:schemeClr>
                </a:solidFill>
                <a:latin typeface="+mn-lt"/>
              </a:rPr>
              <a:t>And if we know the </a:t>
            </a:r>
            <a:r>
              <a:rPr lang="en-GB" sz="1200" b="0" dirty="0" err="1">
                <a:solidFill>
                  <a:schemeClr val="bg1">
                    <a:lumMod val="65000"/>
                  </a:schemeClr>
                </a:solidFill>
                <a:latin typeface="+mn-lt"/>
              </a:rPr>
              <a:t>wavefield</a:t>
            </a:r>
            <a:r>
              <a:rPr lang="en-GB" sz="1200" b="0" dirty="0">
                <a:solidFill>
                  <a:schemeClr val="bg1">
                    <a:lumMod val="65000"/>
                  </a:schemeClr>
                </a:solidFill>
                <a:latin typeface="+mn-lt"/>
              </a:rPr>
              <a:t> and its time derivative at a specific time t we can also extrapolate the wavefield in reverse. </a:t>
            </a:r>
          </a:p>
        </p:txBody>
      </p:sp>
      <p:sp>
        <p:nvSpPr>
          <p:cNvPr id="29" name="Explosion 1 28"/>
          <p:cNvSpPr/>
          <p:nvPr/>
        </p:nvSpPr>
        <p:spPr>
          <a:xfrm>
            <a:off x="6497007" y="2646783"/>
            <a:ext cx="101981" cy="102227"/>
          </a:xfrm>
          <a:prstGeom prst="irregularSeal1">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918976" y="2661757"/>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p:cNvSpPr/>
          <p:nvPr/>
        </p:nvSpPr>
        <p:spPr>
          <a:xfrm flipV="1">
            <a:off x="7197051" y="2670276"/>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Isosceles Triangle 31"/>
          <p:cNvSpPr/>
          <p:nvPr/>
        </p:nvSpPr>
        <p:spPr>
          <a:xfrm flipV="1">
            <a:off x="7552439" y="2661756"/>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Isosceles Triangle 32"/>
          <p:cNvSpPr/>
          <p:nvPr/>
        </p:nvSpPr>
        <p:spPr>
          <a:xfrm flipV="1">
            <a:off x="7894392" y="2664055"/>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Isosceles Triangle 33"/>
          <p:cNvSpPr/>
          <p:nvPr/>
        </p:nvSpPr>
        <p:spPr>
          <a:xfrm flipV="1">
            <a:off x="8172409" y="2661755"/>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XBOW3_vegasailing.gif"/>
          <p:cNvPicPr>
            <a:picLocks noChangeAspect="1"/>
          </p:cNvPicPr>
          <p:nvPr/>
        </p:nvPicPr>
        <p:blipFill>
          <a:blip r:embed="rId9" cstate="print"/>
          <a:stretch>
            <a:fillRect/>
          </a:stretch>
        </p:blipFill>
        <p:spPr>
          <a:xfrm>
            <a:off x="6255397" y="2602449"/>
            <a:ext cx="194771" cy="115198"/>
          </a:xfrm>
          <a:prstGeom prst="rect">
            <a:avLst/>
          </a:prstGeom>
        </p:spPr>
      </p:pic>
      <p:sp>
        <p:nvSpPr>
          <p:cNvPr id="36" name="Rectangle 35"/>
          <p:cNvSpPr/>
          <p:nvPr/>
        </p:nvSpPr>
        <p:spPr>
          <a:xfrm>
            <a:off x="-508" y="764704"/>
            <a:ext cx="9144000" cy="324036"/>
          </a:xfrm>
          <a:prstGeom prst="rect">
            <a:avLst/>
          </a:prstGeom>
          <a:gradFill>
            <a:gsLst>
              <a:gs pos="0">
                <a:schemeClr val="bg1"/>
              </a:gs>
              <a:gs pos="50000">
                <a:schemeClr val="bg1"/>
              </a:gs>
              <a:gs pos="100000">
                <a:schemeClr val="bg1">
                  <a:alpha val="0"/>
                </a:schemeClr>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04157" y="1866076"/>
            <a:ext cx="4023377" cy="646331"/>
          </a:xfrm>
          <a:prstGeom prst="rect">
            <a:avLst/>
          </a:prstGeom>
          <a:noFill/>
        </p:spPr>
        <p:txBody>
          <a:bodyPr wrap="square" rtlCol="0">
            <a:spAutoFit/>
          </a:bodyPr>
          <a:lstStyle/>
          <a:p>
            <a:r>
              <a:rPr lang="en-GB" sz="1200" dirty="0">
                <a:solidFill>
                  <a:schemeClr val="bg1"/>
                </a:solidFill>
                <a:latin typeface="+mj-lt"/>
              </a:rPr>
              <a:t>We can use wavefield extrapolation to forward propagate a source wavelet through a velocity model and record the resultant  wavefield at the surface to form a gather.</a:t>
            </a:r>
          </a:p>
        </p:txBody>
      </p:sp>
    </p:spTree>
    <p:extLst>
      <p:ext uri="{BB962C8B-B14F-4D97-AF65-F5344CB8AC3E}">
        <p14:creationId xmlns:p14="http://schemas.microsoft.com/office/powerpoint/2010/main" val="40984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p:cNvSpPr/>
          <p:nvPr/>
        </p:nvSpPr>
        <p:spPr>
          <a:xfrm>
            <a:off x="0" y="910720"/>
            <a:ext cx="9144000" cy="5947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seis-revers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52021" y="2132856"/>
            <a:ext cx="4104118" cy="3204356"/>
          </a:xfrm>
          <a:prstGeom prst="rect">
            <a:avLst/>
          </a:prstGeom>
        </p:spPr>
      </p:pic>
      <p:pic>
        <p:nvPicPr>
          <p:cNvPr id="15" name="SintefStreich.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cstate="print"/>
          <a:stretch>
            <a:fillRect/>
          </a:stretch>
        </p:blipFill>
        <p:spPr>
          <a:xfrm>
            <a:off x="204158" y="2132856"/>
            <a:ext cx="4106174" cy="3204356"/>
          </a:xfrm>
          <a:prstGeom prst="rect">
            <a:avLst/>
          </a:prstGeom>
        </p:spPr>
      </p:pic>
      <p:sp>
        <p:nvSpPr>
          <p:cNvPr id="27" name="Slide Number Placeholder 5"/>
          <p:cNvSpPr>
            <a:spLocks noGrp="1"/>
          </p:cNvSpPr>
          <p:nvPr>
            <p:ph type="sldNum" sz="quarter" idx="12"/>
          </p:nvPr>
        </p:nvSpPr>
        <p:spPr/>
        <p:txBody>
          <a:bodyPr/>
          <a:lstStyle/>
          <a:p>
            <a:fld id="{27DF0F58-1795-48F0-90F6-BA4250555803}" type="slidenum">
              <a:rPr lang="en-US" smtClean="0"/>
              <a:pPr/>
              <a:t>63</a:t>
            </a:fld>
            <a:endParaRPr lang="en-US" dirty="0"/>
          </a:p>
        </p:txBody>
      </p:sp>
      <p:sp>
        <p:nvSpPr>
          <p:cNvPr id="2" name="Title 1"/>
          <p:cNvSpPr>
            <a:spLocks noGrp="1"/>
          </p:cNvSpPr>
          <p:nvPr>
            <p:ph type="title"/>
          </p:nvPr>
        </p:nvSpPr>
        <p:spPr/>
        <p:txBody>
          <a:bodyPr/>
          <a:lstStyle/>
          <a:p>
            <a:r>
              <a:rPr lang="en-GB" dirty="0"/>
              <a:t>The </a:t>
            </a:r>
            <a:r>
              <a:rPr lang="en-GB" b="1" dirty="0"/>
              <a:t>receiver </a:t>
            </a:r>
            <a:r>
              <a:rPr lang="en-GB" dirty="0" err="1"/>
              <a:t>wavefield</a:t>
            </a:r>
            <a:r>
              <a:rPr lang="en-GB" dirty="0"/>
              <a:t>, </a:t>
            </a:r>
            <a:r>
              <a:rPr lang="en-GB" i="1" dirty="0"/>
              <a:t>plus unwanted source </a:t>
            </a:r>
            <a:r>
              <a:rPr lang="en-GB" i="1" dirty="0" err="1"/>
              <a:t>wavefield</a:t>
            </a:r>
            <a:endParaRPr lang="en-GB" i="1" dirty="0"/>
          </a:p>
        </p:txBody>
      </p:sp>
      <p:sp>
        <p:nvSpPr>
          <p:cNvPr id="16" name="Explosion 1 15"/>
          <p:cNvSpPr/>
          <p:nvPr/>
        </p:nvSpPr>
        <p:spPr>
          <a:xfrm>
            <a:off x="1879334" y="2668094"/>
            <a:ext cx="101981" cy="102227"/>
          </a:xfrm>
          <a:prstGeom prst="irregularSeal1">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2301303" y="2683068"/>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2579378" y="2691587"/>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2934766" y="2683067"/>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3276719" y="2685366"/>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3554736" y="2683066"/>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XBOW3_vegasailing.gif"/>
          <p:cNvPicPr>
            <a:picLocks noChangeAspect="1"/>
          </p:cNvPicPr>
          <p:nvPr/>
        </p:nvPicPr>
        <p:blipFill>
          <a:blip r:embed="rId9" cstate="print"/>
          <a:stretch>
            <a:fillRect/>
          </a:stretch>
        </p:blipFill>
        <p:spPr>
          <a:xfrm>
            <a:off x="1637724" y="2623760"/>
            <a:ext cx="194771" cy="115198"/>
          </a:xfrm>
          <a:prstGeom prst="rect">
            <a:avLst/>
          </a:prstGeom>
        </p:spPr>
      </p:pic>
      <p:sp>
        <p:nvSpPr>
          <p:cNvPr id="23" name="Rectangle 22"/>
          <p:cNvSpPr/>
          <p:nvPr/>
        </p:nvSpPr>
        <p:spPr>
          <a:xfrm>
            <a:off x="-508" y="6620349"/>
            <a:ext cx="2428874" cy="223510"/>
          </a:xfrm>
          <a:prstGeom prst="rect">
            <a:avLst/>
          </a:prstGeom>
        </p:spPr>
        <p:txBody>
          <a:bodyPr wrap="square">
            <a:spAutoFit/>
          </a:bodyPr>
          <a:lstStyle/>
          <a:p>
            <a:pPr algn="r"/>
            <a:r>
              <a:rPr lang="en-GB" sz="800" b="0" dirty="0">
                <a:solidFill>
                  <a:schemeClr val="bg1"/>
                </a:solidFill>
              </a:rPr>
              <a:t>Acknowledgement to SINTEF, Rita </a:t>
            </a:r>
            <a:r>
              <a:rPr lang="en-GB" sz="800" b="0" dirty="0" err="1">
                <a:solidFill>
                  <a:schemeClr val="bg1"/>
                </a:solidFill>
              </a:rPr>
              <a:t>Streich</a:t>
            </a:r>
            <a:endParaRPr lang="en-GB" sz="800" b="0" dirty="0">
              <a:solidFill>
                <a:schemeClr val="bg1"/>
              </a:solidFill>
            </a:endParaRPr>
          </a:p>
        </p:txBody>
      </p:sp>
      <p:sp>
        <p:nvSpPr>
          <p:cNvPr id="3" name="TextBox 2"/>
          <p:cNvSpPr txBox="1"/>
          <p:nvPr/>
        </p:nvSpPr>
        <p:spPr>
          <a:xfrm>
            <a:off x="4752021" y="1900411"/>
            <a:ext cx="4026378" cy="646331"/>
          </a:xfrm>
          <a:prstGeom prst="rect">
            <a:avLst/>
          </a:prstGeom>
          <a:noFill/>
        </p:spPr>
        <p:txBody>
          <a:bodyPr wrap="square" rtlCol="0">
            <a:spAutoFit/>
          </a:bodyPr>
          <a:lstStyle/>
          <a:p>
            <a:r>
              <a:rPr lang="en-GB" sz="1200" b="0" dirty="0">
                <a:solidFill>
                  <a:schemeClr val="bg1"/>
                </a:solidFill>
                <a:latin typeface="+mn-lt"/>
              </a:rPr>
              <a:t>And if we know the </a:t>
            </a:r>
            <a:r>
              <a:rPr lang="en-GB" sz="1200" b="0" dirty="0" err="1">
                <a:solidFill>
                  <a:schemeClr val="bg1"/>
                </a:solidFill>
                <a:latin typeface="+mn-lt"/>
              </a:rPr>
              <a:t>wavefield</a:t>
            </a:r>
            <a:r>
              <a:rPr lang="en-GB" sz="1200" b="0" dirty="0">
                <a:solidFill>
                  <a:schemeClr val="bg1"/>
                </a:solidFill>
                <a:latin typeface="+mn-lt"/>
              </a:rPr>
              <a:t> and its time derivative at a specific time t we can also extrapolate the wavefield in reverse. </a:t>
            </a:r>
          </a:p>
        </p:txBody>
      </p:sp>
      <p:sp>
        <p:nvSpPr>
          <p:cNvPr id="29" name="Explosion 1 28"/>
          <p:cNvSpPr/>
          <p:nvPr/>
        </p:nvSpPr>
        <p:spPr>
          <a:xfrm>
            <a:off x="6497007" y="2646783"/>
            <a:ext cx="101981" cy="102227"/>
          </a:xfrm>
          <a:prstGeom prst="irregularSeal1">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flipV="1">
            <a:off x="6918976" y="2661757"/>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p:cNvSpPr/>
          <p:nvPr/>
        </p:nvSpPr>
        <p:spPr>
          <a:xfrm flipV="1">
            <a:off x="7197051" y="2670276"/>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Isosceles Triangle 31"/>
          <p:cNvSpPr/>
          <p:nvPr/>
        </p:nvSpPr>
        <p:spPr>
          <a:xfrm flipV="1">
            <a:off x="7552439" y="2661756"/>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Isosceles Triangle 32"/>
          <p:cNvSpPr/>
          <p:nvPr/>
        </p:nvSpPr>
        <p:spPr>
          <a:xfrm flipV="1">
            <a:off x="7894392" y="2664055"/>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Isosceles Triangle 33"/>
          <p:cNvSpPr/>
          <p:nvPr/>
        </p:nvSpPr>
        <p:spPr>
          <a:xfrm flipV="1">
            <a:off x="8172409" y="2661755"/>
            <a:ext cx="72000" cy="54000"/>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XBOW3_vegasailing.gif"/>
          <p:cNvPicPr>
            <a:picLocks noChangeAspect="1"/>
          </p:cNvPicPr>
          <p:nvPr/>
        </p:nvPicPr>
        <p:blipFill>
          <a:blip r:embed="rId9" cstate="print"/>
          <a:stretch>
            <a:fillRect/>
          </a:stretch>
        </p:blipFill>
        <p:spPr>
          <a:xfrm>
            <a:off x="6255397" y="2602449"/>
            <a:ext cx="194771" cy="115198"/>
          </a:xfrm>
          <a:prstGeom prst="rect">
            <a:avLst/>
          </a:prstGeom>
        </p:spPr>
      </p:pic>
      <p:sp>
        <p:nvSpPr>
          <p:cNvPr id="36" name="Rectangle 35"/>
          <p:cNvSpPr/>
          <p:nvPr/>
        </p:nvSpPr>
        <p:spPr>
          <a:xfrm>
            <a:off x="-508" y="764704"/>
            <a:ext cx="9144000" cy="324036"/>
          </a:xfrm>
          <a:prstGeom prst="rect">
            <a:avLst/>
          </a:prstGeom>
          <a:gradFill>
            <a:gsLst>
              <a:gs pos="0">
                <a:schemeClr val="bg1"/>
              </a:gs>
              <a:gs pos="50000">
                <a:schemeClr val="bg1"/>
              </a:gs>
              <a:gs pos="100000">
                <a:schemeClr val="bg1">
                  <a:alpha val="0"/>
                </a:schemeClr>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04157" y="1866076"/>
            <a:ext cx="4023377" cy="646331"/>
          </a:xfrm>
          <a:prstGeom prst="rect">
            <a:avLst/>
          </a:prstGeom>
          <a:noFill/>
        </p:spPr>
        <p:txBody>
          <a:bodyPr wrap="square" rtlCol="0">
            <a:spAutoFit/>
          </a:bodyPr>
          <a:lstStyle/>
          <a:p>
            <a:r>
              <a:rPr lang="en-GB" sz="1200" dirty="0">
                <a:solidFill>
                  <a:schemeClr val="bg1">
                    <a:lumMod val="65000"/>
                  </a:schemeClr>
                </a:solidFill>
                <a:latin typeface="+mj-lt"/>
              </a:rPr>
              <a:t>We can use wavefield extrapolation to forward propagate a source wavelet through a velocity model and record the resultant  wavefield at the surface to form a gather.</a:t>
            </a:r>
          </a:p>
        </p:txBody>
      </p:sp>
    </p:spTree>
    <p:extLst>
      <p:ext uri="{BB962C8B-B14F-4D97-AF65-F5344CB8AC3E}">
        <p14:creationId xmlns:p14="http://schemas.microsoft.com/office/powerpoint/2010/main" val="385900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p:cNvSpPr/>
          <p:nvPr/>
        </p:nvSpPr>
        <p:spPr>
          <a:xfrm>
            <a:off x="0" y="910720"/>
            <a:ext cx="9144000" cy="5947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Slide Number Placeholder 5"/>
          <p:cNvSpPr>
            <a:spLocks noGrp="1"/>
          </p:cNvSpPr>
          <p:nvPr>
            <p:ph type="sldNum" sz="quarter" idx="12"/>
          </p:nvPr>
        </p:nvSpPr>
        <p:spPr/>
        <p:txBody>
          <a:bodyPr/>
          <a:lstStyle/>
          <a:p>
            <a:fld id="{27DF0F58-1795-48F0-90F6-BA4250555803}" type="slidenum">
              <a:rPr lang="en-US" smtClean="0"/>
              <a:pPr/>
              <a:t>64</a:t>
            </a:fld>
            <a:endParaRPr lang="en-US" dirty="0"/>
          </a:p>
        </p:txBody>
      </p:sp>
      <p:sp>
        <p:nvSpPr>
          <p:cNvPr id="2" name="Title 1"/>
          <p:cNvSpPr>
            <a:spLocks noGrp="1"/>
          </p:cNvSpPr>
          <p:nvPr>
            <p:ph type="title"/>
          </p:nvPr>
        </p:nvSpPr>
        <p:spPr>
          <a:xfrm>
            <a:off x="179512" y="172808"/>
            <a:ext cx="8375208" cy="375872"/>
          </a:xfrm>
        </p:spPr>
        <p:txBody>
          <a:bodyPr>
            <a:normAutofit/>
          </a:bodyPr>
          <a:lstStyle/>
          <a:p>
            <a:r>
              <a:rPr lang="en-GB" dirty="0"/>
              <a:t>The imaging condition uses </a:t>
            </a:r>
            <a:r>
              <a:rPr lang="en-GB" b="1" dirty="0"/>
              <a:t>source</a:t>
            </a:r>
            <a:r>
              <a:rPr lang="en-GB" dirty="0"/>
              <a:t> and </a:t>
            </a:r>
            <a:r>
              <a:rPr lang="en-GB" b="1" dirty="0"/>
              <a:t>receiver</a:t>
            </a:r>
            <a:r>
              <a:rPr lang="en-GB" dirty="0"/>
              <a:t> </a:t>
            </a:r>
            <a:r>
              <a:rPr lang="en-GB" dirty="0" err="1"/>
              <a:t>wavefields</a:t>
            </a:r>
            <a:endParaRPr lang="en-GB" dirty="0"/>
          </a:p>
        </p:txBody>
      </p:sp>
      <p:sp>
        <p:nvSpPr>
          <p:cNvPr id="3" name="TextBox 2"/>
          <p:cNvSpPr txBox="1"/>
          <p:nvPr/>
        </p:nvSpPr>
        <p:spPr>
          <a:xfrm>
            <a:off x="4752021" y="1900411"/>
            <a:ext cx="4026378" cy="646331"/>
          </a:xfrm>
          <a:prstGeom prst="rect">
            <a:avLst/>
          </a:prstGeom>
          <a:noFill/>
        </p:spPr>
        <p:txBody>
          <a:bodyPr wrap="square" rtlCol="0">
            <a:spAutoFit/>
          </a:bodyPr>
          <a:lstStyle/>
          <a:p>
            <a:r>
              <a:rPr lang="en-GB" sz="1200" b="0" dirty="0">
                <a:solidFill>
                  <a:schemeClr val="bg1"/>
                </a:solidFill>
                <a:latin typeface="+mn-lt"/>
              </a:rPr>
              <a:t>And if we know the </a:t>
            </a:r>
            <a:r>
              <a:rPr lang="en-GB" sz="1200" b="0" dirty="0" err="1">
                <a:solidFill>
                  <a:schemeClr val="bg1"/>
                </a:solidFill>
                <a:latin typeface="+mn-lt"/>
              </a:rPr>
              <a:t>wavefield</a:t>
            </a:r>
            <a:r>
              <a:rPr lang="en-GB" sz="1200" b="0" dirty="0">
                <a:solidFill>
                  <a:schemeClr val="bg1"/>
                </a:solidFill>
                <a:latin typeface="+mn-lt"/>
              </a:rPr>
              <a:t> and its time derivative at a specific time t we can also extrapolate the wavefield in reverse. </a:t>
            </a:r>
          </a:p>
        </p:txBody>
      </p:sp>
      <p:sp>
        <p:nvSpPr>
          <p:cNvPr id="36" name="Rectangle 35"/>
          <p:cNvSpPr/>
          <p:nvPr/>
        </p:nvSpPr>
        <p:spPr>
          <a:xfrm>
            <a:off x="-508" y="764704"/>
            <a:ext cx="9144000" cy="324036"/>
          </a:xfrm>
          <a:prstGeom prst="rect">
            <a:avLst/>
          </a:prstGeom>
          <a:gradFill>
            <a:gsLst>
              <a:gs pos="0">
                <a:schemeClr val="bg1"/>
              </a:gs>
              <a:gs pos="50000">
                <a:schemeClr val="bg1"/>
              </a:gs>
              <a:gs pos="100000">
                <a:schemeClr val="bg1">
                  <a:alpha val="0"/>
                </a:schemeClr>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04157" y="1866076"/>
            <a:ext cx="4023377" cy="646331"/>
          </a:xfrm>
          <a:prstGeom prst="rect">
            <a:avLst/>
          </a:prstGeom>
          <a:noFill/>
        </p:spPr>
        <p:txBody>
          <a:bodyPr wrap="square" rtlCol="0">
            <a:spAutoFit/>
          </a:bodyPr>
          <a:lstStyle/>
          <a:p>
            <a:r>
              <a:rPr lang="en-GB" sz="1200" dirty="0">
                <a:solidFill>
                  <a:schemeClr val="bg1"/>
                </a:solidFill>
                <a:latin typeface="+mj-lt"/>
              </a:rPr>
              <a:t>We can use wavefield extrapolation to forward propagate a source wavelet through a velocity model and record the resultant  wavefield at the surface to form a gather.</a:t>
            </a:r>
          </a:p>
        </p:txBody>
      </p:sp>
      <p:sp>
        <p:nvSpPr>
          <p:cNvPr id="5" name="TextBox 4"/>
          <p:cNvSpPr txBox="1"/>
          <p:nvPr/>
        </p:nvSpPr>
        <p:spPr>
          <a:xfrm>
            <a:off x="1583871" y="3004457"/>
            <a:ext cx="6041571" cy="584775"/>
          </a:xfrm>
          <a:prstGeom prst="rect">
            <a:avLst/>
          </a:prstGeom>
          <a:noFill/>
        </p:spPr>
        <p:txBody>
          <a:bodyPr wrap="square" rtlCol="0">
            <a:spAutoFit/>
          </a:bodyPr>
          <a:lstStyle/>
          <a:p>
            <a:pPr algn="ctr"/>
            <a:r>
              <a:rPr lang="en-US" sz="3200" b="1" i="1" dirty="0">
                <a:solidFill>
                  <a:schemeClr val="bg1"/>
                </a:solidFill>
              </a:rPr>
              <a:t>Is that the same as migration?</a:t>
            </a:r>
          </a:p>
        </p:txBody>
      </p:sp>
    </p:spTree>
    <p:extLst>
      <p:ext uri="{BB962C8B-B14F-4D97-AF65-F5344CB8AC3E}">
        <p14:creationId xmlns:p14="http://schemas.microsoft.com/office/powerpoint/2010/main" val="145124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Wave equation migration (Claerbout, 1970-1971)</a:t>
            </a:r>
          </a:p>
        </p:txBody>
      </p:sp>
      <p:sp>
        <p:nvSpPr>
          <p:cNvPr id="22" name="TextBox 21"/>
          <p:cNvSpPr txBox="1"/>
          <p:nvPr/>
        </p:nvSpPr>
        <p:spPr>
          <a:xfrm>
            <a:off x="685800" y="1600200"/>
            <a:ext cx="7924800" cy="1446550"/>
          </a:xfrm>
          <a:prstGeom prst="rect">
            <a:avLst/>
          </a:prstGeom>
          <a:noFill/>
        </p:spPr>
        <p:txBody>
          <a:bodyPr wrap="square" rtlCol="0">
            <a:spAutoFit/>
          </a:bodyPr>
          <a:lstStyle/>
          <a:p>
            <a:r>
              <a:rPr lang="en-CA" sz="2200" dirty="0">
                <a:cs typeface="Arial" pitchFamily="34" charset="0"/>
              </a:rPr>
              <a:t>The imaging principle:</a:t>
            </a:r>
          </a:p>
          <a:p>
            <a:r>
              <a:rPr lang="en-CA" sz="2200" dirty="0">
                <a:cs typeface="Arial" pitchFamily="34" charset="0"/>
              </a:rPr>
              <a:t>“Reflectors exist in the earth at places where the onset of the </a:t>
            </a:r>
            <a:r>
              <a:rPr lang="en-CA" sz="2200" i="1" dirty="0" err="1">
                <a:cs typeface="Arial" pitchFamily="34" charset="0"/>
              </a:rPr>
              <a:t>downgoing</a:t>
            </a:r>
            <a:r>
              <a:rPr lang="en-CA" sz="2200" dirty="0">
                <a:cs typeface="Arial" pitchFamily="34" charset="0"/>
              </a:rPr>
              <a:t> wave is time coincident with an </a:t>
            </a:r>
            <a:r>
              <a:rPr lang="en-CA" sz="2200" i="1" dirty="0" err="1">
                <a:cs typeface="Arial" pitchFamily="34" charset="0"/>
              </a:rPr>
              <a:t>upgoing</a:t>
            </a:r>
            <a:r>
              <a:rPr lang="en-CA" sz="2200" dirty="0">
                <a:cs typeface="Arial" pitchFamily="34" charset="0"/>
              </a:rPr>
              <a:t> wave.” – Claerbout (1971)</a:t>
            </a:r>
          </a:p>
        </p:txBody>
      </p:sp>
      <p:pic>
        <p:nvPicPr>
          <p:cNvPr id="5" name="Picture 8"/>
          <p:cNvPicPr>
            <a:picLocks noChangeAspect="1" noChangeArrowheads="1"/>
          </p:cNvPicPr>
          <p:nvPr/>
        </p:nvPicPr>
        <p:blipFill>
          <a:blip r:embed="rId2" cstate="print"/>
          <a:srcRect l="13219"/>
          <a:stretch>
            <a:fillRect/>
          </a:stretch>
        </p:blipFill>
        <p:spPr bwMode="auto">
          <a:xfrm>
            <a:off x="533400" y="3429000"/>
            <a:ext cx="3619500" cy="712788"/>
          </a:xfrm>
          <a:prstGeom prst="rect">
            <a:avLst/>
          </a:prstGeom>
          <a:noFill/>
          <a:ln w="19050" algn="ctr">
            <a:solidFill>
              <a:srgbClr val="CC3300"/>
            </a:solidFill>
            <a:miter lim="800000"/>
            <a:headEnd/>
            <a:tailEnd/>
          </a:ln>
        </p:spPr>
      </p:pic>
      <p:pic>
        <p:nvPicPr>
          <p:cNvPr id="6" name="Picture 9"/>
          <p:cNvPicPr>
            <a:picLocks noChangeAspect="1" noChangeArrowheads="1"/>
          </p:cNvPicPr>
          <p:nvPr/>
        </p:nvPicPr>
        <p:blipFill>
          <a:blip r:embed="rId3" cstate="print"/>
          <a:srcRect/>
          <a:stretch>
            <a:fillRect/>
          </a:stretch>
        </p:blipFill>
        <p:spPr bwMode="auto">
          <a:xfrm>
            <a:off x="4419600" y="3429000"/>
            <a:ext cx="4195763" cy="1042987"/>
          </a:xfrm>
          <a:prstGeom prst="rect">
            <a:avLst/>
          </a:prstGeom>
          <a:noFill/>
          <a:ln w="19050" algn="ctr">
            <a:solidFill>
              <a:srgbClr val="CC3300"/>
            </a:solidFill>
            <a:miter lim="800000"/>
            <a:headEnd/>
            <a:tailEnd/>
          </a:ln>
        </p:spPr>
      </p:pic>
      <p:sp>
        <p:nvSpPr>
          <p:cNvPr id="8" name="Rectangle 7"/>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p:nvPr/>
        </p:nvPicPr>
        <p:blipFill>
          <a:blip r:embed="rId4" cstate="print"/>
          <a:srcRect/>
          <a:stretch>
            <a:fillRect/>
          </a:stretch>
        </p:blipFill>
        <p:spPr bwMode="auto">
          <a:xfrm>
            <a:off x="1219200" y="4257675"/>
            <a:ext cx="2286000" cy="2295525"/>
          </a:xfrm>
          <a:prstGeom prst="rect">
            <a:avLst/>
          </a:prstGeom>
          <a:noFill/>
          <a:ln w="9525">
            <a:noFill/>
            <a:miter lim="800000"/>
            <a:headEnd/>
            <a:tailEnd/>
          </a:ln>
        </p:spPr>
      </p:pic>
    </p:spTree>
    <p:extLst>
      <p:ext uri="{BB962C8B-B14F-4D97-AF65-F5344CB8AC3E}">
        <p14:creationId xmlns:p14="http://schemas.microsoft.com/office/powerpoint/2010/main" val="3968177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Wave equation migration (Claerbout, 1970-1971)</a:t>
            </a:r>
          </a:p>
        </p:txBody>
      </p:sp>
      <p:sp>
        <p:nvSpPr>
          <p:cNvPr id="22" name="TextBox 21"/>
          <p:cNvSpPr txBox="1"/>
          <p:nvPr/>
        </p:nvSpPr>
        <p:spPr>
          <a:xfrm>
            <a:off x="685800" y="1600200"/>
            <a:ext cx="7924800" cy="1446550"/>
          </a:xfrm>
          <a:prstGeom prst="rect">
            <a:avLst/>
          </a:prstGeom>
          <a:noFill/>
        </p:spPr>
        <p:txBody>
          <a:bodyPr wrap="square" rtlCol="0">
            <a:spAutoFit/>
          </a:bodyPr>
          <a:lstStyle/>
          <a:p>
            <a:r>
              <a:rPr lang="en-CA" sz="2200" dirty="0">
                <a:cs typeface="Arial" pitchFamily="34" charset="0"/>
              </a:rPr>
              <a:t>The imaging principle:</a:t>
            </a:r>
          </a:p>
          <a:p>
            <a:r>
              <a:rPr lang="en-CA" sz="2200" dirty="0">
                <a:cs typeface="Arial" pitchFamily="34" charset="0"/>
              </a:rPr>
              <a:t>“Reflectors exist in the earth at places where the onset of the </a:t>
            </a:r>
            <a:r>
              <a:rPr lang="en-CA" sz="2200" i="1" dirty="0" err="1">
                <a:cs typeface="Arial" pitchFamily="34" charset="0"/>
              </a:rPr>
              <a:t>downgoing</a:t>
            </a:r>
            <a:r>
              <a:rPr lang="en-CA" sz="2200" dirty="0">
                <a:cs typeface="Arial" pitchFamily="34" charset="0"/>
              </a:rPr>
              <a:t> wave is time coincident with an </a:t>
            </a:r>
            <a:r>
              <a:rPr lang="en-CA" sz="2200" i="1" dirty="0" err="1">
                <a:cs typeface="Arial" pitchFamily="34" charset="0"/>
              </a:rPr>
              <a:t>upgoing</a:t>
            </a:r>
            <a:r>
              <a:rPr lang="en-CA" sz="2200" dirty="0">
                <a:cs typeface="Arial" pitchFamily="34" charset="0"/>
              </a:rPr>
              <a:t> wave.” – Claerbout (1971)</a:t>
            </a:r>
          </a:p>
        </p:txBody>
      </p:sp>
      <p:sp>
        <p:nvSpPr>
          <p:cNvPr id="8" name="Rectangle 7"/>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p:nvPr/>
        </p:nvPicPr>
        <p:blipFill>
          <a:blip r:embed="rId2" cstate="print"/>
          <a:srcRect/>
          <a:stretch>
            <a:fillRect/>
          </a:stretch>
        </p:blipFill>
        <p:spPr bwMode="auto">
          <a:xfrm>
            <a:off x="1219200" y="4257675"/>
            <a:ext cx="2286000" cy="2295525"/>
          </a:xfrm>
          <a:prstGeom prst="rect">
            <a:avLst/>
          </a:prstGeom>
          <a:noFill/>
          <a:ln w="9525">
            <a:noFill/>
            <a:miter lim="800000"/>
            <a:headEnd/>
            <a:tailEnd/>
          </a:ln>
        </p:spPr>
      </p:pic>
      <p:cxnSp>
        <p:nvCxnSpPr>
          <p:cNvPr id="4" name="Straight Connector 3"/>
          <p:cNvCxnSpPr/>
          <p:nvPr/>
        </p:nvCxnSpPr>
        <p:spPr>
          <a:xfrm flipV="1">
            <a:off x="5066522" y="4613645"/>
            <a:ext cx="1782147" cy="6064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940636" y="4989980"/>
            <a:ext cx="1782147" cy="6064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13714" y="4181324"/>
            <a:ext cx="1782147" cy="6064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613878" y="465875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6340630" y="474321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041195" y="485534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728170" y="496078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440517" y="5030004"/>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137329" y="5171741"/>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Arc 49"/>
          <p:cNvSpPr/>
          <p:nvPr/>
        </p:nvSpPr>
        <p:spPr>
          <a:xfrm rot="20880000">
            <a:off x="4437051" y="2368993"/>
            <a:ext cx="2160000" cy="2160000"/>
          </a:xfrm>
          <a:prstGeom prst="arc">
            <a:avLst>
              <a:gd name="adj1" fmla="val 88026"/>
              <a:gd name="adj2" fmla="val 10640672"/>
            </a:avLst>
          </a:prstGeom>
          <a:ln w="22225">
            <a:gradFill>
              <a:gsLst>
                <a:gs pos="73000">
                  <a:srgbClr val="0093D0"/>
                </a:gs>
                <a:gs pos="0">
                  <a:schemeClr val="accent1"/>
                </a:gs>
                <a:gs pos="95000">
                  <a:schemeClr val="bg1">
                    <a:alpha val="0"/>
                  </a:schemeClr>
                </a:gs>
              </a:gsLst>
              <a:lin ang="1620000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1" name="TextBox 50"/>
          <p:cNvSpPr txBox="1"/>
          <p:nvPr/>
        </p:nvSpPr>
        <p:spPr>
          <a:xfrm>
            <a:off x="6546461" y="3213895"/>
            <a:ext cx="502039"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4111485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Wave equation migration (Claerbout, 1970-1971)</a:t>
            </a:r>
          </a:p>
        </p:txBody>
      </p:sp>
      <p:sp>
        <p:nvSpPr>
          <p:cNvPr id="22" name="TextBox 21"/>
          <p:cNvSpPr txBox="1"/>
          <p:nvPr/>
        </p:nvSpPr>
        <p:spPr>
          <a:xfrm>
            <a:off x="685800" y="1600200"/>
            <a:ext cx="7924800" cy="1446550"/>
          </a:xfrm>
          <a:prstGeom prst="rect">
            <a:avLst/>
          </a:prstGeom>
          <a:noFill/>
        </p:spPr>
        <p:txBody>
          <a:bodyPr wrap="square" rtlCol="0">
            <a:spAutoFit/>
          </a:bodyPr>
          <a:lstStyle/>
          <a:p>
            <a:r>
              <a:rPr lang="en-CA" sz="2200" dirty="0">
                <a:cs typeface="Arial" pitchFamily="34" charset="0"/>
              </a:rPr>
              <a:t>The imaging principle:</a:t>
            </a:r>
          </a:p>
          <a:p>
            <a:r>
              <a:rPr lang="en-CA" sz="2200" dirty="0">
                <a:cs typeface="Arial" pitchFamily="34" charset="0"/>
              </a:rPr>
              <a:t>“Reflectors exist in the earth at places where the onset of the </a:t>
            </a:r>
            <a:r>
              <a:rPr lang="en-CA" sz="2200" i="1" dirty="0" err="1">
                <a:cs typeface="Arial" pitchFamily="34" charset="0"/>
              </a:rPr>
              <a:t>downgoing</a:t>
            </a:r>
            <a:r>
              <a:rPr lang="en-CA" sz="2200" dirty="0">
                <a:cs typeface="Arial" pitchFamily="34" charset="0"/>
              </a:rPr>
              <a:t> wave is time coincident with an </a:t>
            </a:r>
            <a:r>
              <a:rPr lang="en-CA" sz="2200" i="1" dirty="0" err="1">
                <a:cs typeface="Arial" pitchFamily="34" charset="0"/>
              </a:rPr>
              <a:t>upgoing</a:t>
            </a:r>
            <a:r>
              <a:rPr lang="en-CA" sz="2200" dirty="0">
                <a:cs typeface="Arial" pitchFamily="34" charset="0"/>
              </a:rPr>
              <a:t> wave.” – Claerbout (1971)</a:t>
            </a:r>
          </a:p>
        </p:txBody>
      </p:sp>
      <p:sp>
        <p:nvSpPr>
          <p:cNvPr id="8" name="Rectangle 7"/>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p:nvPr/>
        </p:nvPicPr>
        <p:blipFill>
          <a:blip r:embed="rId2" cstate="print"/>
          <a:srcRect/>
          <a:stretch>
            <a:fillRect/>
          </a:stretch>
        </p:blipFill>
        <p:spPr bwMode="auto">
          <a:xfrm>
            <a:off x="1219200" y="4257675"/>
            <a:ext cx="2286000" cy="2295525"/>
          </a:xfrm>
          <a:prstGeom prst="rect">
            <a:avLst/>
          </a:prstGeom>
          <a:noFill/>
          <a:ln w="9525">
            <a:noFill/>
            <a:miter lim="800000"/>
            <a:headEnd/>
            <a:tailEnd/>
          </a:ln>
        </p:spPr>
      </p:pic>
      <p:cxnSp>
        <p:nvCxnSpPr>
          <p:cNvPr id="4" name="Straight Connector 3"/>
          <p:cNvCxnSpPr/>
          <p:nvPr/>
        </p:nvCxnSpPr>
        <p:spPr>
          <a:xfrm flipV="1">
            <a:off x="5066522" y="4613645"/>
            <a:ext cx="1782147" cy="6064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940636" y="4989980"/>
            <a:ext cx="1782147" cy="6064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13714" y="4181324"/>
            <a:ext cx="1782147" cy="6064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613878" y="465875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6340630" y="474321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041195" y="485534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728170" y="496078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440517" y="5030004"/>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137329" y="5171741"/>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rot="20580000">
            <a:off x="4052986" y="1982046"/>
            <a:ext cx="2880000" cy="2880000"/>
          </a:xfrm>
          <a:prstGeom prst="arc">
            <a:avLst>
              <a:gd name="adj1" fmla="val 88026"/>
              <a:gd name="adj2" fmla="val 10640672"/>
            </a:avLst>
          </a:prstGeom>
          <a:ln w="22225">
            <a:gradFill>
              <a:gsLst>
                <a:gs pos="73000">
                  <a:srgbClr val="0093D0"/>
                </a:gs>
                <a:gs pos="0">
                  <a:schemeClr val="accent1"/>
                </a:gs>
                <a:gs pos="95000">
                  <a:schemeClr val="bg1">
                    <a:alpha val="0"/>
                  </a:schemeClr>
                </a:gs>
              </a:gsLst>
              <a:lin ang="1620000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TextBox 27"/>
          <p:cNvSpPr txBox="1"/>
          <p:nvPr/>
        </p:nvSpPr>
        <p:spPr>
          <a:xfrm>
            <a:off x="6851261" y="3417095"/>
            <a:ext cx="502039"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9594264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Wave equation migration (Claerbout, 1970-1971)</a:t>
            </a:r>
          </a:p>
        </p:txBody>
      </p:sp>
      <p:sp>
        <p:nvSpPr>
          <p:cNvPr id="22" name="TextBox 21"/>
          <p:cNvSpPr txBox="1"/>
          <p:nvPr/>
        </p:nvSpPr>
        <p:spPr>
          <a:xfrm>
            <a:off x="685800" y="1600200"/>
            <a:ext cx="7924800" cy="1446550"/>
          </a:xfrm>
          <a:prstGeom prst="rect">
            <a:avLst/>
          </a:prstGeom>
          <a:noFill/>
        </p:spPr>
        <p:txBody>
          <a:bodyPr wrap="square" rtlCol="0">
            <a:spAutoFit/>
          </a:bodyPr>
          <a:lstStyle/>
          <a:p>
            <a:r>
              <a:rPr lang="en-CA" sz="2200" dirty="0">
                <a:cs typeface="Arial" pitchFamily="34" charset="0"/>
              </a:rPr>
              <a:t>The imaging principle:</a:t>
            </a:r>
          </a:p>
          <a:p>
            <a:r>
              <a:rPr lang="en-CA" sz="2200" dirty="0">
                <a:cs typeface="Arial" pitchFamily="34" charset="0"/>
              </a:rPr>
              <a:t>“Reflectors exist in the earth at places where the onset of the </a:t>
            </a:r>
            <a:r>
              <a:rPr lang="en-CA" sz="2200" i="1" dirty="0" err="1">
                <a:cs typeface="Arial" pitchFamily="34" charset="0"/>
              </a:rPr>
              <a:t>downgoing</a:t>
            </a:r>
            <a:r>
              <a:rPr lang="en-CA" sz="2200" dirty="0">
                <a:cs typeface="Arial" pitchFamily="34" charset="0"/>
              </a:rPr>
              <a:t> wave is time coincident with an </a:t>
            </a:r>
            <a:r>
              <a:rPr lang="en-CA" sz="2200" i="1" dirty="0" err="1">
                <a:cs typeface="Arial" pitchFamily="34" charset="0"/>
              </a:rPr>
              <a:t>upgoing</a:t>
            </a:r>
            <a:r>
              <a:rPr lang="en-CA" sz="2200" dirty="0">
                <a:cs typeface="Arial" pitchFamily="34" charset="0"/>
              </a:rPr>
              <a:t> wave.” – Claerbout (1971)</a:t>
            </a:r>
          </a:p>
        </p:txBody>
      </p:sp>
      <p:pic>
        <p:nvPicPr>
          <p:cNvPr id="9" name="Picture 8"/>
          <p:cNvPicPr/>
          <p:nvPr/>
        </p:nvPicPr>
        <p:blipFill>
          <a:blip r:embed="rId2" cstate="print"/>
          <a:srcRect/>
          <a:stretch>
            <a:fillRect/>
          </a:stretch>
        </p:blipFill>
        <p:spPr bwMode="auto">
          <a:xfrm>
            <a:off x="1219200" y="4257675"/>
            <a:ext cx="2286000" cy="2295525"/>
          </a:xfrm>
          <a:prstGeom prst="rect">
            <a:avLst/>
          </a:prstGeom>
          <a:noFill/>
          <a:ln w="9525">
            <a:noFill/>
            <a:miter lim="800000"/>
            <a:headEnd/>
            <a:tailEnd/>
          </a:ln>
        </p:spPr>
      </p:pic>
      <p:grpSp>
        <p:nvGrpSpPr>
          <p:cNvPr id="3" name="Group 2"/>
          <p:cNvGrpSpPr/>
          <p:nvPr/>
        </p:nvGrpSpPr>
        <p:grpSpPr>
          <a:xfrm>
            <a:off x="3911085" y="1805817"/>
            <a:ext cx="4534415" cy="4321875"/>
            <a:chOff x="3911085" y="1805817"/>
            <a:chExt cx="4534415" cy="4321875"/>
          </a:xfrm>
        </p:grpSpPr>
        <p:sp>
          <p:nvSpPr>
            <p:cNvPr id="11" name="Arc 10"/>
            <p:cNvSpPr/>
            <p:nvPr/>
          </p:nvSpPr>
          <p:spPr>
            <a:xfrm rot="20570653">
              <a:off x="3911085" y="1805817"/>
              <a:ext cx="3240000" cy="3240000"/>
            </a:xfrm>
            <a:prstGeom prst="arc">
              <a:avLst>
                <a:gd name="adj1" fmla="val 88026"/>
                <a:gd name="adj2" fmla="val 10640672"/>
              </a:avLst>
            </a:prstGeom>
            <a:ln w="22225">
              <a:gradFill>
                <a:gsLst>
                  <a:gs pos="73000">
                    <a:srgbClr val="0093D0"/>
                  </a:gs>
                  <a:gs pos="0">
                    <a:schemeClr val="accent1"/>
                  </a:gs>
                  <a:gs pos="95000">
                    <a:schemeClr val="bg1">
                      <a:alpha val="0"/>
                    </a:schemeClr>
                  </a:gs>
                </a:gsLst>
                <a:lin ang="1620000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a:spLocks noChangeAspect="1"/>
            </p:cNvSpPr>
            <p:nvPr/>
          </p:nvSpPr>
          <p:spPr>
            <a:xfrm rot="9690753">
              <a:off x="5862720" y="4746405"/>
              <a:ext cx="288000" cy="288000"/>
            </a:xfrm>
            <a:prstGeom prst="arc">
              <a:avLst>
                <a:gd name="adj1" fmla="val 88026"/>
                <a:gd name="adj2" fmla="val 10640672"/>
              </a:avLst>
            </a:prstGeom>
            <a:ln w="22225">
              <a:gradFill>
                <a:gsLst>
                  <a:gs pos="73000">
                    <a:srgbClr val="0093D0"/>
                  </a:gs>
                  <a:gs pos="0">
                    <a:schemeClr val="accent1"/>
                  </a:gs>
                  <a:gs pos="95000">
                    <a:schemeClr val="bg1">
                      <a:alpha val="0"/>
                    </a:schemeClr>
                  </a:gs>
                </a:gsLst>
                <a:lin ang="1620000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 name="Straight Connector 3"/>
            <p:cNvCxnSpPr/>
            <p:nvPr/>
          </p:nvCxnSpPr>
          <p:spPr>
            <a:xfrm flipV="1">
              <a:off x="5066522" y="4613645"/>
              <a:ext cx="1782147" cy="6064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940636" y="4989980"/>
              <a:ext cx="1782147" cy="6064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13714" y="4181324"/>
              <a:ext cx="1782147" cy="6064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613878" y="465875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6340630" y="474321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041195" y="485534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728170" y="4960780"/>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440517" y="5030004"/>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137329" y="5171741"/>
              <a:ext cx="165458" cy="31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158219" y="5296695"/>
              <a:ext cx="2287281" cy="830997"/>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U = R D</a:t>
              </a:r>
            </a:p>
            <a:p>
              <a:pPr algn="ctr"/>
              <a:r>
                <a:rPr lang="en-US" sz="2400" i="1" dirty="0">
                  <a:latin typeface="Times New Roman" panose="02020603050405020304" pitchFamily="18" charset="0"/>
                  <a:cs typeface="Times New Roman" panose="02020603050405020304" pitchFamily="18" charset="0"/>
                </a:rPr>
                <a:t>R = U / D</a:t>
              </a:r>
            </a:p>
          </p:txBody>
        </p:sp>
        <p:sp>
          <p:nvSpPr>
            <p:cNvPr id="19" name="TextBox 18"/>
            <p:cNvSpPr txBox="1"/>
            <p:nvPr/>
          </p:nvSpPr>
          <p:spPr>
            <a:xfrm>
              <a:off x="7041761" y="3569495"/>
              <a:ext cx="502039"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D</a:t>
              </a:r>
            </a:p>
          </p:txBody>
        </p:sp>
        <p:sp>
          <p:nvSpPr>
            <p:cNvPr id="20" name="TextBox 19"/>
            <p:cNvSpPr txBox="1"/>
            <p:nvPr/>
          </p:nvSpPr>
          <p:spPr>
            <a:xfrm>
              <a:off x="5466961" y="4483895"/>
              <a:ext cx="502039"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U</a:t>
              </a:r>
            </a:p>
          </p:txBody>
        </p:sp>
      </p:grpSp>
    </p:spTree>
    <p:extLst>
      <p:ext uri="{BB962C8B-B14F-4D97-AF65-F5344CB8AC3E}">
        <p14:creationId xmlns:p14="http://schemas.microsoft.com/office/powerpoint/2010/main" val="1026250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Wave equation migration (Claerbout, 1970-1971)</a:t>
            </a:r>
          </a:p>
        </p:txBody>
      </p:sp>
      <p:sp>
        <p:nvSpPr>
          <p:cNvPr id="22" name="TextBox 21"/>
          <p:cNvSpPr txBox="1"/>
          <p:nvPr/>
        </p:nvSpPr>
        <p:spPr>
          <a:xfrm>
            <a:off x="685800" y="1600200"/>
            <a:ext cx="7924800" cy="1446550"/>
          </a:xfrm>
          <a:prstGeom prst="rect">
            <a:avLst/>
          </a:prstGeom>
          <a:noFill/>
        </p:spPr>
        <p:txBody>
          <a:bodyPr wrap="square" rtlCol="0">
            <a:spAutoFit/>
          </a:bodyPr>
          <a:lstStyle/>
          <a:p>
            <a:r>
              <a:rPr lang="en-CA" sz="2200" dirty="0">
                <a:cs typeface="Arial" pitchFamily="34" charset="0"/>
              </a:rPr>
              <a:t>The imaging principle:</a:t>
            </a:r>
          </a:p>
          <a:p>
            <a:r>
              <a:rPr lang="en-CA" sz="2200" dirty="0">
                <a:cs typeface="Arial" pitchFamily="34" charset="0"/>
              </a:rPr>
              <a:t>“Reflectors exist in the earth at places where the onset of the </a:t>
            </a:r>
            <a:r>
              <a:rPr lang="en-CA" sz="2200" i="1" dirty="0" err="1">
                <a:cs typeface="Arial" pitchFamily="34" charset="0"/>
              </a:rPr>
              <a:t>downgoing</a:t>
            </a:r>
            <a:r>
              <a:rPr lang="en-CA" sz="2200" dirty="0">
                <a:cs typeface="Arial" pitchFamily="34" charset="0"/>
              </a:rPr>
              <a:t> wave is time coincident with an </a:t>
            </a:r>
            <a:r>
              <a:rPr lang="en-CA" sz="2200" i="1" dirty="0" err="1">
                <a:cs typeface="Arial" pitchFamily="34" charset="0"/>
              </a:rPr>
              <a:t>upgoing</a:t>
            </a:r>
            <a:r>
              <a:rPr lang="en-CA" sz="2200" dirty="0">
                <a:cs typeface="Arial" pitchFamily="34" charset="0"/>
              </a:rPr>
              <a:t> wave.” – Claerbout (1971)</a:t>
            </a:r>
          </a:p>
        </p:txBody>
      </p:sp>
      <p:pic>
        <p:nvPicPr>
          <p:cNvPr id="5" name="Picture 8"/>
          <p:cNvPicPr>
            <a:picLocks noChangeAspect="1" noChangeArrowheads="1"/>
          </p:cNvPicPr>
          <p:nvPr/>
        </p:nvPicPr>
        <p:blipFill>
          <a:blip r:embed="rId2" cstate="print"/>
          <a:srcRect l="13219"/>
          <a:stretch>
            <a:fillRect/>
          </a:stretch>
        </p:blipFill>
        <p:spPr bwMode="auto">
          <a:xfrm>
            <a:off x="533400" y="3429000"/>
            <a:ext cx="3619500" cy="712788"/>
          </a:xfrm>
          <a:prstGeom prst="rect">
            <a:avLst/>
          </a:prstGeom>
          <a:noFill/>
          <a:ln w="19050" algn="ctr">
            <a:solidFill>
              <a:srgbClr val="CC3300"/>
            </a:solidFill>
            <a:miter lim="800000"/>
            <a:headEnd/>
            <a:tailEnd/>
          </a:ln>
        </p:spPr>
      </p:pic>
      <p:pic>
        <p:nvPicPr>
          <p:cNvPr id="6" name="Picture 9"/>
          <p:cNvPicPr>
            <a:picLocks noChangeAspect="1" noChangeArrowheads="1"/>
          </p:cNvPicPr>
          <p:nvPr/>
        </p:nvPicPr>
        <p:blipFill>
          <a:blip r:embed="rId3" cstate="print"/>
          <a:srcRect/>
          <a:stretch>
            <a:fillRect/>
          </a:stretch>
        </p:blipFill>
        <p:spPr bwMode="auto">
          <a:xfrm>
            <a:off x="4419600" y="3429000"/>
            <a:ext cx="4195763" cy="1042987"/>
          </a:xfrm>
          <a:prstGeom prst="rect">
            <a:avLst/>
          </a:prstGeom>
          <a:noFill/>
          <a:ln w="19050" algn="ctr">
            <a:solidFill>
              <a:srgbClr val="CC3300"/>
            </a:solidFill>
            <a:miter lim="800000"/>
            <a:headEnd/>
            <a:tailEnd/>
          </a:ln>
        </p:spPr>
      </p:pic>
      <p:sp>
        <p:nvSpPr>
          <p:cNvPr id="8" name="Rectangle 7"/>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p:nvPr/>
        </p:nvPicPr>
        <p:blipFill>
          <a:blip r:embed="rId4" cstate="print"/>
          <a:srcRect/>
          <a:stretch>
            <a:fillRect/>
          </a:stretch>
        </p:blipFill>
        <p:spPr bwMode="auto">
          <a:xfrm>
            <a:off x="1219200" y="4257675"/>
            <a:ext cx="2286000" cy="2295525"/>
          </a:xfrm>
          <a:prstGeom prst="rect">
            <a:avLst/>
          </a:prstGeom>
          <a:noFill/>
          <a:ln w="9525">
            <a:noFill/>
            <a:miter lim="800000"/>
            <a:headEnd/>
            <a:tailEnd/>
          </a:ln>
        </p:spPr>
      </p:pic>
    </p:spTree>
    <p:extLst>
      <p:ext uri="{BB962C8B-B14F-4D97-AF65-F5344CB8AC3E}">
        <p14:creationId xmlns:p14="http://schemas.microsoft.com/office/powerpoint/2010/main" val="127751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3999478"/>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Slide Number Placeholder 5"/>
          <p:cNvSpPr>
            <a:spLocks noGrp="1"/>
          </p:cNvSpPr>
          <p:nvPr>
            <p:ph type="sldNum" sz="quarter" idx="12"/>
          </p:nvPr>
        </p:nvSpPr>
        <p:spPr/>
        <p:txBody>
          <a:bodyPr/>
          <a:lstStyle/>
          <a:p>
            <a:fld id="{27DF0F58-1795-48F0-90F6-BA4250555803}" type="slidenum">
              <a:rPr lang="en-US" smtClean="0"/>
              <a:pPr/>
              <a:t>7</a:t>
            </a:fld>
            <a:endParaRPr lang="en-US" dirty="0"/>
          </a:p>
        </p:txBody>
      </p:sp>
      <p:sp>
        <p:nvSpPr>
          <p:cNvPr id="2" name="Title 1"/>
          <p:cNvSpPr>
            <a:spLocks noGrp="1"/>
          </p:cNvSpPr>
          <p:nvPr>
            <p:ph type="title"/>
          </p:nvPr>
        </p:nvSpPr>
        <p:spPr/>
        <p:txBody>
          <a:bodyPr>
            <a:normAutofit/>
          </a:bodyPr>
          <a:lstStyle/>
          <a:p>
            <a:r>
              <a:rPr lang="en-GB" dirty="0"/>
              <a:t>Superposition principle</a:t>
            </a:r>
          </a:p>
        </p:txBody>
      </p:sp>
      <p:sp>
        <p:nvSpPr>
          <p:cNvPr id="9" name="Rectangle 8"/>
          <p:cNvSpPr/>
          <p:nvPr/>
        </p:nvSpPr>
        <p:spPr>
          <a:xfrm>
            <a:off x="1082651" y="775432"/>
            <a:ext cx="7613980"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6" name="TextBox 295"/>
          <p:cNvSpPr txBox="1"/>
          <p:nvPr/>
        </p:nvSpPr>
        <p:spPr>
          <a:xfrm>
            <a:off x="307987" y="241696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sp>
        <p:nvSpPr>
          <p:cNvPr id="93" name="Arc 92"/>
          <p:cNvSpPr/>
          <p:nvPr/>
        </p:nvSpPr>
        <p:spPr>
          <a:xfrm>
            <a:off x="708230" y="1747446"/>
            <a:ext cx="4128393" cy="4321967"/>
          </a:xfrm>
          <a:prstGeom prst="arc">
            <a:avLst>
              <a:gd name="adj1" fmla="val 12917718"/>
              <a:gd name="adj2" fmla="val 1408225"/>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6" name="Oval 95"/>
          <p:cNvSpPr/>
          <p:nvPr/>
        </p:nvSpPr>
        <p:spPr>
          <a:xfrm>
            <a:off x="2687709" y="3748762"/>
            <a:ext cx="249075" cy="225842"/>
          </a:xfrm>
          <a:prstGeom prst="ellipse">
            <a:avLst/>
          </a:prstGeom>
          <a:solidFill>
            <a:schemeClr val="tx1"/>
          </a:solidFill>
          <a:ln>
            <a:no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3" name="Rectangle 12"/>
          <p:cNvSpPr/>
          <p:nvPr/>
        </p:nvSpPr>
        <p:spPr>
          <a:xfrm flipH="1">
            <a:off x="891310" y="66649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475516" y="66302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16200000" flipH="1">
            <a:off x="4648665" y="70861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90954" y="5223868"/>
            <a:ext cx="7858191" cy="646331"/>
          </a:xfrm>
          <a:prstGeom prst="rect">
            <a:avLst/>
          </a:prstGeom>
          <a:noFill/>
          <a:ln>
            <a:noFill/>
          </a:ln>
        </p:spPr>
        <p:txBody>
          <a:bodyPr wrap="square" rtlCol="0">
            <a:spAutoFit/>
          </a:bodyPr>
          <a:lstStyle/>
          <a:p>
            <a:r>
              <a:rPr lang="en-GB" b="0" dirty="0"/>
              <a:t>When energy hits a diffracting point it re-emits energy in all directions.  The diffracting point is </a:t>
            </a:r>
            <a:r>
              <a:rPr lang="en-GB" b="0" i="1" dirty="0"/>
              <a:t>like</a:t>
            </a:r>
            <a:r>
              <a:rPr lang="en-GB" b="0" dirty="0"/>
              <a:t> a point source for a new wavefront.  </a:t>
            </a:r>
          </a:p>
        </p:txBody>
      </p:sp>
      <p:sp>
        <p:nvSpPr>
          <p:cNvPr id="17" name="Rectangle 16"/>
          <p:cNvSpPr/>
          <p:nvPr/>
        </p:nvSpPr>
        <p:spPr>
          <a:xfrm>
            <a:off x="891311" y="4895193"/>
            <a:ext cx="7584206" cy="38625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67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Wave equation migration (Claerbout, 1970-1971)</a:t>
            </a:r>
          </a:p>
        </p:txBody>
      </p:sp>
      <p:sp>
        <p:nvSpPr>
          <p:cNvPr id="22" name="TextBox 21"/>
          <p:cNvSpPr txBox="1"/>
          <p:nvPr/>
        </p:nvSpPr>
        <p:spPr>
          <a:xfrm>
            <a:off x="685800" y="1600200"/>
            <a:ext cx="7924800" cy="1446550"/>
          </a:xfrm>
          <a:prstGeom prst="rect">
            <a:avLst/>
          </a:prstGeom>
          <a:noFill/>
        </p:spPr>
        <p:txBody>
          <a:bodyPr wrap="square" rtlCol="0">
            <a:spAutoFit/>
          </a:bodyPr>
          <a:lstStyle/>
          <a:p>
            <a:r>
              <a:rPr lang="en-CA" sz="2200" dirty="0">
                <a:cs typeface="Arial" pitchFamily="34" charset="0"/>
              </a:rPr>
              <a:t>The imaging principle:</a:t>
            </a:r>
          </a:p>
          <a:p>
            <a:r>
              <a:rPr lang="en-CA" sz="2200" dirty="0">
                <a:cs typeface="Arial" pitchFamily="34" charset="0"/>
              </a:rPr>
              <a:t>“Reflectors exist in the earth at places where the onset of the </a:t>
            </a:r>
            <a:r>
              <a:rPr lang="en-CA" sz="2200" i="1" dirty="0" err="1">
                <a:cs typeface="Arial" pitchFamily="34" charset="0"/>
              </a:rPr>
              <a:t>downgoing</a:t>
            </a:r>
            <a:r>
              <a:rPr lang="en-CA" sz="2200" dirty="0">
                <a:cs typeface="Arial" pitchFamily="34" charset="0"/>
              </a:rPr>
              <a:t> wave is time coincident with an </a:t>
            </a:r>
            <a:r>
              <a:rPr lang="en-CA" sz="2200" i="1" dirty="0" err="1">
                <a:cs typeface="Arial" pitchFamily="34" charset="0"/>
              </a:rPr>
              <a:t>upgoing</a:t>
            </a:r>
            <a:r>
              <a:rPr lang="en-CA" sz="2200" dirty="0">
                <a:cs typeface="Arial" pitchFamily="34" charset="0"/>
              </a:rPr>
              <a:t> wave.” – Claerbout (1971)</a:t>
            </a:r>
          </a:p>
        </p:txBody>
      </p:sp>
      <p:pic>
        <p:nvPicPr>
          <p:cNvPr id="5" name="Picture 8"/>
          <p:cNvPicPr>
            <a:picLocks noChangeAspect="1" noChangeArrowheads="1"/>
          </p:cNvPicPr>
          <p:nvPr/>
        </p:nvPicPr>
        <p:blipFill>
          <a:blip r:embed="rId2" cstate="print"/>
          <a:srcRect l="13219"/>
          <a:stretch>
            <a:fillRect/>
          </a:stretch>
        </p:blipFill>
        <p:spPr bwMode="auto">
          <a:xfrm>
            <a:off x="533400" y="3429000"/>
            <a:ext cx="3619500" cy="712788"/>
          </a:xfrm>
          <a:prstGeom prst="rect">
            <a:avLst/>
          </a:prstGeom>
          <a:noFill/>
          <a:ln w="19050" algn="ctr">
            <a:solidFill>
              <a:srgbClr val="CC3300"/>
            </a:solidFill>
            <a:miter lim="800000"/>
            <a:headEnd/>
            <a:tailEnd/>
          </a:ln>
        </p:spPr>
      </p:pic>
      <p:pic>
        <p:nvPicPr>
          <p:cNvPr id="6" name="Picture 9"/>
          <p:cNvPicPr>
            <a:picLocks noChangeAspect="1" noChangeArrowheads="1"/>
          </p:cNvPicPr>
          <p:nvPr/>
        </p:nvPicPr>
        <p:blipFill>
          <a:blip r:embed="rId3" cstate="print"/>
          <a:srcRect/>
          <a:stretch>
            <a:fillRect/>
          </a:stretch>
        </p:blipFill>
        <p:spPr bwMode="auto">
          <a:xfrm>
            <a:off x="4419600" y="3429000"/>
            <a:ext cx="4195763" cy="1042987"/>
          </a:xfrm>
          <a:prstGeom prst="rect">
            <a:avLst/>
          </a:prstGeom>
          <a:noFill/>
          <a:ln w="19050" algn="ctr">
            <a:solidFill>
              <a:srgbClr val="CC3300"/>
            </a:solidFill>
            <a:miter lim="800000"/>
            <a:headEnd/>
            <a:tailEnd/>
          </a:ln>
        </p:spPr>
      </p:pic>
      <p:sp>
        <p:nvSpPr>
          <p:cNvPr id="8" name="Rectangle 7"/>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p:nvPr/>
        </p:nvPicPr>
        <p:blipFill>
          <a:blip r:embed="rId4" cstate="print"/>
          <a:srcRect/>
          <a:stretch>
            <a:fillRect/>
          </a:stretch>
        </p:blipFill>
        <p:spPr bwMode="auto">
          <a:xfrm>
            <a:off x="1219200" y="4257675"/>
            <a:ext cx="2286000" cy="2295525"/>
          </a:xfrm>
          <a:prstGeom prst="rect">
            <a:avLst/>
          </a:prstGeom>
          <a:noFill/>
          <a:ln w="9525">
            <a:noFill/>
            <a:miter lim="800000"/>
            <a:headEnd/>
            <a:tailEnd/>
          </a:ln>
        </p:spPr>
      </p:pic>
      <p:sp>
        <p:nvSpPr>
          <p:cNvPr id="2" name="TextBox 1"/>
          <p:cNvSpPr txBox="1"/>
          <p:nvPr/>
        </p:nvSpPr>
        <p:spPr>
          <a:xfrm>
            <a:off x="4051300" y="5066883"/>
            <a:ext cx="4102100" cy="523220"/>
          </a:xfrm>
          <a:prstGeom prst="rect">
            <a:avLst/>
          </a:prstGeom>
          <a:noFill/>
        </p:spPr>
        <p:txBody>
          <a:bodyPr wrap="square" rtlCol="0">
            <a:spAutoFit/>
          </a:bodyPr>
          <a:lstStyle/>
          <a:p>
            <a:r>
              <a:rPr lang="en-US" sz="2800" b="1" dirty="0">
                <a:solidFill>
                  <a:srgbClr val="FF0000"/>
                </a:solidFill>
                <a:latin typeface="Informal Roman" panose="030604020304060B0204" pitchFamily="66" charset="0"/>
              </a:rPr>
              <a:t>How are these two related?</a:t>
            </a:r>
          </a:p>
        </p:txBody>
      </p:sp>
      <p:cxnSp>
        <p:nvCxnSpPr>
          <p:cNvPr id="4" name="Straight Arrow Connector 3"/>
          <p:cNvCxnSpPr/>
          <p:nvPr/>
        </p:nvCxnSpPr>
        <p:spPr>
          <a:xfrm flipH="1" flipV="1">
            <a:off x="3962400" y="4257675"/>
            <a:ext cx="685800" cy="804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965700" y="4555956"/>
            <a:ext cx="180181" cy="5059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710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Wave equation migration (Claerbout, 1970-1971)</a:t>
            </a:r>
          </a:p>
        </p:txBody>
      </p:sp>
      <p:sp>
        <p:nvSpPr>
          <p:cNvPr id="22" name="TextBox 21"/>
          <p:cNvSpPr txBox="1"/>
          <p:nvPr/>
        </p:nvSpPr>
        <p:spPr>
          <a:xfrm>
            <a:off x="685800" y="1600200"/>
            <a:ext cx="7924800" cy="1446550"/>
          </a:xfrm>
          <a:prstGeom prst="rect">
            <a:avLst/>
          </a:prstGeom>
          <a:noFill/>
        </p:spPr>
        <p:txBody>
          <a:bodyPr wrap="square" rtlCol="0">
            <a:spAutoFit/>
          </a:bodyPr>
          <a:lstStyle/>
          <a:p>
            <a:r>
              <a:rPr lang="en-CA" sz="2200" dirty="0">
                <a:cs typeface="Arial" pitchFamily="34" charset="0"/>
              </a:rPr>
              <a:t>The imaging principle:</a:t>
            </a:r>
          </a:p>
          <a:p>
            <a:r>
              <a:rPr lang="en-CA" sz="2200" dirty="0">
                <a:cs typeface="Arial" pitchFamily="34" charset="0"/>
              </a:rPr>
              <a:t>“Reflectors exist in the earth at places where the onset of the </a:t>
            </a:r>
            <a:r>
              <a:rPr lang="en-CA" sz="2200" i="1" dirty="0" err="1">
                <a:cs typeface="Arial" pitchFamily="34" charset="0"/>
              </a:rPr>
              <a:t>downgoing</a:t>
            </a:r>
            <a:r>
              <a:rPr lang="en-CA" sz="2200" dirty="0">
                <a:cs typeface="Arial" pitchFamily="34" charset="0"/>
              </a:rPr>
              <a:t> wave is time coincident with an </a:t>
            </a:r>
            <a:r>
              <a:rPr lang="en-CA" sz="2200" i="1" dirty="0" err="1">
                <a:cs typeface="Arial" pitchFamily="34" charset="0"/>
              </a:rPr>
              <a:t>upgoing</a:t>
            </a:r>
            <a:r>
              <a:rPr lang="en-CA" sz="2200" dirty="0">
                <a:cs typeface="Arial" pitchFamily="34" charset="0"/>
              </a:rPr>
              <a:t> wave.” – Claerbout (1971)</a:t>
            </a:r>
          </a:p>
        </p:txBody>
      </p:sp>
      <p:pic>
        <p:nvPicPr>
          <p:cNvPr id="5" name="Picture 8"/>
          <p:cNvPicPr>
            <a:picLocks noChangeAspect="1" noChangeArrowheads="1"/>
          </p:cNvPicPr>
          <p:nvPr/>
        </p:nvPicPr>
        <p:blipFill>
          <a:blip r:embed="rId2" cstate="print"/>
          <a:srcRect l="13219"/>
          <a:stretch>
            <a:fillRect/>
          </a:stretch>
        </p:blipFill>
        <p:spPr bwMode="auto">
          <a:xfrm>
            <a:off x="533400" y="3429000"/>
            <a:ext cx="3619500" cy="712788"/>
          </a:xfrm>
          <a:prstGeom prst="rect">
            <a:avLst/>
          </a:prstGeom>
          <a:noFill/>
          <a:ln w="19050" algn="ctr">
            <a:solidFill>
              <a:srgbClr val="CC3300"/>
            </a:solidFill>
            <a:miter lim="800000"/>
            <a:headEnd/>
            <a:tailEnd/>
          </a:ln>
        </p:spPr>
      </p:pic>
      <p:pic>
        <p:nvPicPr>
          <p:cNvPr id="6" name="Picture 9"/>
          <p:cNvPicPr>
            <a:picLocks noChangeAspect="1" noChangeArrowheads="1"/>
          </p:cNvPicPr>
          <p:nvPr/>
        </p:nvPicPr>
        <p:blipFill>
          <a:blip r:embed="rId3" cstate="print"/>
          <a:srcRect/>
          <a:stretch>
            <a:fillRect/>
          </a:stretch>
        </p:blipFill>
        <p:spPr bwMode="auto">
          <a:xfrm>
            <a:off x="4419600" y="3429000"/>
            <a:ext cx="4195763" cy="1042987"/>
          </a:xfrm>
          <a:prstGeom prst="rect">
            <a:avLst/>
          </a:prstGeom>
          <a:noFill/>
          <a:ln w="19050" algn="ctr">
            <a:solidFill>
              <a:srgbClr val="CC3300"/>
            </a:solidFill>
            <a:miter lim="800000"/>
            <a:headEnd/>
            <a:tailEnd/>
          </a:ln>
        </p:spPr>
      </p:pic>
      <p:sp>
        <p:nvSpPr>
          <p:cNvPr id="8" name="Rectangle 7"/>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p:nvPr/>
        </p:nvPicPr>
        <p:blipFill>
          <a:blip r:embed="rId4" cstate="print"/>
          <a:srcRect/>
          <a:stretch>
            <a:fillRect/>
          </a:stretch>
        </p:blipFill>
        <p:spPr bwMode="auto">
          <a:xfrm>
            <a:off x="1219200" y="4257675"/>
            <a:ext cx="2286000" cy="2295525"/>
          </a:xfrm>
          <a:prstGeom prst="rect">
            <a:avLst/>
          </a:prstGeom>
          <a:noFill/>
          <a:ln w="9525">
            <a:noFill/>
            <a:miter lim="800000"/>
            <a:headEnd/>
            <a:tailEnd/>
          </a:ln>
        </p:spPr>
      </p:pic>
      <p:sp>
        <p:nvSpPr>
          <p:cNvPr id="10" name="TextBox 9"/>
          <p:cNvSpPr txBox="1"/>
          <p:nvPr/>
        </p:nvSpPr>
        <p:spPr>
          <a:xfrm>
            <a:off x="1268719" y="2967335"/>
            <a:ext cx="2287281"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R = ∫ U / D </a:t>
            </a:r>
            <a:r>
              <a:rPr lang="en-US" sz="2400" i="1" dirty="0" err="1">
                <a:latin typeface="Times New Roman" panose="02020603050405020304" pitchFamily="18" charset="0"/>
                <a:cs typeface="Times New Roman" panose="02020603050405020304" pitchFamily="18" charset="0"/>
              </a:rPr>
              <a:t>d</a:t>
            </a:r>
            <a:r>
              <a:rPr lang="el-GR" sz="2400" i="1" dirty="0">
                <a:latin typeface="Times New Roman" panose="02020603050405020304" pitchFamily="18" charset="0"/>
                <a:cs typeface="Times New Roman" panose="02020603050405020304" pitchFamily="18" charset="0"/>
              </a:rPr>
              <a:t>ω</a:t>
            </a:r>
            <a:endParaRPr lang="en-US" sz="2400"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237339" y="2970439"/>
            <a:ext cx="2287281"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R = ∫ U  D* d</a:t>
            </a:r>
            <a:r>
              <a:rPr lang="el-GR" sz="2400" i="1" dirty="0">
                <a:latin typeface="Times New Roman" panose="02020603050405020304" pitchFamily="18" charset="0"/>
                <a:cs typeface="Times New Roman" panose="02020603050405020304" pitchFamily="18" charset="0"/>
              </a:rPr>
              <a:t>ω</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69301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Wave equation migration (Claerbout, 1970-1971)</a:t>
            </a:r>
          </a:p>
        </p:txBody>
      </p:sp>
      <p:sp>
        <p:nvSpPr>
          <p:cNvPr id="22" name="TextBox 21"/>
          <p:cNvSpPr txBox="1"/>
          <p:nvPr/>
        </p:nvSpPr>
        <p:spPr>
          <a:xfrm>
            <a:off x="685800" y="1600200"/>
            <a:ext cx="7924800" cy="1446550"/>
          </a:xfrm>
          <a:prstGeom prst="rect">
            <a:avLst/>
          </a:prstGeom>
          <a:noFill/>
        </p:spPr>
        <p:txBody>
          <a:bodyPr wrap="square" rtlCol="0">
            <a:spAutoFit/>
          </a:bodyPr>
          <a:lstStyle/>
          <a:p>
            <a:r>
              <a:rPr lang="en-CA" sz="2200" dirty="0">
                <a:cs typeface="Arial" pitchFamily="34" charset="0"/>
              </a:rPr>
              <a:t>The imaging principle:</a:t>
            </a:r>
          </a:p>
          <a:p>
            <a:r>
              <a:rPr lang="en-CA" sz="2200" dirty="0">
                <a:cs typeface="Arial" pitchFamily="34" charset="0"/>
              </a:rPr>
              <a:t>“Reflectors exist in the earth at places where the onset of the </a:t>
            </a:r>
            <a:r>
              <a:rPr lang="en-CA" sz="2200" i="1" dirty="0" err="1">
                <a:cs typeface="Arial" pitchFamily="34" charset="0"/>
              </a:rPr>
              <a:t>downgoing</a:t>
            </a:r>
            <a:r>
              <a:rPr lang="en-CA" sz="2200" dirty="0">
                <a:cs typeface="Arial" pitchFamily="34" charset="0"/>
              </a:rPr>
              <a:t> wave is time coincident with an </a:t>
            </a:r>
            <a:r>
              <a:rPr lang="en-CA" sz="2200" i="1" dirty="0" err="1">
                <a:cs typeface="Arial" pitchFamily="34" charset="0"/>
              </a:rPr>
              <a:t>upgoing</a:t>
            </a:r>
            <a:r>
              <a:rPr lang="en-CA" sz="2200" dirty="0">
                <a:cs typeface="Arial" pitchFamily="34" charset="0"/>
              </a:rPr>
              <a:t> wave.” – Claerbout (1971)</a:t>
            </a:r>
          </a:p>
        </p:txBody>
      </p:sp>
      <p:sp>
        <p:nvSpPr>
          <p:cNvPr id="8" name="Rectangle 7"/>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1268719" y="2967335"/>
            <a:ext cx="2287281"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R = ∫ U / D </a:t>
            </a:r>
            <a:r>
              <a:rPr lang="en-US" sz="2400" i="1" dirty="0" err="1">
                <a:latin typeface="Times New Roman" panose="02020603050405020304" pitchFamily="18" charset="0"/>
                <a:cs typeface="Times New Roman" panose="02020603050405020304" pitchFamily="18" charset="0"/>
              </a:rPr>
              <a:t>d</a:t>
            </a:r>
            <a:r>
              <a:rPr lang="el-GR" sz="2400" i="1" dirty="0">
                <a:latin typeface="Times New Roman" panose="02020603050405020304" pitchFamily="18" charset="0"/>
                <a:cs typeface="Times New Roman" panose="02020603050405020304" pitchFamily="18" charset="0"/>
              </a:rPr>
              <a:t>ω</a:t>
            </a:r>
            <a:endParaRPr lang="en-US" sz="2400"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237339" y="2970439"/>
            <a:ext cx="2287281"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R = ∫ U  D* d</a:t>
            </a:r>
            <a:r>
              <a:rPr lang="el-GR" sz="2400" i="1" dirty="0">
                <a:latin typeface="Times New Roman" panose="02020603050405020304" pitchFamily="18" charset="0"/>
                <a:cs typeface="Times New Roman" panose="02020603050405020304" pitchFamily="18" charset="0"/>
              </a:rPr>
              <a:t>ω</a:t>
            </a:r>
            <a:endParaRPr lang="en-US" sz="2400"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959434" y="3862745"/>
            <a:ext cx="4685659" cy="523220"/>
          </a:xfrm>
          <a:prstGeom prst="rect">
            <a:avLst/>
          </a:prstGeom>
          <a:noFill/>
        </p:spPr>
        <p:txBody>
          <a:bodyPr wrap="square" rtlCol="0">
            <a:spAutoFit/>
          </a:bodyPr>
          <a:lstStyle/>
          <a:p>
            <a:r>
              <a:rPr lang="en-US" sz="2800" b="1" dirty="0">
                <a:solidFill>
                  <a:srgbClr val="FF0000"/>
                </a:solidFill>
                <a:latin typeface="Informal Roman" panose="030604020304060B0204" pitchFamily="66" charset="0"/>
              </a:rPr>
              <a:t>What are the mathematical units?</a:t>
            </a:r>
          </a:p>
        </p:txBody>
      </p:sp>
      <p:cxnSp>
        <p:nvCxnSpPr>
          <p:cNvPr id="3" name="Straight Arrow Connector 2"/>
          <p:cNvCxnSpPr/>
          <p:nvPr/>
        </p:nvCxnSpPr>
        <p:spPr>
          <a:xfrm flipV="1">
            <a:off x="5237339" y="3429000"/>
            <a:ext cx="790237" cy="4711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631233" y="3429000"/>
            <a:ext cx="662473" cy="5551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236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Wave equation migration (Claerbout, 1970-1971)</a:t>
            </a:r>
          </a:p>
        </p:txBody>
      </p:sp>
      <p:sp>
        <p:nvSpPr>
          <p:cNvPr id="22" name="TextBox 21"/>
          <p:cNvSpPr txBox="1"/>
          <p:nvPr/>
        </p:nvSpPr>
        <p:spPr>
          <a:xfrm>
            <a:off x="685800" y="1600200"/>
            <a:ext cx="7924800" cy="1446550"/>
          </a:xfrm>
          <a:prstGeom prst="rect">
            <a:avLst/>
          </a:prstGeom>
          <a:noFill/>
        </p:spPr>
        <p:txBody>
          <a:bodyPr wrap="square" rtlCol="0">
            <a:spAutoFit/>
          </a:bodyPr>
          <a:lstStyle/>
          <a:p>
            <a:r>
              <a:rPr lang="en-CA" sz="2200" dirty="0">
                <a:cs typeface="Arial" pitchFamily="34" charset="0"/>
              </a:rPr>
              <a:t>The imaging principle:</a:t>
            </a:r>
          </a:p>
          <a:p>
            <a:r>
              <a:rPr lang="en-CA" sz="2200" dirty="0">
                <a:cs typeface="Arial" pitchFamily="34" charset="0"/>
              </a:rPr>
              <a:t>“Reflectors exist in the earth at places where the onset of the </a:t>
            </a:r>
            <a:r>
              <a:rPr lang="en-CA" sz="2200" i="1" dirty="0" err="1">
                <a:cs typeface="Arial" pitchFamily="34" charset="0"/>
              </a:rPr>
              <a:t>downgoing</a:t>
            </a:r>
            <a:r>
              <a:rPr lang="en-CA" sz="2200" dirty="0">
                <a:cs typeface="Arial" pitchFamily="34" charset="0"/>
              </a:rPr>
              <a:t> wave is time coincident with an </a:t>
            </a:r>
            <a:r>
              <a:rPr lang="en-CA" sz="2200" i="1" dirty="0" err="1">
                <a:cs typeface="Arial" pitchFamily="34" charset="0"/>
              </a:rPr>
              <a:t>upgoing</a:t>
            </a:r>
            <a:r>
              <a:rPr lang="en-CA" sz="2200" dirty="0">
                <a:cs typeface="Arial" pitchFamily="34" charset="0"/>
              </a:rPr>
              <a:t> wave.” – Claerbout (1971)</a:t>
            </a:r>
          </a:p>
        </p:txBody>
      </p:sp>
      <p:sp>
        <p:nvSpPr>
          <p:cNvPr id="8" name="Rectangle 7"/>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1268719" y="2967335"/>
            <a:ext cx="2287281"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R = ∫ U / D </a:t>
            </a:r>
            <a:r>
              <a:rPr lang="en-US" sz="2400" i="1" dirty="0" err="1">
                <a:latin typeface="Times New Roman" panose="02020603050405020304" pitchFamily="18" charset="0"/>
                <a:cs typeface="Times New Roman" panose="02020603050405020304" pitchFamily="18" charset="0"/>
              </a:rPr>
              <a:t>d</a:t>
            </a:r>
            <a:r>
              <a:rPr lang="el-GR" sz="2400" i="1" dirty="0">
                <a:latin typeface="Times New Roman" panose="02020603050405020304" pitchFamily="18" charset="0"/>
                <a:cs typeface="Times New Roman" panose="02020603050405020304" pitchFamily="18" charset="0"/>
              </a:rPr>
              <a:t>ω</a:t>
            </a:r>
            <a:endParaRPr lang="en-US" sz="2400"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237339" y="2970439"/>
            <a:ext cx="2287281" cy="461665"/>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R = ∫ U  D* d</a:t>
            </a:r>
            <a:r>
              <a:rPr lang="el-GR" sz="2400" i="1" dirty="0">
                <a:latin typeface="Times New Roman" panose="02020603050405020304" pitchFamily="18" charset="0"/>
                <a:cs typeface="Times New Roman" panose="02020603050405020304" pitchFamily="18" charset="0"/>
              </a:rPr>
              <a:t>ω</a:t>
            </a:r>
            <a:endParaRPr lang="en-US" sz="2400"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959434" y="3862745"/>
            <a:ext cx="4685659" cy="523220"/>
          </a:xfrm>
          <a:prstGeom prst="rect">
            <a:avLst/>
          </a:prstGeom>
          <a:noFill/>
        </p:spPr>
        <p:txBody>
          <a:bodyPr wrap="square" rtlCol="0">
            <a:spAutoFit/>
          </a:bodyPr>
          <a:lstStyle/>
          <a:p>
            <a:r>
              <a:rPr lang="en-US" sz="2800" b="1" dirty="0">
                <a:solidFill>
                  <a:srgbClr val="FF0000"/>
                </a:solidFill>
                <a:latin typeface="Informal Roman" panose="030604020304060B0204" pitchFamily="66" charset="0"/>
              </a:rPr>
              <a:t>What are the mathematical units?</a:t>
            </a:r>
          </a:p>
        </p:txBody>
      </p:sp>
      <p:cxnSp>
        <p:nvCxnSpPr>
          <p:cNvPr id="3" name="Straight Arrow Connector 2"/>
          <p:cNvCxnSpPr/>
          <p:nvPr/>
        </p:nvCxnSpPr>
        <p:spPr>
          <a:xfrm flipV="1">
            <a:off x="5237339" y="3429000"/>
            <a:ext cx="790237" cy="4711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631233" y="3429000"/>
            <a:ext cx="662473" cy="5551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62538" y="4341719"/>
            <a:ext cx="4685659" cy="954107"/>
          </a:xfrm>
          <a:prstGeom prst="rect">
            <a:avLst/>
          </a:prstGeom>
          <a:noFill/>
        </p:spPr>
        <p:txBody>
          <a:bodyPr wrap="square" rtlCol="0">
            <a:spAutoFit/>
          </a:bodyPr>
          <a:lstStyle/>
          <a:p>
            <a:pPr algn="ctr"/>
            <a:r>
              <a:rPr lang="en-US" sz="2800" b="1" dirty="0">
                <a:solidFill>
                  <a:srgbClr val="FF0000"/>
                </a:solidFill>
                <a:latin typeface="Informal Roman" panose="030604020304060B0204" pitchFamily="66" charset="0"/>
              </a:rPr>
              <a:t>What are the best mathematical units for a migrated image?</a:t>
            </a:r>
          </a:p>
        </p:txBody>
      </p:sp>
    </p:spTree>
    <p:extLst>
      <p:ext uri="{BB962C8B-B14F-4D97-AF65-F5344CB8AC3E}">
        <p14:creationId xmlns:p14="http://schemas.microsoft.com/office/powerpoint/2010/main" val="34761646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Wave equation migration (Claerbout, 1970-1971)</a:t>
            </a:r>
          </a:p>
        </p:txBody>
      </p:sp>
      <p:sp>
        <p:nvSpPr>
          <p:cNvPr id="64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4103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41031" name="Rectangle 7"/>
          <p:cNvSpPr>
            <a:spLocks noChangeArrowheads="1"/>
          </p:cNvSpPr>
          <p:nvPr/>
        </p:nvSpPr>
        <p:spPr bwMode="auto">
          <a:xfrm>
            <a:off x="0" y="1190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64103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41034" name="Rectangle 10"/>
          <p:cNvSpPr>
            <a:spLocks noChangeArrowheads="1"/>
          </p:cNvSpPr>
          <p:nvPr/>
        </p:nvSpPr>
        <p:spPr bwMode="auto">
          <a:xfrm>
            <a:off x="0" y="1114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64103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41037" name="Rectangle 13"/>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641039"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41040" name="Rectangle 16"/>
          <p:cNvSpPr>
            <a:spLocks noChangeArrowheads="1"/>
          </p:cNvSpPr>
          <p:nvPr/>
        </p:nvSpPr>
        <p:spPr bwMode="auto">
          <a:xfrm>
            <a:off x="0" y="1019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nvGrpSpPr>
          <p:cNvPr id="23" name="Group 22"/>
          <p:cNvGrpSpPr/>
          <p:nvPr/>
        </p:nvGrpSpPr>
        <p:grpSpPr>
          <a:xfrm>
            <a:off x="685800" y="3505200"/>
            <a:ext cx="8374224" cy="3170099"/>
            <a:chOff x="685800" y="1524000"/>
            <a:chExt cx="8229600" cy="3307759"/>
          </a:xfrm>
        </p:grpSpPr>
        <p:grpSp>
          <p:nvGrpSpPr>
            <p:cNvPr id="22" name="Group 21"/>
            <p:cNvGrpSpPr/>
            <p:nvPr/>
          </p:nvGrpSpPr>
          <p:grpSpPr>
            <a:xfrm>
              <a:off x="685800" y="1676400"/>
              <a:ext cx="3057525" cy="1781175"/>
              <a:chOff x="5486400" y="1752600"/>
              <a:chExt cx="3057525" cy="1781175"/>
            </a:xfrm>
          </p:grpSpPr>
          <p:pic>
            <p:nvPicPr>
              <p:cNvPr id="641029"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486400" y="1752600"/>
                <a:ext cx="3057525" cy="733425"/>
              </a:xfrm>
              <a:prstGeom prst="rect">
                <a:avLst/>
              </a:prstGeom>
              <a:noFill/>
              <a:ln w="19050">
                <a:solidFill>
                  <a:srgbClr val="FF0000"/>
                </a:solidFill>
              </a:ln>
            </p:spPr>
          </p:pic>
          <p:pic>
            <p:nvPicPr>
              <p:cNvPr id="641038" name="Picture 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19800" y="2971800"/>
                <a:ext cx="1628775" cy="561975"/>
              </a:xfrm>
              <a:prstGeom prst="rect">
                <a:avLst/>
              </a:prstGeom>
              <a:noFill/>
              <a:ln w="19050">
                <a:solidFill>
                  <a:srgbClr val="FF0000"/>
                </a:solidFill>
              </a:ln>
            </p:spPr>
          </p:pic>
        </p:grpSp>
        <p:sp>
          <p:nvSpPr>
            <p:cNvPr id="21" name="TextBox 20"/>
            <p:cNvSpPr txBox="1"/>
            <p:nvPr/>
          </p:nvSpPr>
          <p:spPr>
            <a:xfrm>
              <a:off x="3810000" y="1524000"/>
              <a:ext cx="5105400" cy="3307759"/>
            </a:xfrm>
            <a:prstGeom prst="rect">
              <a:avLst/>
            </a:prstGeom>
            <a:noFill/>
          </p:spPr>
          <p:txBody>
            <a:bodyPr wrap="square" rtlCol="0">
              <a:spAutoFit/>
            </a:bodyPr>
            <a:lstStyle/>
            <a:p>
              <a:pPr marL="342900" indent="-342900"/>
              <a:r>
                <a:rPr lang="en-CA" sz="2000" dirty="0"/>
                <a:t>The acoustic wave equation</a:t>
              </a:r>
            </a:p>
            <a:p>
              <a:pPr marL="342900" indent="-342900">
                <a:buFont typeface="Arial" pitchFamily="34" charset="0"/>
                <a:buChar char="•"/>
              </a:pPr>
              <a:r>
                <a:rPr lang="en-CA" sz="2000" dirty="0"/>
                <a:t>Very slow to compute in 1970</a:t>
              </a:r>
            </a:p>
            <a:p>
              <a:pPr marL="342900" indent="-342900">
                <a:buFont typeface="Arial" pitchFamily="34" charset="0"/>
                <a:buChar char="•"/>
              </a:pPr>
              <a:r>
                <a:rPr lang="en-CA" sz="2000" dirty="0"/>
                <a:t>Two-way (no “</a:t>
              </a:r>
              <a:r>
                <a:rPr lang="en-CA" sz="2000" dirty="0" err="1"/>
                <a:t>downgoing</a:t>
              </a:r>
              <a:r>
                <a:rPr lang="en-CA" sz="2000" dirty="0"/>
                <a:t>” and “</a:t>
              </a:r>
              <a:r>
                <a:rPr lang="en-CA" sz="2000" dirty="0" err="1"/>
                <a:t>upgoing</a:t>
              </a:r>
              <a:r>
                <a:rPr lang="en-CA" sz="2000" dirty="0"/>
                <a:t>”)</a:t>
              </a:r>
            </a:p>
            <a:p>
              <a:pPr marL="342900" indent="-342900"/>
              <a:endParaRPr lang="en-CA" sz="2000" dirty="0"/>
            </a:p>
            <a:p>
              <a:pPr marL="342900" indent="-342900"/>
              <a:r>
                <a:rPr lang="en-CA" sz="2000" dirty="0"/>
                <a:t>A new (“parabolic”, low-dip) wave equation (Claerbout and Johnson, 1971)</a:t>
              </a:r>
            </a:p>
            <a:p>
              <a:pPr marL="342900" indent="-342900">
                <a:buFont typeface="Arial" pitchFamily="34" charset="0"/>
                <a:buChar char="•"/>
              </a:pPr>
              <a:r>
                <a:rPr lang="en-CA" sz="2000" dirty="0"/>
                <a:t>Much faster to compute</a:t>
              </a:r>
            </a:p>
            <a:p>
              <a:pPr marL="342900" indent="-342900">
                <a:buFont typeface="Arial" pitchFamily="34" charset="0"/>
                <a:buChar char="•"/>
              </a:pPr>
              <a:r>
                <a:rPr lang="en-CA" sz="2000" dirty="0"/>
                <a:t>One-way </a:t>
              </a:r>
            </a:p>
            <a:p>
              <a:pPr marL="342900" indent="-342900"/>
              <a:endParaRPr lang="en-CA" sz="2000" dirty="0"/>
            </a:p>
          </p:txBody>
        </p:sp>
      </p:grpSp>
      <p:sp>
        <p:nvSpPr>
          <p:cNvPr id="24" name="TextBox 23"/>
          <p:cNvSpPr txBox="1"/>
          <p:nvPr/>
        </p:nvSpPr>
        <p:spPr>
          <a:xfrm>
            <a:off x="685800" y="1600200"/>
            <a:ext cx="7924800" cy="1446550"/>
          </a:xfrm>
          <a:prstGeom prst="rect">
            <a:avLst/>
          </a:prstGeom>
          <a:noFill/>
        </p:spPr>
        <p:txBody>
          <a:bodyPr wrap="square" rtlCol="0">
            <a:spAutoFit/>
          </a:bodyPr>
          <a:lstStyle/>
          <a:p>
            <a:r>
              <a:rPr lang="en-CA" sz="2200" dirty="0">
                <a:solidFill>
                  <a:schemeClr val="bg1">
                    <a:lumMod val="75000"/>
                  </a:schemeClr>
                </a:solidFill>
                <a:cs typeface="Arial" pitchFamily="34" charset="0"/>
              </a:rPr>
              <a:t>The imaging principle:</a:t>
            </a:r>
          </a:p>
          <a:p>
            <a:r>
              <a:rPr lang="en-CA" sz="2200" dirty="0">
                <a:solidFill>
                  <a:schemeClr val="bg1">
                    <a:lumMod val="75000"/>
                  </a:schemeClr>
                </a:solidFill>
                <a:cs typeface="Arial" pitchFamily="34" charset="0"/>
              </a:rPr>
              <a:t>“Reflectors exist in the earth at places where the onset of the </a:t>
            </a:r>
            <a:r>
              <a:rPr lang="en-CA" sz="2200" i="1" dirty="0" err="1">
                <a:solidFill>
                  <a:schemeClr val="bg1">
                    <a:lumMod val="75000"/>
                  </a:schemeClr>
                </a:solidFill>
                <a:cs typeface="Arial" pitchFamily="34" charset="0"/>
              </a:rPr>
              <a:t>downgoing</a:t>
            </a:r>
            <a:r>
              <a:rPr lang="en-CA" sz="2200" dirty="0">
                <a:solidFill>
                  <a:schemeClr val="bg1">
                    <a:lumMod val="75000"/>
                  </a:schemeClr>
                </a:solidFill>
                <a:cs typeface="Arial" pitchFamily="34" charset="0"/>
              </a:rPr>
              <a:t> wave is time coincident with an </a:t>
            </a:r>
            <a:r>
              <a:rPr lang="en-CA" sz="2200" i="1" dirty="0" err="1">
                <a:solidFill>
                  <a:schemeClr val="bg1">
                    <a:lumMod val="75000"/>
                  </a:schemeClr>
                </a:solidFill>
                <a:cs typeface="Arial" pitchFamily="34" charset="0"/>
              </a:rPr>
              <a:t>upgoing</a:t>
            </a:r>
            <a:r>
              <a:rPr lang="en-CA" sz="2200" dirty="0">
                <a:solidFill>
                  <a:schemeClr val="bg1">
                    <a:lumMod val="75000"/>
                  </a:schemeClr>
                </a:solidFill>
                <a:cs typeface="Arial" pitchFamily="34" charset="0"/>
              </a:rPr>
              <a:t> wave.” – Claerbout (1971)</a:t>
            </a:r>
          </a:p>
        </p:txBody>
      </p:sp>
      <p:sp>
        <p:nvSpPr>
          <p:cNvPr id="19" name="Rectangle 18"/>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81022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sz="2400" dirty="0">
                <a:latin typeface="Arial" pitchFamily="34" charset="0"/>
                <a:cs typeface="Arial" pitchFamily="34" charset="0"/>
              </a:rPr>
              <a:t>Parabolic wave equation</a:t>
            </a:r>
          </a:p>
        </p:txBody>
      </p:sp>
      <p:sp>
        <p:nvSpPr>
          <p:cNvPr id="64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4103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41031" name="Rectangle 7"/>
          <p:cNvSpPr>
            <a:spLocks noChangeArrowheads="1"/>
          </p:cNvSpPr>
          <p:nvPr/>
        </p:nvSpPr>
        <p:spPr bwMode="auto">
          <a:xfrm>
            <a:off x="0" y="1190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64103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41034" name="Rectangle 10"/>
          <p:cNvSpPr>
            <a:spLocks noChangeArrowheads="1"/>
          </p:cNvSpPr>
          <p:nvPr/>
        </p:nvSpPr>
        <p:spPr bwMode="auto">
          <a:xfrm>
            <a:off x="0" y="1114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64103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41037" name="Rectangle 13"/>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641039"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41040" name="Rectangle 16"/>
          <p:cNvSpPr>
            <a:spLocks noChangeArrowheads="1"/>
          </p:cNvSpPr>
          <p:nvPr/>
        </p:nvSpPr>
        <p:spPr bwMode="auto">
          <a:xfrm>
            <a:off x="0" y="1019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24" name="TextBox 23"/>
          <p:cNvSpPr txBox="1"/>
          <p:nvPr/>
        </p:nvSpPr>
        <p:spPr>
          <a:xfrm>
            <a:off x="685800" y="1600200"/>
            <a:ext cx="7924800" cy="3970318"/>
          </a:xfrm>
          <a:prstGeom prst="rect">
            <a:avLst/>
          </a:prstGeom>
          <a:noFill/>
        </p:spPr>
        <p:txBody>
          <a:bodyPr wrap="square" rtlCol="0">
            <a:spAutoFit/>
          </a:bodyPr>
          <a:lstStyle/>
          <a:p>
            <a:r>
              <a:rPr lang="en-CA" sz="2400" dirty="0">
                <a:cs typeface="Arial" pitchFamily="34" charset="0"/>
              </a:rPr>
              <a:t>M. </a:t>
            </a:r>
            <a:r>
              <a:rPr lang="en-CA" sz="2400" dirty="0" err="1">
                <a:cs typeface="Arial" pitchFamily="34" charset="0"/>
              </a:rPr>
              <a:t>Leontovich</a:t>
            </a:r>
            <a:r>
              <a:rPr lang="en-CA" sz="2400" dirty="0">
                <a:cs typeface="Arial" pitchFamily="34" charset="0"/>
              </a:rPr>
              <a:t> and V. </a:t>
            </a:r>
            <a:r>
              <a:rPr lang="en-CA" sz="2400" dirty="0" err="1">
                <a:cs typeface="Arial" pitchFamily="34" charset="0"/>
              </a:rPr>
              <a:t>Fock</a:t>
            </a:r>
            <a:r>
              <a:rPr lang="en-CA" sz="2400" dirty="0">
                <a:cs typeface="Arial" pitchFamily="34" charset="0"/>
              </a:rPr>
              <a:t>, </a:t>
            </a:r>
            <a:r>
              <a:rPr lang="en-CA" sz="2400" i="1" dirty="0">
                <a:cs typeface="Arial" pitchFamily="34" charset="0"/>
              </a:rPr>
              <a:t>Solution of the problem of propagation of electromagnetic waves along the earth’s surface by the method of </a:t>
            </a:r>
            <a:r>
              <a:rPr lang="en-CA" sz="2400" i="1" dirty="0">
                <a:solidFill>
                  <a:srgbClr val="FF0000"/>
                </a:solidFill>
                <a:cs typeface="Arial" pitchFamily="34" charset="0"/>
              </a:rPr>
              <a:t>parabolic equation</a:t>
            </a:r>
            <a:r>
              <a:rPr lang="en-CA" sz="2400" i="1" dirty="0">
                <a:cs typeface="Arial" pitchFamily="34" charset="0"/>
              </a:rPr>
              <a:t>, </a:t>
            </a:r>
            <a:r>
              <a:rPr lang="en-CA" sz="2400" dirty="0">
                <a:cs typeface="Arial" pitchFamily="34" charset="0"/>
              </a:rPr>
              <a:t>Acad. Sci.</a:t>
            </a:r>
          </a:p>
          <a:p>
            <a:r>
              <a:rPr lang="en-CA" sz="2400" dirty="0">
                <a:cs typeface="Arial" pitchFamily="34" charset="0"/>
              </a:rPr>
              <a:t>USSR. J. Phys. </a:t>
            </a:r>
            <a:r>
              <a:rPr lang="en-CA" sz="2400" b="1" dirty="0">
                <a:cs typeface="Arial" pitchFamily="34" charset="0"/>
              </a:rPr>
              <a:t>10 (1946), </a:t>
            </a:r>
            <a:r>
              <a:rPr lang="en-CA" sz="2400" dirty="0">
                <a:cs typeface="Arial" pitchFamily="34" charset="0"/>
              </a:rPr>
              <a:t>13–24.</a:t>
            </a:r>
          </a:p>
          <a:p>
            <a:endParaRPr lang="en-CA" sz="2400" b="1" dirty="0">
              <a:cs typeface="Arial" pitchFamily="34" charset="0"/>
            </a:endParaRPr>
          </a:p>
          <a:p>
            <a:r>
              <a:rPr lang="en-CA" sz="2200" dirty="0">
                <a:cs typeface="Arial" pitchFamily="34" charset="0"/>
              </a:rPr>
              <a:t>USSR: Laser optics, late 1960’s</a:t>
            </a:r>
          </a:p>
          <a:p>
            <a:endParaRPr lang="en-CA" sz="2200" dirty="0">
              <a:cs typeface="Arial" pitchFamily="34" charset="0"/>
            </a:endParaRPr>
          </a:p>
          <a:p>
            <a:r>
              <a:rPr lang="en-CA" sz="2200" dirty="0">
                <a:cs typeface="Arial" pitchFamily="34" charset="0"/>
              </a:rPr>
              <a:t>Geophysics: Claerbout, c. 1969</a:t>
            </a:r>
          </a:p>
          <a:p>
            <a:pPr>
              <a:buFont typeface="Arial" pitchFamily="34" charset="0"/>
              <a:buChar char="•"/>
            </a:pPr>
            <a:r>
              <a:rPr lang="en-CA" sz="2200" dirty="0">
                <a:cs typeface="Arial" pitchFamily="34" charset="0"/>
              </a:rPr>
              <a:t> Necessity is the mother of invention</a:t>
            </a:r>
          </a:p>
          <a:p>
            <a:pPr>
              <a:buFont typeface="Arial" pitchFamily="34" charset="0"/>
              <a:buChar char="•"/>
            </a:pPr>
            <a:endParaRPr lang="en-CA" sz="2200" dirty="0">
              <a:cs typeface="Arial" pitchFamily="34" charset="0"/>
            </a:endParaRPr>
          </a:p>
          <a:p>
            <a:r>
              <a:rPr lang="en-CA" sz="2200" dirty="0">
                <a:cs typeface="Arial" pitchFamily="34" charset="0"/>
              </a:rPr>
              <a:t>Underwater acoustics, early 1970’s</a:t>
            </a:r>
          </a:p>
        </p:txBody>
      </p:sp>
      <p:sp>
        <p:nvSpPr>
          <p:cNvPr id="14" name="Rectangle 13"/>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91000" y="394988"/>
            <a:ext cx="1628775" cy="538587"/>
          </a:xfrm>
          <a:prstGeom prst="rect">
            <a:avLst/>
          </a:prstGeom>
          <a:noFill/>
          <a:ln w="19050">
            <a:solidFill>
              <a:srgbClr val="FF0000"/>
            </a:solidFill>
          </a:ln>
        </p:spPr>
      </p:pic>
    </p:spTree>
    <p:extLst>
      <p:ext uri="{BB962C8B-B14F-4D97-AF65-F5344CB8AC3E}">
        <p14:creationId xmlns:p14="http://schemas.microsoft.com/office/powerpoint/2010/main" val="185473553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p:cNvGrpSpPr/>
          <p:nvPr/>
        </p:nvGrpSpPr>
        <p:grpSpPr>
          <a:xfrm>
            <a:off x="990600" y="1980000"/>
            <a:ext cx="6968884" cy="3600000"/>
            <a:chOff x="990600" y="1980000"/>
            <a:chExt cx="6968884" cy="3600000"/>
          </a:xfrm>
        </p:grpSpPr>
        <p:pic>
          <p:nvPicPr>
            <p:cNvPr id="470018" name="Picture 2"/>
            <p:cNvPicPr>
              <a:picLocks noChangeAspect="1" noChangeArrowheads="1"/>
            </p:cNvPicPr>
            <p:nvPr/>
          </p:nvPicPr>
          <p:blipFill>
            <a:blip r:embed="rId2" cstate="print">
              <a:lum/>
            </a:blip>
            <a:srcRect l="34445" t="51948" r="33333" b="2041"/>
            <a:stretch>
              <a:fillRect/>
            </a:stretch>
          </p:blipFill>
          <p:spPr bwMode="auto">
            <a:xfrm>
              <a:off x="4591742" y="1980000"/>
              <a:ext cx="3367742" cy="3600000"/>
            </a:xfrm>
            <a:prstGeom prst="rect">
              <a:avLst/>
            </a:prstGeom>
            <a:blipFill dpi="0" rotWithShape="1">
              <a:blip r:embed="rId3" cstate="print">
                <a:alphaModFix amt="50000"/>
              </a:blip>
              <a:srcRect/>
              <a:tile tx="0" ty="0" sx="100000" sy="100000" flip="none" algn="tl"/>
            </a:blipFill>
            <a:ln w="9525">
              <a:noFill/>
              <a:miter lim="800000"/>
              <a:headEnd/>
              <a:tailEnd/>
            </a:ln>
            <a:effectLst/>
          </p:spPr>
        </p:pic>
        <p:sp>
          <p:nvSpPr>
            <p:cNvPr id="11" name="Freeform 10"/>
            <p:cNvSpPr/>
            <p:nvPr/>
          </p:nvSpPr>
          <p:spPr>
            <a:xfrm>
              <a:off x="4622202"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20" name="Group 19"/>
            <p:cNvGrpSpPr/>
            <p:nvPr/>
          </p:nvGrpSpPr>
          <p:grpSpPr>
            <a:xfrm>
              <a:off x="990600" y="1980000"/>
              <a:ext cx="3600000" cy="3600000"/>
              <a:chOff x="1224000" y="1980000"/>
              <a:chExt cx="3600000" cy="3600000"/>
            </a:xfrm>
          </p:grpSpPr>
          <p:pic>
            <p:nvPicPr>
              <p:cNvPr id="7" name="Picture 2"/>
              <p:cNvPicPr>
                <a:picLocks noChangeAspect="1" noChangeArrowheads="1"/>
              </p:cNvPicPr>
              <p:nvPr/>
            </p:nvPicPr>
            <p:blipFill>
              <a:blip r:embed="rId2" cstate="print">
                <a:biLevel thresh="50000"/>
              </a:blip>
              <a:srcRect t="5937" r="65556" b="48052"/>
              <a:stretch>
                <a:fillRect/>
              </a:stretch>
            </p:blipFill>
            <p:spPr bwMode="auto">
              <a:xfrm>
                <a:off x="1224000" y="1980000"/>
                <a:ext cx="3600000" cy="3600000"/>
              </a:xfrm>
              <a:prstGeom prst="rect">
                <a:avLst/>
              </a:prstGeom>
              <a:solidFill>
                <a:schemeClr val="accent1"/>
              </a:solidFill>
              <a:ln w="9525">
                <a:noFill/>
                <a:miter lim="800000"/>
                <a:headEnd/>
                <a:tailEnd/>
              </a:ln>
              <a:effectLst/>
            </p:spPr>
          </p:pic>
          <p:sp>
            <p:nvSpPr>
              <p:cNvPr id="32" name="Arc 31"/>
              <p:cNvSpPr>
                <a:spLocks noChangeAspect="1"/>
              </p:cNvSpPr>
              <p:nvPr/>
            </p:nvSpPr>
            <p:spPr>
              <a:xfrm flipV="1">
                <a:off x="2583716" y="2676774"/>
                <a:ext cx="1504845" cy="877826"/>
              </a:xfrm>
              <a:prstGeom prst="arc">
                <a:avLst>
                  <a:gd name="adj1" fmla="val 10761155"/>
                  <a:gd name="adj2"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8" name="Freeform 17"/>
              <p:cNvSpPr/>
              <p:nvPr/>
            </p:nvSpPr>
            <p:spPr>
              <a:xfrm>
                <a:off x="1432200"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grpSp>
      <p:sp>
        <p:nvSpPr>
          <p:cNvPr id="23" name="Title 12"/>
          <p:cNvSpPr>
            <a:spLocks noGrp="1"/>
          </p:cNvSpPr>
          <p:nvPr>
            <p:ph type="title"/>
          </p:nvPr>
        </p:nvSpPr>
        <p:spPr/>
        <p:txBody>
          <a:bodyPr/>
          <a:lstStyle/>
          <a:p>
            <a:r>
              <a:rPr lang="en-CA" sz="2400" dirty="0">
                <a:latin typeface="Arial" pitchFamily="34" charset="0"/>
                <a:cs typeface="Arial" pitchFamily="34" charset="0"/>
              </a:rPr>
              <a:t>The invention of wave-equation migration</a:t>
            </a:r>
          </a:p>
        </p:txBody>
      </p:sp>
      <p:sp>
        <p:nvSpPr>
          <p:cNvPr id="24" name="TextBox 23"/>
          <p:cNvSpPr txBox="1"/>
          <p:nvPr/>
        </p:nvSpPr>
        <p:spPr>
          <a:xfrm>
            <a:off x="3124200" y="1447800"/>
            <a:ext cx="2667000" cy="400110"/>
          </a:xfrm>
          <a:prstGeom prst="rect">
            <a:avLst/>
          </a:prstGeom>
          <a:noFill/>
        </p:spPr>
        <p:txBody>
          <a:bodyPr wrap="square" rtlCol="0">
            <a:spAutoFit/>
          </a:bodyPr>
          <a:lstStyle/>
          <a:p>
            <a:pPr algn="ctr"/>
            <a:r>
              <a:rPr lang="en-CA" sz="2000" dirty="0" err="1">
                <a:cs typeface="Arial" pitchFamily="34" charset="0"/>
              </a:rPr>
              <a:t>Claerbout</a:t>
            </a:r>
            <a:r>
              <a:rPr lang="en-CA" sz="2000" dirty="0">
                <a:cs typeface="Arial" pitchFamily="34" charset="0"/>
              </a:rPr>
              <a:t>, 1971</a:t>
            </a:r>
          </a:p>
        </p:txBody>
      </p:sp>
      <p:sp>
        <p:nvSpPr>
          <p:cNvPr id="12" name="Rectangle 11"/>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516566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p:cNvGrpSpPr/>
          <p:nvPr/>
        </p:nvGrpSpPr>
        <p:grpSpPr>
          <a:xfrm>
            <a:off x="990600" y="1980000"/>
            <a:ext cx="6968884" cy="3600000"/>
            <a:chOff x="990600" y="1980000"/>
            <a:chExt cx="6968884" cy="3600000"/>
          </a:xfrm>
        </p:grpSpPr>
        <p:pic>
          <p:nvPicPr>
            <p:cNvPr id="18" name="Picture 2"/>
            <p:cNvPicPr>
              <a:picLocks noChangeAspect="1" noChangeArrowheads="1"/>
            </p:cNvPicPr>
            <p:nvPr/>
          </p:nvPicPr>
          <p:blipFill>
            <a:blip r:embed="rId2" cstate="print">
              <a:lum/>
            </a:blip>
            <a:srcRect l="34445" t="51948" r="33333" b="2041"/>
            <a:stretch>
              <a:fillRect/>
            </a:stretch>
          </p:blipFill>
          <p:spPr bwMode="auto">
            <a:xfrm>
              <a:off x="4591742" y="1980000"/>
              <a:ext cx="3367742" cy="3600000"/>
            </a:xfrm>
            <a:prstGeom prst="rect">
              <a:avLst/>
            </a:prstGeom>
            <a:blipFill dpi="0" rotWithShape="1">
              <a:blip r:embed="rId3" cstate="print">
                <a:alphaModFix amt="50000"/>
              </a:blip>
              <a:srcRect/>
              <a:tile tx="0" ty="0" sx="100000" sy="100000" flip="none" algn="tl"/>
            </a:blipFill>
            <a:ln w="9525">
              <a:noFill/>
              <a:miter lim="800000"/>
              <a:headEnd/>
              <a:tailEnd/>
            </a:ln>
            <a:effectLst/>
          </p:spPr>
        </p:pic>
        <p:sp>
          <p:nvSpPr>
            <p:cNvPr id="11" name="Freeform 10"/>
            <p:cNvSpPr/>
            <p:nvPr/>
          </p:nvSpPr>
          <p:spPr>
            <a:xfrm>
              <a:off x="4622202"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21" name="Group 20"/>
            <p:cNvGrpSpPr/>
            <p:nvPr/>
          </p:nvGrpSpPr>
          <p:grpSpPr>
            <a:xfrm>
              <a:off x="990600" y="1980000"/>
              <a:ext cx="3600000" cy="3600000"/>
              <a:chOff x="1224000" y="1980000"/>
              <a:chExt cx="3600000" cy="3600000"/>
            </a:xfrm>
          </p:grpSpPr>
          <p:pic>
            <p:nvPicPr>
              <p:cNvPr id="7" name="Picture 2"/>
              <p:cNvPicPr>
                <a:picLocks noChangeAspect="1" noChangeArrowheads="1"/>
              </p:cNvPicPr>
              <p:nvPr/>
            </p:nvPicPr>
            <p:blipFill>
              <a:blip r:embed="rId2" cstate="print">
                <a:biLevel thresh="50000"/>
              </a:blip>
              <a:srcRect t="5937" r="65556" b="48052"/>
              <a:stretch>
                <a:fillRect/>
              </a:stretch>
            </p:blipFill>
            <p:spPr bwMode="auto">
              <a:xfrm>
                <a:off x="1224000" y="1980000"/>
                <a:ext cx="3600000" cy="3600000"/>
              </a:xfrm>
              <a:prstGeom prst="rect">
                <a:avLst/>
              </a:prstGeom>
              <a:solidFill>
                <a:schemeClr val="accent1"/>
              </a:solidFill>
              <a:ln w="9525">
                <a:noFill/>
                <a:miter lim="800000"/>
                <a:headEnd/>
                <a:tailEnd/>
              </a:ln>
              <a:effectLst/>
            </p:spPr>
          </p:pic>
          <p:sp>
            <p:nvSpPr>
              <p:cNvPr id="33" name="Arc 32"/>
              <p:cNvSpPr>
                <a:spLocks noChangeAspect="1"/>
              </p:cNvSpPr>
              <p:nvPr/>
            </p:nvSpPr>
            <p:spPr>
              <a:xfrm flipV="1">
                <a:off x="2528851" y="2792903"/>
                <a:ext cx="1617708" cy="943663"/>
              </a:xfrm>
              <a:prstGeom prst="arc">
                <a:avLst>
                  <a:gd name="adj1" fmla="val 10761155"/>
                  <a:gd name="adj2"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 name="Freeform 18"/>
              <p:cNvSpPr/>
              <p:nvPr/>
            </p:nvSpPr>
            <p:spPr>
              <a:xfrm>
                <a:off x="1432200"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grpSp>
      <p:sp>
        <p:nvSpPr>
          <p:cNvPr id="31" name="Title 12"/>
          <p:cNvSpPr>
            <a:spLocks noGrp="1"/>
          </p:cNvSpPr>
          <p:nvPr>
            <p:ph type="title"/>
          </p:nvPr>
        </p:nvSpPr>
        <p:spPr/>
        <p:txBody>
          <a:bodyPr/>
          <a:lstStyle/>
          <a:p>
            <a:r>
              <a:rPr lang="en-CA" sz="2400" dirty="0">
                <a:latin typeface="Arial" pitchFamily="34" charset="0"/>
                <a:cs typeface="Arial" pitchFamily="34" charset="0"/>
              </a:rPr>
              <a:t>The invention of wave-equation migration</a:t>
            </a:r>
          </a:p>
        </p:txBody>
      </p:sp>
      <p:sp>
        <p:nvSpPr>
          <p:cNvPr id="12" name="Rectangle 11"/>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110212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p:cNvGrpSpPr/>
          <p:nvPr/>
        </p:nvGrpSpPr>
        <p:grpSpPr>
          <a:xfrm>
            <a:off x="990600" y="1980000"/>
            <a:ext cx="6968884" cy="3600000"/>
            <a:chOff x="990600" y="1980000"/>
            <a:chExt cx="6968884" cy="3600000"/>
          </a:xfrm>
        </p:grpSpPr>
        <p:pic>
          <p:nvPicPr>
            <p:cNvPr id="470018" name="Picture 2"/>
            <p:cNvPicPr>
              <a:picLocks noChangeAspect="1" noChangeArrowheads="1"/>
            </p:cNvPicPr>
            <p:nvPr/>
          </p:nvPicPr>
          <p:blipFill>
            <a:blip r:embed="rId2" cstate="print">
              <a:lum/>
            </a:blip>
            <a:srcRect l="34445" t="51948" r="33333" b="2041"/>
            <a:stretch>
              <a:fillRect/>
            </a:stretch>
          </p:blipFill>
          <p:spPr bwMode="auto">
            <a:xfrm>
              <a:off x="4591742" y="1980000"/>
              <a:ext cx="3367742" cy="3600000"/>
            </a:xfrm>
            <a:prstGeom prst="rect">
              <a:avLst/>
            </a:prstGeom>
            <a:blipFill dpi="0" rotWithShape="1">
              <a:blip r:embed="rId3" cstate="print">
                <a:alphaModFix amt="50000"/>
              </a:blip>
              <a:srcRect/>
              <a:tile tx="0" ty="0" sx="100000" sy="100000" flip="none" algn="tl"/>
            </a:blipFill>
            <a:ln w="9525">
              <a:noFill/>
              <a:miter lim="800000"/>
              <a:headEnd/>
              <a:tailEnd/>
            </a:ln>
            <a:effectLst/>
          </p:spPr>
        </p:pic>
        <p:sp>
          <p:nvSpPr>
            <p:cNvPr id="11" name="Freeform 10"/>
            <p:cNvSpPr/>
            <p:nvPr/>
          </p:nvSpPr>
          <p:spPr>
            <a:xfrm>
              <a:off x="4622202"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21" name="Group 20"/>
            <p:cNvGrpSpPr/>
            <p:nvPr/>
          </p:nvGrpSpPr>
          <p:grpSpPr>
            <a:xfrm>
              <a:off x="990600" y="1980000"/>
              <a:ext cx="3600000" cy="3600000"/>
              <a:chOff x="1224000" y="1980000"/>
              <a:chExt cx="3600000" cy="3600000"/>
            </a:xfrm>
          </p:grpSpPr>
          <p:pic>
            <p:nvPicPr>
              <p:cNvPr id="7" name="Picture 2"/>
              <p:cNvPicPr>
                <a:picLocks noChangeAspect="1" noChangeArrowheads="1"/>
              </p:cNvPicPr>
              <p:nvPr/>
            </p:nvPicPr>
            <p:blipFill>
              <a:blip r:embed="rId2" cstate="print">
                <a:biLevel thresh="50000"/>
              </a:blip>
              <a:srcRect t="5937" r="65556" b="48052"/>
              <a:stretch>
                <a:fillRect/>
              </a:stretch>
            </p:blipFill>
            <p:spPr bwMode="auto">
              <a:xfrm>
                <a:off x="1224000" y="1980000"/>
                <a:ext cx="3600000" cy="3600000"/>
              </a:xfrm>
              <a:prstGeom prst="rect">
                <a:avLst/>
              </a:prstGeom>
              <a:solidFill>
                <a:schemeClr val="accent1"/>
              </a:solidFill>
              <a:ln w="9525">
                <a:noFill/>
                <a:miter lim="800000"/>
                <a:headEnd/>
                <a:tailEnd/>
              </a:ln>
              <a:effectLst/>
            </p:spPr>
          </p:pic>
          <p:sp>
            <p:nvSpPr>
              <p:cNvPr id="34" name="Arc 33"/>
              <p:cNvSpPr>
                <a:spLocks noChangeAspect="1"/>
              </p:cNvSpPr>
              <p:nvPr/>
            </p:nvSpPr>
            <p:spPr>
              <a:xfrm flipV="1">
                <a:off x="2463015" y="2909032"/>
                <a:ext cx="1730571" cy="1009500"/>
              </a:xfrm>
              <a:prstGeom prst="arc">
                <a:avLst>
                  <a:gd name="adj1" fmla="val 10761155"/>
                  <a:gd name="adj2"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 name="Freeform 18"/>
              <p:cNvSpPr/>
              <p:nvPr/>
            </p:nvSpPr>
            <p:spPr>
              <a:xfrm>
                <a:off x="1432200"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
          <p:nvSpPr>
            <p:cNvPr id="23" name="Freeform 22"/>
            <p:cNvSpPr/>
            <p:nvPr/>
          </p:nvSpPr>
          <p:spPr>
            <a:xfrm>
              <a:off x="5771213" y="5005466"/>
              <a:ext cx="487180" cy="338527"/>
            </a:xfrm>
            <a:custGeom>
              <a:avLst/>
              <a:gdLst>
                <a:gd name="connsiteX0" fmla="*/ 0 w 487180"/>
                <a:gd name="connsiteY0" fmla="*/ 53714 h 338527"/>
                <a:gd name="connsiteX1" fmla="*/ 164892 w 487180"/>
                <a:gd name="connsiteY1" fmla="*/ 16239 h 338527"/>
                <a:gd name="connsiteX2" fmla="*/ 299803 w 487180"/>
                <a:gd name="connsiteY2" fmla="*/ 8744 h 338527"/>
                <a:gd name="connsiteX3" fmla="*/ 382249 w 487180"/>
                <a:gd name="connsiteY3" fmla="*/ 23734 h 338527"/>
                <a:gd name="connsiteX4" fmla="*/ 427220 w 487180"/>
                <a:gd name="connsiteY4" fmla="*/ 151150 h 338527"/>
                <a:gd name="connsiteX5" fmla="*/ 442210 w 487180"/>
                <a:gd name="connsiteY5" fmla="*/ 263577 h 338527"/>
                <a:gd name="connsiteX6" fmla="*/ 487180 w 487180"/>
                <a:gd name="connsiteY6" fmla="*/ 338527 h 33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80" h="338527">
                  <a:moveTo>
                    <a:pt x="0" y="53714"/>
                  </a:moveTo>
                  <a:cubicBezTo>
                    <a:pt x="57462" y="38724"/>
                    <a:pt x="114925" y="23734"/>
                    <a:pt x="164892" y="16239"/>
                  </a:cubicBezTo>
                  <a:cubicBezTo>
                    <a:pt x="214859" y="8744"/>
                    <a:pt x="263577" y="7495"/>
                    <a:pt x="299803" y="8744"/>
                  </a:cubicBezTo>
                  <a:cubicBezTo>
                    <a:pt x="336029" y="9993"/>
                    <a:pt x="361013" y="0"/>
                    <a:pt x="382249" y="23734"/>
                  </a:cubicBezTo>
                  <a:cubicBezTo>
                    <a:pt x="403485" y="47468"/>
                    <a:pt x="417227" y="111176"/>
                    <a:pt x="427220" y="151150"/>
                  </a:cubicBezTo>
                  <a:cubicBezTo>
                    <a:pt x="437213" y="191124"/>
                    <a:pt x="432217" y="232348"/>
                    <a:pt x="442210" y="263577"/>
                  </a:cubicBezTo>
                  <a:cubicBezTo>
                    <a:pt x="452203" y="294806"/>
                    <a:pt x="469691" y="316666"/>
                    <a:pt x="487180" y="338527"/>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
        <p:nvSpPr>
          <p:cNvPr id="38" name="Title 12"/>
          <p:cNvSpPr>
            <a:spLocks noGrp="1"/>
          </p:cNvSpPr>
          <p:nvPr>
            <p:ph type="title"/>
          </p:nvPr>
        </p:nvSpPr>
        <p:spPr/>
        <p:txBody>
          <a:bodyPr/>
          <a:lstStyle/>
          <a:p>
            <a:r>
              <a:rPr lang="en-CA" sz="2400" dirty="0">
                <a:latin typeface="Arial" pitchFamily="34" charset="0"/>
                <a:cs typeface="Arial" pitchFamily="34" charset="0"/>
              </a:rPr>
              <a:t>The invention of wave-equation migration</a:t>
            </a:r>
          </a:p>
        </p:txBody>
      </p:sp>
      <p:sp>
        <p:nvSpPr>
          <p:cNvPr id="12" name="Rectangle 11"/>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579126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roup 39"/>
          <p:cNvGrpSpPr/>
          <p:nvPr/>
        </p:nvGrpSpPr>
        <p:grpSpPr>
          <a:xfrm>
            <a:off x="990600" y="1980000"/>
            <a:ext cx="6968884" cy="3600000"/>
            <a:chOff x="990600" y="1980000"/>
            <a:chExt cx="6968884" cy="3600000"/>
          </a:xfrm>
        </p:grpSpPr>
        <p:pic>
          <p:nvPicPr>
            <p:cNvPr id="470018" name="Picture 2"/>
            <p:cNvPicPr>
              <a:picLocks noChangeAspect="1" noChangeArrowheads="1"/>
            </p:cNvPicPr>
            <p:nvPr/>
          </p:nvPicPr>
          <p:blipFill>
            <a:blip r:embed="rId2" cstate="print">
              <a:lum/>
            </a:blip>
            <a:srcRect l="34445" t="51948" r="33333" b="2041"/>
            <a:stretch>
              <a:fillRect/>
            </a:stretch>
          </p:blipFill>
          <p:spPr bwMode="auto">
            <a:xfrm>
              <a:off x="4591742" y="1980000"/>
              <a:ext cx="3367742" cy="3600000"/>
            </a:xfrm>
            <a:prstGeom prst="rect">
              <a:avLst/>
            </a:prstGeom>
            <a:blipFill dpi="0" rotWithShape="1">
              <a:blip r:embed="rId3" cstate="print">
                <a:alphaModFix amt="50000"/>
              </a:blip>
              <a:srcRect/>
              <a:tile tx="0" ty="0" sx="100000" sy="100000" flip="none" algn="tl"/>
            </a:blipFill>
            <a:ln w="9525">
              <a:noFill/>
              <a:miter lim="800000"/>
              <a:headEnd/>
              <a:tailEnd/>
            </a:ln>
            <a:effectLst/>
          </p:spPr>
        </p:pic>
        <p:sp>
          <p:nvSpPr>
            <p:cNvPr id="11" name="Freeform 10"/>
            <p:cNvSpPr/>
            <p:nvPr/>
          </p:nvSpPr>
          <p:spPr>
            <a:xfrm>
              <a:off x="4622202"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 name="Freeform 18"/>
            <p:cNvSpPr/>
            <p:nvPr/>
          </p:nvSpPr>
          <p:spPr>
            <a:xfrm>
              <a:off x="5676882" y="4662390"/>
              <a:ext cx="365520" cy="125648"/>
            </a:xfrm>
            <a:custGeom>
              <a:avLst/>
              <a:gdLst>
                <a:gd name="connsiteX0" fmla="*/ 0 w 239842"/>
                <a:gd name="connsiteY0" fmla="*/ 82446 h 82446"/>
                <a:gd name="connsiteX1" fmla="*/ 82446 w 239842"/>
                <a:gd name="connsiteY1" fmla="*/ 37475 h 82446"/>
                <a:gd name="connsiteX2" fmla="*/ 164892 w 239842"/>
                <a:gd name="connsiteY2" fmla="*/ 7495 h 82446"/>
                <a:gd name="connsiteX3" fmla="*/ 209862 w 239842"/>
                <a:gd name="connsiteY3" fmla="*/ 0 h 82446"/>
                <a:gd name="connsiteX4" fmla="*/ 239842 w 239842"/>
                <a:gd name="connsiteY4" fmla="*/ 7495 h 82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42" h="82446">
                  <a:moveTo>
                    <a:pt x="0" y="82446"/>
                  </a:moveTo>
                  <a:cubicBezTo>
                    <a:pt x="27482" y="66206"/>
                    <a:pt x="54964" y="49967"/>
                    <a:pt x="82446" y="37475"/>
                  </a:cubicBezTo>
                  <a:cubicBezTo>
                    <a:pt x="109928" y="24983"/>
                    <a:pt x="143656" y="13741"/>
                    <a:pt x="164892" y="7495"/>
                  </a:cubicBezTo>
                  <a:cubicBezTo>
                    <a:pt x="186128" y="1249"/>
                    <a:pt x="197370" y="0"/>
                    <a:pt x="209862" y="0"/>
                  </a:cubicBezTo>
                  <a:cubicBezTo>
                    <a:pt x="222354" y="0"/>
                    <a:pt x="231098" y="3747"/>
                    <a:pt x="239842" y="7495"/>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23" name="Group 22"/>
            <p:cNvGrpSpPr/>
            <p:nvPr/>
          </p:nvGrpSpPr>
          <p:grpSpPr>
            <a:xfrm>
              <a:off x="990600" y="1980000"/>
              <a:ext cx="3600000" cy="3600000"/>
              <a:chOff x="1224000" y="1980000"/>
              <a:chExt cx="3600000" cy="3600000"/>
            </a:xfrm>
          </p:grpSpPr>
          <p:pic>
            <p:nvPicPr>
              <p:cNvPr id="7" name="Picture 2"/>
              <p:cNvPicPr>
                <a:picLocks noChangeAspect="1" noChangeArrowheads="1"/>
              </p:cNvPicPr>
              <p:nvPr/>
            </p:nvPicPr>
            <p:blipFill>
              <a:blip r:embed="rId2" cstate="print">
                <a:biLevel thresh="50000"/>
              </a:blip>
              <a:srcRect t="5937" r="65556" b="48052"/>
              <a:stretch>
                <a:fillRect/>
              </a:stretch>
            </p:blipFill>
            <p:spPr bwMode="auto">
              <a:xfrm>
                <a:off x="1224000" y="1980000"/>
                <a:ext cx="3600000" cy="3600000"/>
              </a:xfrm>
              <a:prstGeom prst="rect">
                <a:avLst/>
              </a:prstGeom>
              <a:solidFill>
                <a:schemeClr val="accent1"/>
              </a:solidFill>
              <a:ln w="9525">
                <a:noFill/>
                <a:miter lim="800000"/>
                <a:headEnd/>
                <a:tailEnd/>
              </a:ln>
              <a:effectLst/>
            </p:spPr>
          </p:pic>
          <p:sp>
            <p:nvSpPr>
              <p:cNvPr id="35" name="Arc 34"/>
              <p:cNvSpPr>
                <a:spLocks noChangeAspect="1"/>
              </p:cNvSpPr>
              <p:nvPr/>
            </p:nvSpPr>
            <p:spPr>
              <a:xfrm flipV="1">
                <a:off x="2408150" y="3076368"/>
                <a:ext cx="1843434" cy="1075337"/>
              </a:xfrm>
              <a:prstGeom prst="arc">
                <a:avLst>
                  <a:gd name="adj1" fmla="val 10761155"/>
                  <a:gd name="adj2"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1" name="Freeform 20"/>
              <p:cNvSpPr/>
              <p:nvPr/>
            </p:nvSpPr>
            <p:spPr>
              <a:xfrm>
                <a:off x="1432200"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
          <p:nvSpPr>
            <p:cNvPr id="37" name="Freeform 36"/>
            <p:cNvSpPr/>
            <p:nvPr/>
          </p:nvSpPr>
          <p:spPr>
            <a:xfrm>
              <a:off x="6011056" y="4661941"/>
              <a:ext cx="187377" cy="82446"/>
            </a:xfrm>
            <a:custGeom>
              <a:avLst/>
              <a:gdLst>
                <a:gd name="connsiteX0" fmla="*/ 0 w 187377"/>
                <a:gd name="connsiteY0" fmla="*/ 0 h 82446"/>
                <a:gd name="connsiteX1" fmla="*/ 74951 w 187377"/>
                <a:gd name="connsiteY1" fmla="*/ 14990 h 82446"/>
                <a:gd name="connsiteX2" fmla="*/ 157396 w 187377"/>
                <a:gd name="connsiteY2" fmla="*/ 52466 h 82446"/>
                <a:gd name="connsiteX3" fmla="*/ 187377 w 187377"/>
                <a:gd name="connsiteY3" fmla="*/ 82446 h 82446"/>
              </a:gdLst>
              <a:ahLst/>
              <a:cxnLst>
                <a:cxn ang="0">
                  <a:pos x="connsiteX0" y="connsiteY0"/>
                </a:cxn>
                <a:cxn ang="0">
                  <a:pos x="connsiteX1" y="connsiteY1"/>
                </a:cxn>
                <a:cxn ang="0">
                  <a:pos x="connsiteX2" y="connsiteY2"/>
                </a:cxn>
                <a:cxn ang="0">
                  <a:pos x="connsiteX3" y="connsiteY3"/>
                </a:cxn>
              </a:cxnLst>
              <a:rect l="l" t="t" r="r" b="b"/>
              <a:pathLst>
                <a:path w="187377" h="82446">
                  <a:moveTo>
                    <a:pt x="0" y="0"/>
                  </a:moveTo>
                  <a:cubicBezTo>
                    <a:pt x="24359" y="3123"/>
                    <a:pt x="48718" y="6246"/>
                    <a:pt x="74951" y="14990"/>
                  </a:cubicBezTo>
                  <a:cubicBezTo>
                    <a:pt x="101184" y="23734"/>
                    <a:pt x="138658" y="41223"/>
                    <a:pt x="157396" y="52466"/>
                  </a:cubicBezTo>
                  <a:cubicBezTo>
                    <a:pt x="176134" y="63709"/>
                    <a:pt x="181755" y="73077"/>
                    <a:pt x="187377" y="82446"/>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9" name="Freeform 38"/>
            <p:cNvSpPr/>
            <p:nvPr/>
          </p:nvSpPr>
          <p:spPr>
            <a:xfrm>
              <a:off x="6205928" y="4751882"/>
              <a:ext cx="97436" cy="599607"/>
            </a:xfrm>
            <a:custGeom>
              <a:avLst/>
              <a:gdLst>
                <a:gd name="connsiteX0" fmla="*/ 0 w 97436"/>
                <a:gd name="connsiteY0" fmla="*/ 0 h 599607"/>
                <a:gd name="connsiteX1" fmla="*/ 37475 w 97436"/>
                <a:gd name="connsiteY1" fmla="*/ 119921 h 599607"/>
                <a:gd name="connsiteX2" fmla="*/ 52465 w 97436"/>
                <a:gd name="connsiteY2" fmla="*/ 284813 h 599607"/>
                <a:gd name="connsiteX3" fmla="*/ 67456 w 97436"/>
                <a:gd name="connsiteY3" fmla="*/ 442210 h 599607"/>
                <a:gd name="connsiteX4" fmla="*/ 97436 w 97436"/>
                <a:gd name="connsiteY4" fmla="*/ 599607 h 599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6" h="599607">
                  <a:moveTo>
                    <a:pt x="0" y="0"/>
                  </a:moveTo>
                  <a:cubicBezTo>
                    <a:pt x="14365" y="36226"/>
                    <a:pt x="28731" y="72452"/>
                    <a:pt x="37475" y="119921"/>
                  </a:cubicBezTo>
                  <a:cubicBezTo>
                    <a:pt x="46219" y="167390"/>
                    <a:pt x="47468" y="231098"/>
                    <a:pt x="52465" y="284813"/>
                  </a:cubicBezTo>
                  <a:cubicBezTo>
                    <a:pt x="57462" y="338528"/>
                    <a:pt x="59961" y="389744"/>
                    <a:pt x="67456" y="442210"/>
                  </a:cubicBezTo>
                  <a:cubicBezTo>
                    <a:pt x="74951" y="494676"/>
                    <a:pt x="86193" y="547141"/>
                    <a:pt x="97436" y="599607"/>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
        <p:nvSpPr>
          <p:cNvPr id="43" name="Title 12"/>
          <p:cNvSpPr>
            <a:spLocks noGrp="1"/>
          </p:cNvSpPr>
          <p:nvPr>
            <p:ph type="title"/>
          </p:nvPr>
        </p:nvSpPr>
        <p:spPr/>
        <p:txBody>
          <a:bodyPr/>
          <a:lstStyle/>
          <a:p>
            <a:r>
              <a:rPr lang="en-CA" sz="2400" dirty="0">
                <a:latin typeface="Arial" pitchFamily="34" charset="0"/>
                <a:cs typeface="Arial" pitchFamily="34" charset="0"/>
              </a:rPr>
              <a:t>The invention of wave-equation migration</a:t>
            </a:r>
          </a:p>
        </p:txBody>
      </p:sp>
      <p:sp>
        <p:nvSpPr>
          <p:cNvPr id="14" name="Rectangle 13"/>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2960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3999478"/>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Slide Number Placeholder 5"/>
          <p:cNvSpPr>
            <a:spLocks noGrp="1"/>
          </p:cNvSpPr>
          <p:nvPr>
            <p:ph type="sldNum" sz="quarter" idx="12"/>
          </p:nvPr>
        </p:nvSpPr>
        <p:spPr/>
        <p:txBody>
          <a:bodyPr/>
          <a:lstStyle/>
          <a:p>
            <a:fld id="{27DF0F58-1795-48F0-90F6-BA4250555803}" type="slidenum">
              <a:rPr lang="en-US" smtClean="0"/>
              <a:pPr/>
              <a:t>8</a:t>
            </a:fld>
            <a:endParaRPr lang="en-US" dirty="0"/>
          </a:p>
        </p:txBody>
      </p:sp>
      <p:sp>
        <p:nvSpPr>
          <p:cNvPr id="2" name="Title 1"/>
          <p:cNvSpPr>
            <a:spLocks noGrp="1"/>
          </p:cNvSpPr>
          <p:nvPr>
            <p:ph type="title"/>
          </p:nvPr>
        </p:nvSpPr>
        <p:spPr/>
        <p:txBody>
          <a:bodyPr>
            <a:normAutofit/>
          </a:bodyPr>
          <a:lstStyle/>
          <a:p>
            <a:r>
              <a:rPr lang="en-GB" dirty="0"/>
              <a:t>Superposition principle</a:t>
            </a:r>
          </a:p>
        </p:txBody>
      </p:sp>
      <p:sp>
        <p:nvSpPr>
          <p:cNvPr id="9" name="Rectangle 8"/>
          <p:cNvSpPr/>
          <p:nvPr/>
        </p:nvSpPr>
        <p:spPr>
          <a:xfrm>
            <a:off x="1082651" y="775432"/>
            <a:ext cx="7613980"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6" name="TextBox 295"/>
          <p:cNvSpPr txBox="1"/>
          <p:nvPr/>
        </p:nvSpPr>
        <p:spPr>
          <a:xfrm>
            <a:off x="307987" y="241696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sp>
        <p:nvSpPr>
          <p:cNvPr id="94" name="Arc 93"/>
          <p:cNvSpPr/>
          <p:nvPr/>
        </p:nvSpPr>
        <p:spPr>
          <a:xfrm>
            <a:off x="2079681" y="3170491"/>
            <a:ext cx="1376130" cy="1440658"/>
          </a:xfrm>
          <a:prstGeom prst="arc">
            <a:avLst>
              <a:gd name="adj1" fmla="val 14529043"/>
              <a:gd name="adj2" fmla="val 14455640"/>
            </a:avLst>
          </a:prstGeom>
          <a:ln w="762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6" name="Oval 95"/>
          <p:cNvSpPr/>
          <p:nvPr/>
        </p:nvSpPr>
        <p:spPr>
          <a:xfrm>
            <a:off x="2687709" y="3748762"/>
            <a:ext cx="249075" cy="225842"/>
          </a:xfrm>
          <a:prstGeom prst="ellipse">
            <a:avLst/>
          </a:prstGeom>
          <a:solidFill>
            <a:srgbClr val="FF0000"/>
          </a:solidFill>
          <a:ln>
            <a:solidFill>
              <a:srgbClr val="FF0000"/>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3" name="Rectangle 12"/>
          <p:cNvSpPr/>
          <p:nvPr/>
        </p:nvSpPr>
        <p:spPr>
          <a:xfrm flipH="1">
            <a:off x="891310" y="66649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475516" y="66302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16200000" flipH="1">
            <a:off x="4648665" y="70861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90954" y="5223868"/>
            <a:ext cx="7858191" cy="923330"/>
          </a:xfrm>
          <a:prstGeom prst="rect">
            <a:avLst/>
          </a:prstGeom>
          <a:noFill/>
          <a:ln>
            <a:noFill/>
          </a:ln>
        </p:spPr>
        <p:txBody>
          <a:bodyPr wrap="square" rtlCol="0">
            <a:spAutoFit/>
          </a:bodyPr>
          <a:lstStyle/>
          <a:p>
            <a:r>
              <a:rPr lang="en-GB" b="0" dirty="0">
                <a:solidFill>
                  <a:schemeClr val="bg2"/>
                </a:solidFill>
              </a:rPr>
              <a:t>When energy hits a diffracting point it re-emits energy in all directions.  The diffracting point is </a:t>
            </a:r>
            <a:r>
              <a:rPr lang="en-GB" b="0" i="1" dirty="0">
                <a:solidFill>
                  <a:schemeClr val="bg2"/>
                </a:solidFill>
              </a:rPr>
              <a:t>like</a:t>
            </a:r>
            <a:r>
              <a:rPr lang="en-GB" b="0" dirty="0">
                <a:solidFill>
                  <a:schemeClr val="bg2"/>
                </a:solidFill>
              </a:rPr>
              <a:t> a point source for a new wavefront.  </a:t>
            </a:r>
          </a:p>
          <a:p>
            <a:r>
              <a:rPr lang="en-GB" dirty="0"/>
              <a:t>A similar experiment: a </a:t>
            </a:r>
            <a:r>
              <a:rPr lang="en-GB" dirty="0">
                <a:solidFill>
                  <a:srgbClr val="FF0000"/>
                </a:solidFill>
              </a:rPr>
              <a:t>seismic source </a:t>
            </a:r>
            <a:r>
              <a:rPr lang="en-GB" dirty="0"/>
              <a:t>emits energy in all directions.</a:t>
            </a:r>
            <a:endParaRPr lang="en-GB" b="0" dirty="0"/>
          </a:p>
        </p:txBody>
      </p:sp>
      <p:sp>
        <p:nvSpPr>
          <p:cNvPr id="17" name="Rectangle 16"/>
          <p:cNvSpPr/>
          <p:nvPr/>
        </p:nvSpPr>
        <p:spPr>
          <a:xfrm>
            <a:off x="891311" y="4895193"/>
            <a:ext cx="7584206" cy="38625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94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4" grpId="0" animBg="1"/>
      <p:bldP spid="96"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0018" name="Picture 2"/>
          <p:cNvPicPr>
            <a:picLocks noChangeAspect="1" noChangeArrowheads="1"/>
          </p:cNvPicPr>
          <p:nvPr/>
        </p:nvPicPr>
        <p:blipFill>
          <a:blip r:embed="rId2" cstate="print">
            <a:lum/>
          </a:blip>
          <a:srcRect l="34445" t="51948" r="33333" b="2041"/>
          <a:stretch>
            <a:fillRect/>
          </a:stretch>
        </p:blipFill>
        <p:spPr bwMode="auto">
          <a:xfrm>
            <a:off x="4591742" y="1980000"/>
            <a:ext cx="3367742" cy="3600000"/>
          </a:xfrm>
          <a:prstGeom prst="rect">
            <a:avLst/>
          </a:prstGeom>
          <a:blipFill dpi="0" rotWithShape="1">
            <a:blip r:embed="rId3" cstate="print">
              <a:alphaModFix amt="50000"/>
            </a:blip>
            <a:srcRect/>
            <a:tile tx="0" ty="0" sx="100000" sy="100000" flip="none" algn="tl"/>
          </a:blipFill>
          <a:ln w="9525">
            <a:noFill/>
            <a:miter lim="800000"/>
            <a:headEnd/>
            <a:tailEnd/>
          </a:ln>
          <a:effectLst/>
        </p:spPr>
      </p:pic>
      <p:sp>
        <p:nvSpPr>
          <p:cNvPr id="11" name="Freeform 10"/>
          <p:cNvSpPr/>
          <p:nvPr/>
        </p:nvSpPr>
        <p:spPr>
          <a:xfrm>
            <a:off x="4622202"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7" name="Picture 2"/>
          <p:cNvPicPr>
            <a:picLocks noChangeAspect="1" noChangeArrowheads="1"/>
          </p:cNvPicPr>
          <p:nvPr/>
        </p:nvPicPr>
        <p:blipFill>
          <a:blip r:embed="rId2" cstate="print">
            <a:biLevel thresh="50000"/>
          </a:blip>
          <a:srcRect t="5937" r="65556" b="48052"/>
          <a:stretch>
            <a:fillRect/>
          </a:stretch>
        </p:blipFill>
        <p:spPr bwMode="auto">
          <a:xfrm>
            <a:off x="990600" y="1980000"/>
            <a:ext cx="3600000" cy="3600000"/>
          </a:xfrm>
          <a:prstGeom prst="rect">
            <a:avLst/>
          </a:prstGeom>
          <a:solidFill>
            <a:schemeClr val="accent1"/>
          </a:solidFill>
          <a:ln w="9525">
            <a:noFill/>
            <a:miter lim="800000"/>
            <a:headEnd/>
            <a:tailEnd/>
          </a:ln>
          <a:effectLst/>
        </p:spPr>
      </p:pic>
      <p:sp>
        <p:nvSpPr>
          <p:cNvPr id="18" name="Freeform 17"/>
          <p:cNvSpPr/>
          <p:nvPr/>
        </p:nvSpPr>
        <p:spPr>
          <a:xfrm>
            <a:off x="1198800"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3" name="Freeform 42"/>
          <p:cNvSpPr/>
          <p:nvPr/>
        </p:nvSpPr>
        <p:spPr>
          <a:xfrm>
            <a:off x="6033541" y="4392118"/>
            <a:ext cx="134911" cy="299803"/>
          </a:xfrm>
          <a:custGeom>
            <a:avLst/>
            <a:gdLst>
              <a:gd name="connsiteX0" fmla="*/ 0 w 134911"/>
              <a:gd name="connsiteY0" fmla="*/ 0 h 299803"/>
              <a:gd name="connsiteX1" fmla="*/ 44970 w 134911"/>
              <a:gd name="connsiteY1" fmla="*/ 82446 h 299803"/>
              <a:gd name="connsiteX2" fmla="*/ 82446 w 134911"/>
              <a:gd name="connsiteY2" fmla="*/ 187377 h 299803"/>
              <a:gd name="connsiteX3" fmla="*/ 104931 w 134911"/>
              <a:gd name="connsiteY3" fmla="*/ 269823 h 299803"/>
              <a:gd name="connsiteX4" fmla="*/ 134911 w 134911"/>
              <a:gd name="connsiteY4" fmla="*/ 299803 h 29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11" h="299803">
                <a:moveTo>
                  <a:pt x="0" y="0"/>
                </a:moveTo>
                <a:cubicBezTo>
                  <a:pt x="15614" y="25608"/>
                  <a:pt x="31229" y="51217"/>
                  <a:pt x="44970" y="82446"/>
                </a:cubicBezTo>
                <a:cubicBezTo>
                  <a:pt x="58711" y="113675"/>
                  <a:pt x="72453" y="156148"/>
                  <a:pt x="82446" y="187377"/>
                </a:cubicBezTo>
                <a:cubicBezTo>
                  <a:pt x="92439" y="218606"/>
                  <a:pt x="96187" y="251085"/>
                  <a:pt x="104931" y="269823"/>
                </a:cubicBezTo>
                <a:cubicBezTo>
                  <a:pt x="113675" y="288561"/>
                  <a:pt x="124293" y="294182"/>
                  <a:pt x="134911" y="29980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6" name="Freeform 45"/>
          <p:cNvSpPr/>
          <p:nvPr/>
        </p:nvSpPr>
        <p:spPr>
          <a:xfrm>
            <a:off x="6153462" y="4684426"/>
            <a:ext cx="801974" cy="652072"/>
          </a:xfrm>
          <a:custGeom>
            <a:avLst/>
            <a:gdLst>
              <a:gd name="connsiteX0" fmla="*/ 0 w 801974"/>
              <a:gd name="connsiteY0" fmla="*/ 0 h 652072"/>
              <a:gd name="connsiteX1" fmla="*/ 44971 w 801974"/>
              <a:gd name="connsiteY1" fmla="*/ 187377 h 652072"/>
              <a:gd name="connsiteX2" fmla="*/ 89941 w 801974"/>
              <a:gd name="connsiteY2" fmla="*/ 389744 h 652072"/>
              <a:gd name="connsiteX3" fmla="*/ 149902 w 801974"/>
              <a:gd name="connsiteY3" fmla="*/ 434715 h 652072"/>
              <a:gd name="connsiteX4" fmla="*/ 352269 w 801974"/>
              <a:gd name="connsiteY4" fmla="*/ 457200 h 652072"/>
              <a:gd name="connsiteX5" fmla="*/ 554636 w 801974"/>
              <a:gd name="connsiteY5" fmla="*/ 517161 h 652072"/>
              <a:gd name="connsiteX6" fmla="*/ 719528 w 801974"/>
              <a:gd name="connsiteY6" fmla="*/ 592112 h 652072"/>
              <a:gd name="connsiteX7" fmla="*/ 801974 w 801974"/>
              <a:gd name="connsiteY7" fmla="*/ 652072 h 65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1974" h="652072">
                <a:moveTo>
                  <a:pt x="0" y="0"/>
                </a:moveTo>
                <a:cubicBezTo>
                  <a:pt x="14990" y="61210"/>
                  <a:pt x="29981" y="122420"/>
                  <a:pt x="44971" y="187377"/>
                </a:cubicBezTo>
                <a:cubicBezTo>
                  <a:pt x="59961" y="252334"/>
                  <a:pt x="72453" y="348521"/>
                  <a:pt x="89941" y="389744"/>
                </a:cubicBezTo>
                <a:cubicBezTo>
                  <a:pt x="107430" y="430967"/>
                  <a:pt x="106181" y="423472"/>
                  <a:pt x="149902" y="434715"/>
                </a:cubicBezTo>
                <a:cubicBezTo>
                  <a:pt x="193623" y="445958"/>
                  <a:pt x="284813" y="443459"/>
                  <a:pt x="352269" y="457200"/>
                </a:cubicBezTo>
                <a:cubicBezTo>
                  <a:pt x="419725" y="470941"/>
                  <a:pt x="493426" y="494676"/>
                  <a:pt x="554636" y="517161"/>
                </a:cubicBezTo>
                <a:cubicBezTo>
                  <a:pt x="615846" y="539646"/>
                  <a:pt x="678305" y="569627"/>
                  <a:pt x="719528" y="592112"/>
                </a:cubicBezTo>
                <a:cubicBezTo>
                  <a:pt x="760751" y="614597"/>
                  <a:pt x="781362" y="633334"/>
                  <a:pt x="801974" y="652072"/>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8" name="Freeform 37"/>
          <p:cNvSpPr/>
          <p:nvPr/>
        </p:nvSpPr>
        <p:spPr>
          <a:xfrm>
            <a:off x="5748728" y="4337154"/>
            <a:ext cx="292308" cy="62459"/>
          </a:xfrm>
          <a:custGeom>
            <a:avLst/>
            <a:gdLst>
              <a:gd name="connsiteX0" fmla="*/ 0 w 292308"/>
              <a:gd name="connsiteY0" fmla="*/ 2498 h 62459"/>
              <a:gd name="connsiteX1" fmla="*/ 89941 w 292308"/>
              <a:gd name="connsiteY1" fmla="*/ 2498 h 62459"/>
              <a:gd name="connsiteX2" fmla="*/ 179882 w 292308"/>
              <a:gd name="connsiteY2" fmla="*/ 17489 h 62459"/>
              <a:gd name="connsiteX3" fmla="*/ 232347 w 292308"/>
              <a:gd name="connsiteY3" fmla="*/ 32479 h 62459"/>
              <a:gd name="connsiteX4" fmla="*/ 292308 w 292308"/>
              <a:gd name="connsiteY4" fmla="*/ 62459 h 62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08" h="62459">
                <a:moveTo>
                  <a:pt x="0" y="2498"/>
                </a:moveTo>
                <a:cubicBezTo>
                  <a:pt x="29980" y="1249"/>
                  <a:pt x="59961" y="0"/>
                  <a:pt x="89941" y="2498"/>
                </a:cubicBezTo>
                <a:cubicBezTo>
                  <a:pt x="119921" y="4997"/>
                  <a:pt x="156148" y="12492"/>
                  <a:pt x="179882" y="17489"/>
                </a:cubicBezTo>
                <a:cubicBezTo>
                  <a:pt x="203616" y="22486"/>
                  <a:pt x="213609" y="24984"/>
                  <a:pt x="232347" y="32479"/>
                </a:cubicBezTo>
                <a:cubicBezTo>
                  <a:pt x="251085" y="39974"/>
                  <a:pt x="271696" y="51216"/>
                  <a:pt x="292308" y="62459"/>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57" name="Group 56"/>
          <p:cNvGrpSpPr/>
          <p:nvPr/>
        </p:nvGrpSpPr>
        <p:grpSpPr>
          <a:xfrm>
            <a:off x="2199260" y="4031284"/>
            <a:ext cx="4027192" cy="464516"/>
            <a:chOff x="2199260" y="3827044"/>
            <a:chExt cx="4027192" cy="464516"/>
          </a:xfrm>
        </p:grpSpPr>
        <p:sp>
          <p:nvSpPr>
            <p:cNvPr id="23" name="Oval 22"/>
            <p:cNvSpPr/>
            <p:nvPr/>
          </p:nvSpPr>
          <p:spPr>
            <a:xfrm rot="1321613">
              <a:off x="2199260" y="3827044"/>
              <a:ext cx="587652" cy="4645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rot="1321613">
              <a:off x="5638800" y="3827044"/>
              <a:ext cx="587652" cy="4645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Freeform 53"/>
            <p:cNvSpPr/>
            <p:nvPr/>
          </p:nvSpPr>
          <p:spPr>
            <a:xfrm>
              <a:off x="5636302" y="4038600"/>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5" name="Freeform 54"/>
            <p:cNvSpPr/>
            <p:nvPr/>
          </p:nvSpPr>
          <p:spPr>
            <a:xfrm>
              <a:off x="2224800" y="4038600"/>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
        <p:nvSpPr>
          <p:cNvPr id="41" name="Freeform 40"/>
          <p:cNvSpPr/>
          <p:nvPr/>
        </p:nvSpPr>
        <p:spPr>
          <a:xfrm>
            <a:off x="5527623" y="4356000"/>
            <a:ext cx="187377" cy="113675"/>
          </a:xfrm>
          <a:custGeom>
            <a:avLst/>
            <a:gdLst>
              <a:gd name="connsiteX0" fmla="*/ 0 w 187377"/>
              <a:gd name="connsiteY0" fmla="*/ 113675 h 113675"/>
              <a:gd name="connsiteX1" fmla="*/ 97436 w 187377"/>
              <a:gd name="connsiteY1" fmla="*/ 53714 h 113675"/>
              <a:gd name="connsiteX2" fmla="*/ 149901 w 187377"/>
              <a:gd name="connsiteY2" fmla="*/ 8744 h 113675"/>
              <a:gd name="connsiteX3" fmla="*/ 187377 w 187377"/>
              <a:gd name="connsiteY3" fmla="*/ 1249 h 113675"/>
            </a:gdLst>
            <a:ahLst/>
            <a:cxnLst>
              <a:cxn ang="0">
                <a:pos x="connsiteX0" y="connsiteY0"/>
              </a:cxn>
              <a:cxn ang="0">
                <a:pos x="connsiteX1" y="connsiteY1"/>
              </a:cxn>
              <a:cxn ang="0">
                <a:pos x="connsiteX2" y="connsiteY2"/>
              </a:cxn>
              <a:cxn ang="0">
                <a:pos x="connsiteX3" y="connsiteY3"/>
              </a:cxn>
            </a:cxnLst>
            <a:rect l="l" t="t" r="r" b="b"/>
            <a:pathLst>
              <a:path w="187377" h="113675">
                <a:moveTo>
                  <a:pt x="0" y="113675"/>
                </a:moveTo>
                <a:cubicBezTo>
                  <a:pt x="36226" y="92439"/>
                  <a:pt x="72453" y="71203"/>
                  <a:pt x="97436" y="53714"/>
                </a:cubicBezTo>
                <a:cubicBezTo>
                  <a:pt x="122420" y="36226"/>
                  <a:pt x="134911" y="17488"/>
                  <a:pt x="149901" y="8744"/>
                </a:cubicBezTo>
                <a:cubicBezTo>
                  <a:pt x="164891" y="0"/>
                  <a:pt x="176134" y="624"/>
                  <a:pt x="187377" y="1249"/>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6" name="Arc 35"/>
          <p:cNvSpPr>
            <a:spLocks noChangeAspect="1"/>
          </p:cNvSpPr>
          <p:nvPr/>
        </p:nvSpPr>
        <p:spPr>
          <a:xfrm flipV="1">
            <a:off x="2130859" y="3219014"/>
            <a:ext cx="1956297" cy="1141173"/>
          </a:xfrm>
          <a:prstGeom prst="arc">
            <a:avLst>
              <a:gd name="adj1" fmla="val 10761155"/>
              <a:gd name="adj2"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9" name="Title 12"/>
          <p:cNvSpPr>
            <a:spLocks noGrp="1"/>
          </p:cNvSpPr>
          <p:nvPr>
            <p:ph type="title"/>
          </p:nvPr>
        </p:nvSpPr>
        <p:spPr/>
        <p:txBody>
          <a:bodyPr/>
          <a:lstStyle/>
          <a:p>
            <a:r>
              <a:rPr lang="en-CA" sz="2400" dirty="0">
                <a:latin typeface="Arial" pitchFamily="34" charset="0"/>
                <a:cs typeface="Arial" pitchFamily="34" charset="0"/>
              </a:rPr>
              <a:t>The invention of wave-equation migration</a:t>
            </a:r>
          </a:p>
        </p:txBody>
      </p:sp>
      <p:sp>
        <p:nvSpPr>
          <p:cNvPr id="19" name="Rectangle 18"/>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422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0018" name="Picture 2"/>
          <p:cNvPicPr>
            <a:picLocks noChangeAspect="1" noChangeArrowheads="1"/>
          </p:cNvPicPr>
          <p:nvPr/>
        </p:nvPicPr>
        <p:blipFill>
          <a:blip r:embed="rId2" cstate="print">
            <a:lum/>
          </a:blip>
          <a:srcRect l="34445" t="51948" r="33333" b="2041"/>
          <a:stretch>
            <a:fillRect/>
          </a:stretch>
        </p:blipFill>
        <p:spPr bwMode="auto">
          <a:xfrm>
            <a:off x="4591742" y="1980000"/>
            <a:ext cx="3367742" cy="3600000"/>
          </a:xfrm>
          <a:prstGeom prst="rect">
            <a:avLst/>
          </a:prstGeom>
          <a:blipFill dpi="0" rotWithShape="1">
            <a:blip r:embed="rId3" cstate="print">
              <a:alphaModFix amt="50000"/>
            </a:blip>
            <a:srcRect/>
            <a:tile tx="0" ty="0" sx="100000" sy="100000" flip="none" algn="tl"/>
          </a:blipFill>
          <a:ln w="9525">
            <a:noFill/>
            <a:miter lim="800000"/>
            <a:headEnd/>
            <a:tailEnd/>
          </a:ln>
          <a:effectLst/>
        </p:spPr>
      </p:pic>
      <p:sp>
        <p:nvSpPr>
          <p:cNvPr id="11" name="Freeform 10"/>
          <p:cNvSpPr/>
          <p:nvPr/>
        </p:nvSpPr>
        <p:spPr>
          <a:xfrm>
            <a:off x="4622202"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7" name="Picture 2"/>
          <p:cNvPicPr>
            <a:picLocks noChangeAspect="1" noChangeArrowheads="1"/>
          </p:cNvPicPr>
          <p:nvPr/>
        </p:nvPicPr>
        <p:blipFill>
          <a:blip r:embed="rId2" cstate="print">
            <a:biLevel thresh="50000"/>
          </a:blip>
          <a:srcRect t="5937" r="65556" b="48052"/>
          <a:stretch>
            <a:fillRect/>
          </a:stretch>
        </p:blipFill>
        <p:spPr bwMode="auto">
          <a:xfrm>
            <a:off x="990000" y="1980000"/>
            <a:ext cx="3600000" cy="3600000"/>
          </a:xfrm>
          <a:prstGeom prst="rect">
            <a:avLst/>
          </a:prstGeom>
          <a:solidFill>
            <a:schemeClr val="accent1"/>
          </a:solidFill>
          <a:ln w="9525">
            <a:noFill/>
            <a:miter lim="800000"/>
            <a:headEnd/>
            <a:tailEnd/>
          </a:ln>
          <a:effectLst/>
        </p:spPr>
      </p:pic>
      <p:sp>
        <p:nvSpPr>
          <p:cNvPr id="18" name="Freeform 17"/>
          <p:cNvSpPr/>
          <p:nvPr/>
        </p:nvSpPr>
        <p:spPr>
          <a:xfrm>
            <a:off x="1198800"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50" name="Group 49"/>
          <p:cNvGrpSpPr/>
          <p:nvPr/>
        </p:nvGrpSpPr>
        <p:grpSpPr>
          <a:xfrm>
            <a:off x="1828800" y="4031284"/>
            <a:ext cx="3817316" cy="395632"/>
            <a:chOff x="1828800" y="4031284"/>
            <a:chExt cx="3817316" cy="395632"/>
          </a:xfrm>
        </p:grpSpPr>
        <p:sp>
          <p:nvSpPr>
            <p:cNvPr id="24" name="Oval 23"/>
            <p:cNvSpPr/>
            <p:nvPr/>
          </p:nvSpPr>
          <p:spPr>
            <a:xfrm>
              <a:off x="1828800" y="4031284"/>
              <a:ext cx="464516" cy="38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p:cNvSpPr/>
            <p:nvPr/>
          </p:nvSpPr>
          <p:spPr>
            <a:xfrm>
              <a:off x="5181600" y="4038600"/>
              <a:ext cx="464516" cy="38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Freeform 47"/>
            <p:cNvSpPr/>
            <p:nvPr/>
          </p:nvSpPr>
          <p:spPr>
            <a:xfrm>
              <a:off x="1837038" y="4217773"/>
              <a:ext cx="436605" cy="41189"/>
            </a:xfrm>
            <a:custGeom>
              <a:avLst/>
              <a:gdLst>
                <a:gd name="connsiteX0" fmla="*/ 0 w 436605"/>
                <a:gd name="connsiteY0" fmla="*/ 0 h 41189"/>
                <a:gd name="connsiteX1" fmla="*/ 156519 w 436605"/>
                <a:gd name="connsiteY1" fmla="*/ 8238 h 41189"/>
                <a:gd name="connsiteX2" fmla="*/ 288324 w 436605"/>
                <a:gd name="connsiteY2" fmla="*/ 16476 h 41189"/>
                <a:gd name="connsiteX3" fmla="*/ 436605 w 436605"/>
                <a:gd name="connsiteY3" fmla="*/ 41189 h 41189"/>
              </a:gdLst>
              <a:ahLst/>
              <a:cxnLst>
                <a:cxn ang="0">
                  <a:pos x="connsiteX0" y="connsiteY0"/>
                </a:cxn>
                <a:cxn ang="0">
                  <a:pos x="connsiteX1" y="connsiteY1"/>
                </a:cxn>
                <a:cxn ang="0">
                  <a:pos x="connsiteX2" y="connsiteY2"/>
                </a:cxn>
                <a:cxn ang="0">
                  <a:pos x="connsiteX3" y="connsiteY3"/>
                </a:cxn>
              </a:cxnLst>
              <a:rect l="l" t="t" r="r" b="b"/>
              <a:pathLst>
                <a:path w="436605" h="41189">
                  <a:moveTo>
                    <a:pt x="0" y="0"/>
                  </a:moveTo>
                  <a:lnTo>
                    <a:pt x="156519" y="8238"/>
                  </a:lnTo>
                  <a:cubicBezTo>
                    <a:pt x="204573" y="10984"/>
                    <a:pt x="241643" y="10984"/>
                    <a:pt x="288324" y="16476"/>
                  </a:cubicBezTo>
                  <a:cubicBezTo>
                    <a:pt x="335005" y="21968"/>
                    <a:pt x="385805" y="31578"/>
                    <a:pt x="436605" y="4118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9" name="Freeform 48"/>
            <p:cNvSpPr/>
            <p:nvPr/>
          </p:nvSpPr>
          <p:spPr>
            <a:xfrm>
              <a:off x="5205600" y="4212000"/>
              <a:ext cx="436605" cy="41189"/>
            </a:xfrm>
            <a:custGeom>
              <a:avLst/>
              <a:gdLst>
                <a:gd name="connsiteX0" fmla="*/ 0 w 436605"/>
                <a:gd name="connsiteY0" fmla="*/ 0 h 41189"/>
                <a:gd name="connsiteX1" fmla="*/ 156519 w 436605"/>
                <a:gd name="connsiteY1" fmla="*/ 8238 h 41189"/>
                <a:gd name="connsiteX2" fmla="*/ 288324 w 436605"/>
                <a:gd name="connsiteY2" fmla="*/ 16476 h 41189"/>
                <a:gd name="connsiteX3" fmla="*/ 436605 w 436605"/>
                <a:gd name="connsiteY3" fmla="*/ 41189 h 41189"/>
              </a:gdLst>
              <a:ahLst/>
              <a:cxnLst>
                <a:cxn ang="0">
                  <a:pos x="connsiteX0" y="connsiteY0"/>
                </a:cxn>
                <a:cxn ang="0">
                  <a:pos x="connsiteX1" y="connsiteY1"/>
                </a:cxn>
                <a:cxn ang="0">
                  <a:pos x="connsiteX2" y="connsiteY2"/>
                </a:cxn>
                <a:cxn ang="0">
                  <a:pos x="connsiteX3" y="connsiteY3"/>
                </a:cxn>
              </a:cxnLst>
              <a:rect l="l" t="t" r="r" b="b"/>
              <a:pathLst>
                <a:path w="436605" h="41189">
                  <a:moveTo>
                    <a:pt x="0" y="0"/>
                  </a:moveTo>
                  <a:lnTo>
                    <a:pt x="156519" y="8238"/>
                  </a:lnTo>
                  <a:cubicBezTo>
                    <a:pt x="204573" y="10984"/>
                    <a:pt x="241643" y="10984"/>
                    <a:pt x="288324" y="16476"/>
                  </a:cubicBezTo>
                  <a:cubicBezTo>
                    <a:pt x="335005" y="21968"/>
                    <a:pt x="385805" y="31578"/>
                    <a:pt x="436605" y="4118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grpSp>
        <p:nvGrpSpPr>
          <p:cNvPr id="53" name="Group 52"/>
          <p:cNvGrpSpPr/>
          <p:nvPr/>
        </p:nvGrpSpPr>
        <p:grpSpPr>
          <a:xfrm>
            <a:off x="2667000" y="4446000"/>
            <a:ext cx="3962400" cy="381000"/>
            <a:chOff x="2667000" y="4446000"/>
            <a:chExt cx="3962400" cy="381000"/>
          </a:xfrm>
        </p:grpSpPr>
        <p:sp>
          <p:nvSpPr>
            <p:cNvPr id="40" name="Oval 39"/>
            <p:cNvSpPr/>
            <p:nvPr/>
          </p:nvSpPr>
          <p:spPr>
            <a:xfrm>
              <a:off x="2667000" y="4446000"/>
              <a:ext cx="6096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6019800" y="4446000"/>
              <a:ext cx="6096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4" name="Freeform 53"/>
          <p:cNvSpPr/>
          <p:nvPr/>
        </p:nvSpPr>
        <p:spPr>
          <a:xfrm>
            <a:off x="2224800" y="4253459"/>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5" name="Freeform 54"/>
          <p:cNvSpPr/>
          <p:nvPr/>
        </p:nvSpPr>
        <p:spPr>
          <a:xfrm>
            <a:off x="5636302" y="4253459"/>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6" name="Arc 15"/>
          <p:cNvSpPr>
            <a:spLocks noChangeAspect="1"/>
          </p:cNvSpPr>
          <p:nvPr/>
        </p:nvSpPr>
        <p:spPr>
          <a:xfrm flipV="1">
            <a:off x="1960180" y="3257419"/>
            <a:ext cx="2285482" cy="1333198"/>
          </a:xfrm>
          <a:prstGeom prst="arc">
            <a:avLst>
              <a:gd name="adj1" fmla="val 10761155"/>
              <a:gd name="adj2"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8" name="Freeform 57"/>
          <p:cNvSpPr/>
          <p:nvPr/>
        </p:nvSpPr>
        <p:spPr>
          <a:xfrm>
            <a:off x="2653259" y="4630712"/>
            <a:ext cx="614597" cy="53714"/>
          </a:xfrm>
          <a:custGeom>
            <a:avLst/>
            <a:gdLst>
              <a:gd name="connsiteX0" fmla="*/ 0 w 614597"/>
              <a:gd name="connsiteY0" fmla="*/ 1249 h 53714"/>
              <a:gd name="connsiteX1" fmla="*/ 97436 w 614597"/>
              <a:gd name="connsiteY1" fmla="*/ 1249 h 53714"/>
              <a:gd name="connsiteX2" fmla="*/ 194872 w 614597"/>
              <a:gd name="connsiteY2" fmla="*/ 8744 h 53714"/>
              <a:gd name="connsiteX3" fmla="*/ 329784 w 614597"/>
              <a:gd name="connsiteY3" fmla="*/ 31229 h 53714"/>
              <a:gd name="connsiteX4" fmla="*/ 442210 w 614597"/>
              <a:gd name="connsiteY4" fmla="*/ 38724 h 53714"/>
              <a:gd name="connsiteX5" fmla="*/ 562131 w 614597"/>
              <a:gd name="connsiteY5" fmla="*/ 46219 h 53714"/>
              <a:gd name="connsiteX6" fmla="*/ 614597 w 614597"/>
              <a:gd name="connsiteY6" fmla="*/ 53714 h 5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597" h="53714">
                <a:moveTo>
                  <a:pt x="0" y="1249"/>
                </a:moveTo>
                <a:cubicBezTo>
                  <a:pt x="32478" y="624"/>
                  <a:pt x="64957" y="0"/>
                  <a:pt x="97436" y="1249"/>
                </a:cubicBezTo>
                <a:cubicBezTo>
                  <a:pt x="129915" y="2498"/>
                  <a:pt x="156147" y="3747"/>
                  <a:pt x="194872" y="8744"/>
                </a:cubicBezTo>
                <a:cubicBezTo>
                  <a:pt x="233597" y="13741"/>
                  <a:pt x="288561" y="26232"/>
                  <a:pt x="329784" y="31229"/>
                </a:cubicBezTo>
                <a:cubicBezTo>
                  <a:pt x="371007" y="36226"/>
                  <a:pt x="442210" y="38724"/>
                  <a:pt x="442210" y="38724"/>
                </a:cubicBezTo>
                <a:lnTo>
                  <a:pt x="562131" y="46219"/>
                </a:lnTo>
                <a:cubicBezTo>
                  <a:pt x="590862" y="48717"/>
                  <a:pt x="602729" y="51215"/>
                  <a:pt x="614597" y="537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9" name="Freeform 58"/>
          <p:cNvSpPr/>
          <p:nvPr/>
        </p:nvSpPr>
        <p:spPr>
          <a:xfrm>
            <a:off x="6014803" y="4629600"/>
            <a:ext cx="614597" cy="53714"/>
          </a:xfrm>
          <a:custGeom>
            <a:avLst/>
            <a:gdLst>
              <a:gd name="connsiteX0" fmla="*/ 0 w 614597"/>
              <a:gd name="connsiteY0" fmla="*/ 1249 h 53714"/>
              <a:gd name="connsiteX1" fmla="*/ 97436 w 614597"/>
              <a:gd name="connsiteY1" fmla="*/ 1249 h 53714"/>
              <a:gd name="connsiteX2" fmla="*/ 194872 w 614597"/>
              <a:gd name="connsiteY2" fmla="*/ 8744 h 53714"/>
              <a:gd name="connsiteX3" fmla="*/ 329784 w 614597"/>
              <a:gd name="connsiteY3" fmla="*/ 31229 h 53714"/>
              <a:gd name="connsiteX4" fmla="*/ 442210 w 614597"/>
              <a:gd name="connsiteY4" fmla="*/ 38724 h 53714"/>
              <a:gd name="connsiteX5" fmla="*/ 562131 w 614597"/>
              <a:gd name="connsiteY5" fmla="*/ 46219 h 53714"/>
              <a:gd name="connsiteX6" fmla="*/ 614597 w 614597"/>
              <a:gd name="connsiteY6" fmla="*/ 53714 h 5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597" h="53714">
                <a:moveTo>
                  <a:pt x="0" y="1249"/>
                </a:moveTo>
                <a:cubicBezTo>
                  <a:pt x="32478" y="624"/>
                  <a:pt x="64957" y="0"/>
                  <a:pt x="97436" y="1249"/>
                </a:cubicBezTo>
                <a:cubicBezTo>
                  <a:pt x="129915" y="2498"/>
                  <a:pt x="156147" y="3747"/>
                  <a:pt x="194872" y="8744"/>
                </a:cubicBezTo>
                <a:cubicBezTo>
                  <a:pt x="233597" y="13741"/>
                  <a:pt x="288561" y="26232"/>
                  <a:pt x="329784" y="31229"/>
                </a:cubicBezTo>
                <a:cubicBezTo>
                  <a:pt x="371007" y="36226"/>
                  <a:pt x="442210" y="38724"/>
                  <a:pt x="442210" y="38724"/>
                </a:cubicBezTo>
                <a:lnTo>
                  <a:pt x="562131" y="46219"/>
                </a:lnTo>
                <a:cubicBezTo>
                  <a:pt x="590862" y="48717"/>
                  <a:pt x="602729" y="51215"/>
                  <a:pt x="614597" y="537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Freeform 36"/>
          <p:cNvSpPr/>
          <p:nvPr/>
        </p:nvSpPr>
        <p:spPr>
          <a:xfrm>
            <a:off x="6250898" y="4699416"/>
            <a:ext cx="884420" cy="322289"/>
          </a:xfrm>
          <a:custGeom>
            <a:avLst/>
            <a:gdLst>
              <a:gd name="connsiteX0" fmla="*/ 0 w 884420"/>
              <a:gd name="connsiteY0" fmla="*/ 0 h 322289"/>
              <a:gd name="connsiteX1" fmla="*/ 29981 w 884420"/>
              <a:gd name="connsiteY1" fmla="*/ 44971 h 322289"/>
              <a:gd name="connsiteX2" fmla="*/ 142407 w 884420"/>
              <a:gd name="connsiteY2" fmla="*/ 82446 h 322289"/>
              <a:gd name="connsiteX3" fmla="*/ 277318 w 884420"/>
              <a:gd name="connsiteY3" fmla="*/ 104932 h 322289"/>
              <a:gd name="connsiteX4" fmla="*/ 427220 w 884420"/>
              <a:gd name="connsiteY4" fmla="*/ 142407 h 322289"/>
              <a:gd name="connsiteX5" fmla="*/ 547141 w 884420"/>
              <a:gd name="connsiteY5" fmla="*/ 172387 h 322289"/>
              <a:gd name="connsiteX6" fmla="*/ 712033 w 884420"/>
              <a:gd name="connsiteY6" fmla="*/ 232348 h 322289"/>
              <a:gd name="connsiteX7" fmla="*/ 809469 w 884420"/>
              <a:gd name="connsiteY7" fmla="*/ 284814 h 322289"/>
              <a:gd name="connsiteX8" fmla="*/ 884420 w 884420"/>
              <a:gd name="connsiteY8" fmla="*/ 322289 h 32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322289">
                <a:moveTo>
                  <a:pt x="0" y="0"/>
                </a:moveTo>
                <a:cubicBezTo>
                  <a:pt x="3123" y="15615"/>
                  <a:pt x="6247" y="31230"/>
                  <a:pt x="29981" y="44971"/>
                </a:cubicBezTo>
                <a:cubicBezTo>
                  <a:pt x="53715" y="58712"/>
                  <a:pt x="101184" y="72453"/>
                  <a:pt x="142407" y="82446"/>
                </a:cubicBezTo>
                <a:cubicBezTo>
                  <a:pt x="183630" y="92439"/>
                  <a:pt x="229849" y="94939"/>
                  <a:pt x="277318" y="104932"/>
                </a:cubicBezTo>
                <a:cubicBezTo>
                  <a:pt x="324787" y="114926"/>
                  <a:pt x="427220" y="142407"/>
                  <a:pt x="427220" y="142407"/>
                </a:cubicBezTo>
                <a:cubicBezTo>
                  <a:pt x="472190" y="153649"/>
                  <a:pt x="499672" y="157397"/>
                  <a:pt x="547141" y="172387"/>
                </a:cubicBezTo>
                <a:cubicBezTo>
                  <a:pt x="594610" y="187377"/>
                  <a:pt x="668312" y="213610"/>
                  <a:pt x="712033" y="232348"/>
                </a:cubicBezTo>
                <a:cubicBezTo>
                  <a:pt x="755754" y="251086"/>
                  <a:pt x="780738" y="269824"/>
                  <a:pt x="809469" y="284814"/>
                </a:cubicBezTo>
                <a:cubicBezTo>
                  <a:pt x="838200" y="299804"/>
                  <a:pt x="861310" y="311046"/>
                  <a:pt x="884420" y="322289"/>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8" name="Freeform 37"/>
          <p:cNvSpPr/>
          <p:nvPr/>
        </p:nvSpPr>
        <p:spPr>
          <a:xfrm>
            <a:off x="5373974" y="4112302"/>
            <a:ext cx="861934" cy="579619"/>
          </a:xfrm>
          <a:custGeom>
            <a:avLst/>
            <a:gdLst>
              <a:gd name="connsiteX0" fmla="*/ 0 w 861934"/>
              <a:gd name="connsiteY0" fmla="*/ 159895 h 579619"/>
              <a:gd name="connsiteX1" fmla="*/ 112426 w 861934"/>
              <a:gd name="connsiteY1" fmla="*/ 84944 h 579619"/>
              <a:gd name="connsiteX2" fmla="*/ 277318 w 861934"/>
              <a:gd name="connsiteY2" fmla="*/ 24983 h 579619"/>
              <a:gd name="connsiteX3" fmla="*/ 404734 w 861934"/>
              <a:gd name="connsiteY3" fmla="*/ 2498 h 579619"/>
              <a:gd name="connsiteX4" fmla="*/ 509665 w 861934"/>
              <a:gd name="connsiteY4" fmla="*/ 9993 h 579619"/>
              <a:gd name="connsiteX5" fmla="*/ 599606 w 861934"/>
              <a:gd name="connsiteY5" fmla="*/ 24983 h 579619"/>
              <a:gd name="connsiteX6" fmla="*/ 697042 w 861934"/>
              <a:gd name="connsiteY6" fmla="*/ 62459 h 579619"/>
              <a:gd name="connsiteX7" fmla="*/ 719528 w 861934"/>
              <a:gd name="connsiteY7" fmla="*/ 137409 h 579619"/>
              <a:gd name="connsiteX8" fmla="*/ 757003 w 861934"/>
              <a:gd name="connsiteY8" fmla="*/ 264826 h 579619"/>
              <a:gd name="connsiteX9" fmla="*/ 786983 w 861934"/>
              <a:gd name="connsiteY9" fmla="*/ 392242 h 579619"/>
              <a:gd name="connsiteX10" fmla="*/ 809469 w 861934"/>
              <a:gd name="connsiteY10" fmla="*/ 459698 h 579619"/>
              <a:gd name="connsiteX11" fmla="*/ 831954 w 861934"/>
              <a:gd name="connsiteY11" fmla="*/ 527154 h 579619"/>
              <a:gd name="connsiteX12" fmla="*/ 861934 w 861934"/>
              <a:gd name="connsiteY12" fmla="*/ 579619 h 5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1934" h="579619">
                <a:moveTo>
                  <a:pt x="0" y="159895"/>
                </a:moveTo>
                <a:cubicBezTo>
                  <a:pt x="33103" y="133662"/>
                  <a:pt x="66206" y="107429"/>
                  <a:pt x="112426" y="84944"/>
                </a:cubicBezTo>
                <a:cubicBezTo>
                  <a:pt x="158646" y="62459"/>
                  <a:pt x="228600" y="38724"/>
                  <a:pt x="277318" y="24983"/>
                </a:cubicBezTo>
                <a:cubicBezTo>
                  <a:pt x="326036" y="11242"/>
                  <a:pt x="366010" y="4996"/>
                  <a:pt x="404734" y="2498"/>
                </a:cubicBezTo>
                <a:cubicBezTo>
                  <a:pt x="443458" y="0"/>
                  <a:pt x="477186" y="6246"/>
                  <a:pt x="509665" y="9993"/>
                </a:cubicBezTo>
                <a:cubicBezTo>
                  <a:pt x="542144" y="13740"/>
                  <a:pt x="568377" y="16239"/>
                  <a:pt x="599606" y="24983"/>
                </a:cubicBezTo>
                <a:cubicBezTo>
                  <a:pt x="630835" y="33727"/>
                  <a:pt x="677055" y="43721"/>
                  <a:pt x="697042" y="62459"/>
                </a:cubicBezTo>
                <a:cubicBezTo>
                  <a:pt x="717029" y="81197"/>
                  <a:pt x="709535" y="103681"/>
                  <a:pt x="719528" y="137409"/>
                </a:cubicBezTo>
                <a:cubicBezTo>
                  <a:pt x="729521" y="171137"/>
                  <a:pt x="745761" y="222354"/>
                  <a:pt x="757003" y="264826"/>
                </a:cubicBezTo>
                <a:cubicBezTo>
                  <a:pt x="768246" y="307298"/>
                  <a:pt x="778239" y="359763"/>
                  <a:pt x="786983" y="392242"/>
                </a:cubicBezTo>
                <a:cubicBezTo>
                  <a:pt x="795727" y="424721"/>
                  <a:pt x="809469" y="459698"/>
                  <a:pt x="809469" y="459698"/>
                </a:cubicBezTo>
                <a:cubicBezTo>
                  <a:pt x="816964" y="482183"/>
                  <a:pt x="823210" y="507167"/>
                  <a:pt x="831954" y="527154"/>
                </a:cubicBezTo>
                <a:cubicBezTo>
                  <a:pt x="840698" y="547141"/>
                  <a:pt x="851316" y="563380"/>
                  <a:pt x="861934" y="579619"/>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1" name="Title 12"/>
          <p:cNvSpPr>
            <a:spLocks noGrp="1"/>
          </p:cNvSpPr>
          <p:nvPr>
            <p:ph type="title"/>
          </p:nvPr>
        </p:nvSpPr>
        <p:spPr/>
        <p:txBody>
          <a:bodyPr/>
          <a:lstStyle/>
          <a:p>
            <a:r>
              <a:rPr lang="en-CA" sz="2400" dirty="0">
                <a:latin typeface="Arial" pitchFamily="34" charset="0"/>
                <a:cs typeface="Arial" pitchFamily="34" charset="0"/>
              </a:rPr>
              <a:t>The invention of wave-equation migration</a:t>
            </a:r>
          </a:p>
        </p:txBody>
      </p:sp>
      <p:sp>
        <p:nvSpPr>
          <p:cNvPr id="23" name="Rectangle 22"/>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4020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1000"/>
                                        <p:tgtEl>
                                          <p:spTgt spid="50"/>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dissolve">
                                      <p:cBhvr>
                                        <p:cTn id="11"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0018" name="Picture 2"/>
          <p:cNvPicPr>
            <a:picLocks noChangeAspect="1" noChangeArrowheads="1"/>
          </p:cNvPicPr>
          <p:nvPr/>
        </p:nvPicPr>
        <p:blipFill>
          <a:blip r:embed="rId2" cstate="print">
            <a:lum/>
          </a:blip>
          <a:srcRect l="34445" t="51948" r="33333" b="2041"/>
          <a:stretch>
            <a:fillRect/>
          </a:stretch>
        </p:blipFill>
        <p:spPr bwMode="auto">
          <a:xfrm>
            <a:off x="4591742" y="1980000"/>
            <a:ext cx="3367742" cy="3600000"/>
          </a:xfrm>
          <a:prstGeom prst="rect">
            <a:avLst/>
          </a:prstGeom>
          <a:blipFill dpi="0" rotWithShape="1">
            <a:blip r:embed="rId3" cstate="print">
              <a:alphaModFix amt="50000"/>
            </a:blip>
            <a:srcRect/>
            <a:tile tx="0" ty="0" sx="100000" sy="100000" flip="none" algn="tl"/>
          </a:blipFill>
          <a:ln w="9525">
            <a:noFill/>
            <a:miter lim="800000"/>
            <a:headEnd/>
            <a:tailEnd/>
          </a:ln>
          <a:effectLst/>
        </p:spPr>
      </p:pic>
      <p:sp>
        <p:nvSpPr>
          <p:cNvPr id="11" name="Freeform 10"/>
          <p:cNvSpPr/>
          <p:nvPr/>
        </p:nvSpPr>
        <p:spPr>
          <a:xfrm>
            <a:off x="4622202"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7" name="Picture 2"/>
          <p:cNvPicPr>
            <a:picLocks noChangeAspect="1" noChangeArrowheads="1"/>
          </p:cNvPicPr>
          <p:nvPr/>
        </p:nvPicPr>
        <p:blipFill>
          <a:blip r:embed="rId2" cstate="print">
            <a:biLevel thresh="50000"/>
          </a:blip>
          <a:srcRect t="5937" r="65556" b="48052"/>
          <a:stretch>
            <a:fillRect/>
          </a:stretch>
        </p:blipFill>
        <p:spPr bwMode="auto">
          <a:xfrm>
            <a:off x="990000" y="1980000"/>
            <a:ext cx="3600000" cy="3600000"/>
          </a:xfrm>
          <a:prstGeom prst="rect">
            <a:avLst/>
          </a:prstGeom>
          <a:solidFill>
            <a:schemeClr val="accent1"/>
          </a:solidFill>
          <a:ln w="9525">
            <a:noFill/>
            <a:miter lim="800000"/>
            <a:headEnd/>
            <a:tailEnd/>
          </a:ln>
          <a:effectLst/>
        </p:spPr>
      </p:pic>
      <p:sp>
        <p:nvSpPr>
          <p:cNvPr id="18" name="Freeform 17"/>
          <p:cNvSpPr/>
          <p:nvPr/>
        </p:nvSpPr>
        <p:spPr>
          <a:xfrm>
            <a:off x="1198800"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4" name="Freeform 53"/>
          <p:cNvSpPr/>
          <p:nvPr/>
        </p:nvSpPr>
        <p:spPr>
          <a:xfrm>
            <a:off x="2224800" y="4253459"/>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5" name="Freeform 54"/>
          <p:cNvSpPr/>
          <p:nvPr/>
        </p:nvSpPr>
        <p:spPr>
          <a:xfrm>
            <a:off x="5636302" y="4253459"/>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3" name="Group 52"/>
          <p:cNvGrpSpPr/>
          <p:nvPr/>
        </p:nvGrpSpPr>
        <p:grpSpPr>
          <a:xfrm>
            <a:off x="3137941" y="4446000"/>
            <a:ext cx="3872459" cy="381000"/>
            <a:chOff x="2667000" y="4446000"/>
            <a:chExt cx="3872459" cy="381000"/>
          </a:xfrm>
        </p:grpSpPr>
        <p:sp>
          <p:nvSpPr>
            <p:cNvPr id="40" name="Oval 39"/>
            <p:cNvSpPr/>
            <p:nvPr/>
          </p:nvSpPr>
          <p:spPr>
            <a:xfrm>
              <a:off x="2667000" y="4446000"/>
              <a:ext cx="519659"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6019800" y="4446000"/>
              <a:ext cx="519659"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1" name="Freeform 30"/>
          <p:cNvSpPr/>
          <p:nvPr/>
        </p:nvSpPr>
        <p:spPr>
          <a:xfrm>
            <a:off x="6598508" y="4687330"/>
            <a:ext cx="378941" cy="19221"/>
          </a:xfrm>
          <a:custGeom>
            <a:avLst/>
            <a:gdLst>
              <a:gd name="connsiteX0" fmla="*/ 0 w 378941"/>
              <a:gd name="connsiteY0" fmla="*/ 0 h 19221"/>
              <a:gd name="connsiteX1" fmla="*/ 181233 w 378941"/>
              <a:gd name="connsiteY1" fmla="*/ 16475 h 19221"/>
              <a:gd name="connsiteX2" fmla="*/ 321276 w 378941"/>
              <a:gd name="connsiteY2" fmla="*/ 16475 h 19221"/>
              <a:gd name="connsiteX3" fmla="*/ 378941 w 378941"/>
              <a:gd name="connsiteY3" fmla="*/ 16475 h 19221"/>
            </a:gdLst>
            <a:ahLst/>
            <a:cxnLst>
              <a:cxn ang="0">
                <a:pos x="connsiteX0" y="connsiteY0"/>
              </a:cxn>
              <a:cxn ang="0">
                <a:pos x="connsiteX1" y="connsiteY1"/>
              </a:cxn>
              <a:cxn ang="0">
                <a:pos x="connsiteX2" y="connsiteY2"/>
              </a:cxn>
              <a:cxn ang="0">
                <a:pos x="connsiteX3" y="connsiteY3"/>
              </a:cxn>
            </a:cxnLst>
            <a:rect l="l" t="t" r="r" b="b"/>
            <a:pathLst>
              <a:path w="378941" h="19221">
                <a:moveTo>
                  <a:pt x="0" y="0"/>
                </a:moveTo>
                <a:cubicBezTo>
                  <a:pt x="63843" y="6864"/>
                  <a:pt x="127687" y="13729"/>
                  <a:pt x="181233" y="16475"/>
                </a:cubicBezTo>
                <a:cubicBezTo>
                  <a:pt x="234779" y="19221"/>
                  <a:pt x="321276" y="16475"/>
                  <a:pt x="321276" y="16475"/>
                </a:cubicBezTo>
                <a:lnTo>
                  <a:pt x="378941" y="164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2" name="Freeform 31"/>
          <p:cNvSpPr/>
          <p:nvPr/>
        </p:nvSpPr>
        <p:spPr>
          <a:xfrm>
            <a:off x="3258000" y="4687200"/>
            <a:ext cx="378941" cy="19221"/>
          </a:xfrm>
          <a:custGeom>
            <a:avLst/>
            <a:gdLst>
              <a:gd name="connsiteX0" fmla="*/ 0 w 378941"/>
              <a:gd name="connsiteY0" fmla="*/ 0 h 19221"/>
              <a:gd name="connsiteX1" fmla="*/ 181233 w 378941"/>
              <a:gd name="connsiteY1" fmla="*/ 16475 h 19221"/>
              <a:gd name="connsiteX2" fmla="*/ 321276 w 378941"/>
              <a:gd name="connsiteY2" fmla="*/ 16475 h 19221"/>
              <a:gd name="connsiteX3" fmla="*/ 378941 w 378941"/>
              <a:gd name="connsiteY3" fmla="*/ 16475 h 19221"/>
            </a:gdLst>
            <a:ahLst/>
            <a:cxnLst>
              <a:cxn ang="0">
                <a:pos x="connsiteX0" y="connsiteY0"/>
              </a:cxn>
              <a:cxn ang="0">
                <a:pos x="connsiteX1" y="connsiteY1"/>
              </a:cxn>
              <a:cxn ang="0">
                <a:pos x="connsiteX2" y="connsiteY2"/>
              </a:cxn>
              <a:cxn ang="0">
                <a:pos x="connsiteX3" y="connsiteY3"/>
              </a:cxn>
            </a:cxnLst>
            <a:rect l="l" t="t" r="r" b="b"/>
            <a:pathLst>
              <a:path w="378941" h="19221">
                <a:moveTo>
                  <a:pt x="0" y="0"/>
                </a:moveTo>
                <a:cubicBezTo>
                  <a:pt x="63843" y="6864"/>
                  <a:pt x="127687" y="13729"/>
                  <a:pt x="181233" y="16475"/>
                </a:cubicBezTo>
                <a:cubicBezTo>
                  <a:pt x="234779" y="19221"/>
                  <a:pt x="321276" y="16475"/>
                  <a:pt x="321276" y="16475"/>
                </a:cubicBezTo>
                <a:lnTo>
                  <a:pt x="378941" y="164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7" name="Freeform 26"/>
          <p:cNvSpPr/>
          <p:nvPr/>
        </p:nvSpPr>
        <p:spPr>
          <a:xfrm>
            <a:off x="6610662" y="4716000"/>
            <a:ext cx="592112" cy="239843"/>
          </a:xfrm>
          <a:custGeom>
            <a:avLst/>
            <a:gdLst>
              <a:gd name="connsiteX0" fmla="*/ 0 w 592112"/>
              <a:gd name="connsiteY0" fmla="*/ 0 h 239843"/>
              <a:gd name="connsiteX1" fmla="*/ 194872 w 592112"/>
              <a:gd name="connsiteY1" fmla="*/ 59961 h 239843"/>
              <a:gd name="connsiteX2" fmla="*/ 314794 w 592112"/>
              <a:gd name="connsiteY2" fmla="*/ 89941 h 239843"/>
              <a:gd name="connsiteX3" fmla="*/ 427220 w 592112"/>
              <a:gd name="connsiteY3" fmla="*/ 142407 h 239843"/>
              <a:gd name="connsiteX4" fmla="*/ 517161 w 592112"/>
              <a:gd name="connsiteY4" fmla="*/ 179882 h 239843"/>
              <a:gd name="connsiteX5" fmla="*/ 592112 w 592112"/>
              <a:gd name="connsiteY5" fmla="*/ 239843 h 23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112" h="239843">
                <a:moveTo>
                  <a:pt x="0" y="0"/>
                </a:moveTo>
                <a:lnTo>
                  <a:pt x="194872" y="59961"/>
                </a:lnTo>
                <a:cubicBezTo>
                  <a:pt x="247338" y="74951"/>
                  <a:pt x="276069" y="76200"/>
                  <a:pt x="314794" y="89941"/>
                </a:cubicBezTo>
                <a:cubicBezTo>
                  <a:pt x="353519" y="103682"/>
                  <a:pt x="393492" y="127417"/>
                  <a:pt x="427220" y="142407"/>
                </a:cubicBezTo>
                <a:cubicBezTo>
                  <a:pt x="460948" y="157397"/>
                  <a:pt x="489679" y="163643"/>
                  <a:pt x="517161" y="179882"/>
                </a:cubicBezTo>
                <a:cubicBezTo>
                  <a:pt x="544643" y="196121"/>
                  <a:pt x="568377" y="217982"/>
                  <a:pt x="592112" y="239843"/>
                </a:cubicBez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3" name="Freeform 32"/>
          <p:cNvSpPr/>
          <p:nvPr/>
        </p:nvSpPr>
        <p:spPr>
          <a:xfrm>
            <a:off x="2653259" y="4630712"/>
            <a:ext cx="614597" cy="53714"/>
          </a:xfrm>
          <a:custGeom>
            <a:avLst/>
            <a:gdLst>
              <a:gd name="connsiteX0" fmla="*/ 0 w 614597"/>
              <a:gd name="connsiteY0" fmla="*/ 1249 h 53714"/>
              <a:gd name="connsiteX1" fmla="*/ 97436 w 614597"/>
              <a:gd name="connsiteY1" fmla="*/ 1249 h 53714"/>
              <a:gd name="connsiteX2" fmla="*/ 194872 w 614597"/>
              <a:gd name="connsiteY2" fmla="*/ 8744 h 53714"/>
              <a:gd name="connsiteX3" fmla="*/ 329784 w 614597"/>
              <a:gd name="connsiteY3" fmla="*/ 31229 h 53714"/>
              <a:gd name="connsiteX4" fmla="*/ 442210 w 614597"/>
              <a:gd name="connsiteY4" fmla="*/ 38724 h 53714"/>
              <a:gd name="connsiteX5" fmla="*/ 562131 w 614597"/>
              <a:gd name="connsiteY5" fmla="*/ 46219 h 53714"/>
              <a:gd name="connsiteX6" fmla="*/ 614597 w 614597"/>
              <a:gd name="connsiteY6" fmla="*/ 53714 h 5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597" h="53714">
                <a:moveTo>
                  <a:pt x="0" y="1249"/>
                </a:moveTo>
                <a:cubicBezTo>
                  <a:pt x="32478" y="624"/>
                  <a:pt x="64957" y="0"/>
                  <a:pt x="97436" y="1249"/>
                </a:cubicBezTo>
                <a:cubicBezTo>
                  <a:pt x="129915" y="2498"/>
                  <a:pt x="156147" y="3747"/>
                  <a:pt x="194872" y="8744"/>
                </a:cubicBezTo>
                <a:cubicBezTo>
                  <a:pt x="233597" y="13741"/>
                  <a:pt x="288561" y="26232"/>
                  <a:pt x="329784" y="31229"/>
                </a:cubicBezTo>
                <a:cubicBezTo>
                  <a:pt x="371007" y="36226"/>
                  <a:pt x="442210" y="38724"/>
                  <a:pt x="442210" y="38724"/>
                </a:cubicBezTo>
                <a:lnTo>
                  <a:pt x="562131" y="46219"/>
                </a:lnTo>
                <a:cubicBezTo>
                  <a:pt x="590862" y="48717"/>
                  <a:pt x="602729" y="51215"/>
                  <a:pt x="614597" y="537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6" name="Arc 15"/>
          <p:cNvSpPr>
            <a:spLocks noChangeAspect="1"/>
          </p:cNvSpPr>
          <p:nvPr/>
        </p:nvSpPr>
        <p:spPr>
          <a:xfrm flipV="1">
            <a:off x="1828801" y="3257419"/>
            <a:ext cx="2514600" cy="1466850"/>
          </a:xfrm>
          <a:prstGeom prst="arc">
            <a:avLst>
              <a:gd name="adj1" fmla="val 10761155"/>
              <a:gd name="adj2"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4" name="Freeform 33"/>
          <p:cNvSpPr/>
          <p:nvPr/>
        </p:nvSpPr>
        <p:spPr>
          <a:xfrm>
            <a:off x="6014803" y="4629600"/>
            <a:ext cx="614597" cy="53714"/>
          </a:xfrm>
          <a:custGeom>
            <a:avLst/>
            <a:gdLst>
              <a:gd name="connsiteX0" fmla="*/ 0 w 614597"/>
              <a:gd name="connsiteY0" fmla="*/ 1249 h 53714"/>
              <a:gd name="connsiteX1" fmla="*/ 97436 w 614597"/>
              <a:gd name="connsiteY1" fmla="*/ 1249 h 53714"/>
              <a:gd name="connsiteX2" fmla="*/ 194872 w 614597"/>
              <a:gd name="connsiteY2" fmla="*/ 8744 h 53714"/>
              <a:gd name="connsiteX3" fmla="*/ 329784 w 614597"/>
              <a:gd name="connsiteY3" fmla="*/ 31229 h 53714"/>
              <a:gd name="connsiteX4" fmla="*/ 442210 w 614597"/>
              <a:gd name="connsiteY4" fmla="*/ 38724 h 53714"/>
              <a:gd name="connsiteX5" fmla="*/ 562131 w 614597"/>
              <a:gd name="connsiteY5" fmla="*/ 46219 h 53714"/>
              <a:gd name="connsiteX6" fmla="*/ 614597 w 614597"/>
              <a:gd name="connsiteY6" fmla="*/ 53714 h 5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597" h="53714">
                <a:moveTo>
                  <a:pt x="0" y="1249"/>
                </a:moveTo>
                <a:cubicBezTo>
                  <a:pt x="32478" y="624"/>
                  <a:pt x="64957" y="0"/>
                  <a:pt x="97436" y="1249"/>
                </a:cubicBezTo>
                <a:cubicBezTo>
                  <a:pt x="129915" y="2498"/>
                  <a:pt x="156147" y="3747"/>
                  <a:pt x="194872" y="8744"/>
                </a:cubicBezTo>
                <a:cubicBezTo>
                  <a:pt x="233597" y="13741"/>
                  <a:pt x="288561" y="26232"/>
                  <a:pt x="329784" y="31229"/>
                </a:cubicBezTo>
                <a:cubicBezTo>
                  <a:pt x="371007" y="36226"/>
                  <a:pt x="442210" y="38724"/>
                  <a:pt x="442210" y="38724"/>
                </a:cubicBezTo>
                <a:lnTo>
                  <a:pt x="562131" y="46219"/>
                </a:lnTo>
                <a:cubicBezTo>
                  <a:pt x="590862" y="48717"/>
                  <a:pt x="602729" y="51215"/>
                  <a:pt x="614597" y="537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3" name="Freeform 22"/>
          <p:cNvSpPr/>
          <p:nvPr/>
        </p:nvSpPr>
        <p:spPr>
          <a:xfrm>
            <a:off x="5269043" y="4058586"/>
            <a:ext cx="1369101" cy="659568"/>
          </a:xfrm>
          <a:custGeom>
            <a:avLst/>
            <a:gdLst>
              <a:gd name="connsiteX0" fmla="*/ 0 w 1369101"/>
              <a:gd name="connsiteY0" fmla="*/ 183630 h 659568"/>
              <a:gd name="connsiteX1" fmla="*/ 127416 w 1369101"/>
              <a:gd name="connsiteY1" fmla="*/ 93689 h 659568"/>
              <a:gd name="connsiteX2" fmla="*/ 329783 w 1369101"/>
              <a:gd name="connsiteY2" fmla="*/ 26234 h 659568"/>
              <a:gd name="connsiteX3" fmla="*/ 532150 w 1369101"/>
              <a:gd name="connsiteY3" fmla="*/ 3748 h 659568"/>
              <a:gd name="connsiteX4" fmla="*/ 637082 w 1369101"/>
              <a:gd name="connsiteY4" fmla="*/ 3748 h 659568"/>
              <a:gd name="connsiteX5" fmla="*/ 734518 w 1369101"/>
              <a:gd name="connsiteY5" fmla="*/ 26234 h 659568"/>
              <a:gd name="connsiteX6" fmla="*/ 786983 w 1369101"/>
              <a:gd name="connsiteY6" fmla="*/ 56214 h 659568"/>
              <a:gd name="connsiteX7" fmla="*/ 831954 w 1369101"/>
              <a:gd name="connsiteY7" fmla="*/ 138660 h 659568"/>
              <a:gd name="connsiteX8" fmla="*/ 861934 w 1369101"/>
              <a:gd name="connsiteY8" fmla="*/ 303552 h 659568"/>
              <a:gd name="connsiteX9" fmla="*/ 899409 w 1369101"/>
              <a:gd name="connsiteY9" fmla="*/ 483434 h 659568"/>
              <a:gd name="connsiteX10" fmla="*/ 914400 w 1369101"/>
              <a:gd name="connsiteY10" fmla="*/ 543394 h 659568"/>
              <a:gd name="connsiteX11" fmla="*/ 959370 w 1369101"/>
              <a:gd name="connsiteY11" fmla="*/ 558384 h 659568"/>
              <a:gd name="connsiteX12" fmla="*/ 1124262 w 1369101"/>
              <a:gd name="connsiteY12" fmla="*/ 588365 h 659568"/>
              <a:gd name="connsiteX13" fmla="*/ 1334124 w 1369101"/>
              <a:gd name="connsiteY13" fmla="*/ 648325 h 659568"/>
              <a:gd name="connsiteX14" fmla="*/ 1334124 w 1369101"/>
              <a:gd name="connsiteY14" fmla="*/ 655821 h 6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9101" h="659568">
                <a:moveTo>
                  <a:pt x="0" y="183630"/>
                </a:moveTo>
                <a:cubicBezTo>
                  <a:pt x="36226" y="151776"/>
                  <a:pt x="72452" y="119922"/>
                  <a:pt x="127416" y="93689"/>
                </a:cubicBezTo>
                <a:cubicBezTo>
                  <a:pt x="182380" y="67456"/>
                  <a:pt x="262327" y="41224"/>
                  <a:pt x="329783" y="26234"/>
                </a:cubicBezTo>
                <a:cubicBezTo>
                  <a:pt x="397239" y="11244"/>
                  <a:pt x="480934" y="7496"/>
                  <a:pt x="532150" y="3748"/>
                </a:cubicBezTo>
                <a:cubicBezTo>
                  <a:pt x="583367" y="0"/>
                  <a:pt x="603354" y="0"/>
                  <a:pt x="637082" y="3748"/>
                </a:cubicBezTo>
                <a:cubicBezTo>
                  <a:pt x="670810" y="7496"/>
                  <a:pt x="709535" y="17490"/>
                  <a:pt x="734518" y="26234"/>
                </a:cubicBezTo>
                <a:cubicBezTo>
                  <a:pt x="759502" y="34978"/>
                  <a:pt x="770744" y="37476"/>
                  <a:pt x="786983" y="56214"/>
                </a:cubicBezTo>
                <a:cubicBezTo>
                  <a:pt x="803222" y="74952"/>
                  <a:pt x="819462" y="97437"/>
                  <a:pt x="831954" y="138660"/>
                </a:cubicBezTo>
                <a:cubicBezTo>
                  <a:pt x="844446" y="179883"/>
                  <a:pt x="850692" y="246090"/>
                  <a:pt x="861934" y="303552"/>
                </a:cubicBezTo>
                <a:cubicBezTo>
                  <a:pt x="873177" y="361014"/>
                  <a:pt x="890665" y="443460"/>
                  <a:pt x="899409" y="483434"/>
                </a:cubicBezTo>
                <a:cubicBezTo>
                  <a:pt x="908153" y="523408"/>
                  <a:pt x="904407" y="530902"/>
                  <a:pt x="914400" y="543394"/>
                </a:cubicBezTo>
                <a:cubicBezTo>
                  <a:pt x="924394" y="555886"/>
                  <a:pt x="924393" y="550889"/>
                  <a:pt x="959370" y="558384"/>
                </a:cubicBezTo>
                <a:cubicBezTo>
                  <a:pt x="994347" y="565879"/>
                  <a:pt x="1061803" y="573375"/>
                  <a:pt x="1124262" y="588365"/>
                </a:cubicBezTo>
                <a:cubicBezTo>
                  <a:pt x="1186721" y="603355"/>
                  <a:pt x="1299147" y="637082"/>
                  <a:pt x="1334124" y="648325"/>
                </a:cubicBezTo>
                <a:cubicBezTo>
                  <a:pt x="1369101" y="659568"/>
                  <a:pt x="1351612" y="657694"/>
                  <a:pt x="1334124" y="65582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6" name="Title 12"/>
          <p:cNvSpPr>
            <a:spLocks noGrp="1"/>
          </p:cNvSpPr>
          <p:nvPr>
            <p:ph type="title"/>
          </p:nvPr>
        </p:nvSpPr>
        <p:spPr/>
        <p:txBody>
          <a:bodyPr/>
          <a:lstStyle/>
          <a:p>
            <a:r>
              <a:rPr lang="en-CA" sz="2400" dirty="0">
                <a:latin typeface="Arial" pitchFamily="34" charset="0"/>
                <a:cs typeface="Arial" pitchFamily="34" charset="0"/>
              </a:rPr>
              <a:t>The invention of wave-equation migration</a:t>
            </a:r>
          </a:p>
        </p:txBody>
      </p:sp>
      <p:sp>
        <p:nvSpPr>
          <p:cNvPr id="20" name="Rectangle 19"/>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043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0018" name="Picture 2"/>
          <p:cNvPicPr>
            <a:picLocks noChangeAspect="1" noChangeArrowheads="1"/>
          </p:cNvPicPr>
          <p:nvPr/>
        </p:nvPicPr>
        <p:blipFill>
          <a:blip r:embed="rId2" cstate="print">
            <a:lum/>
          </a:blip>
          <a:srcRect l="34445" t="51948" r="33333" b="2041"/>
          <a:stretch>
            <a:fillRect/>
          </a:stretch>
        </p:blipFill>
        <p:spPr bwMode="auto">
          <a:xfrm>
            <a:off x="4591742" y="1980000"/>
            <a:ext cx="3367742" cy="3600000"/>
          </a:xfrm>
          <a:prstGeom prst="rect">
            <a:avLst/>
          </a:prstGeom>
          <a:blipFill dpi="0" rotWithShape="1">
            <a:blip r:embed="rId3" cstate="print">
              <a:alphaModFix amt="50000"/>
            </a:blip>
            <a:srcRect/>
            <a:tile tx="0" ty="0" sx="100000" sy="100000" flip="none" algn="tl"/>
          </a:blipFill>
          <a:ln w="9525">
            <a:noFill/>
            <a:miter lim="800000"/>
            <a:headEnd/>
            <a:tailEnd/>
          </a:ln>
          <a:effectLst/>
        </p:spPr>
      </p:pic>
      <p:sp>
        <p:nvSpPr>
          <p:cNvPr id="11" name="Freeform 10"/>
          <p:cNvSpPr/>
          <p:nvPr/>
        </p:nvSpPr>
        <p:spPr>
          <a:xfrm>
            <a:off x="4622202"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7" name="Picture 2"/>
          <p:cNvPicPr>
            <a:picLocks noChangeAspect="1" noChangeArrowheads="1"/>
          </p:cNvPicPr>
          <p:nvPr/>
        </p:nvPicPr>
        <p:blipFill>
          <a:blip r:embed="rId2" cstate="print">
            <a:biLevel thresh="50000"/>
          </a:blip>
          <a:srcRect t="5937" r="65556" b="48052"/>
          <a:stretch>
            <a:fillRect/>
          </a:stretch>
        </p:blipFill>
        <p:spPr bwMode="auto">
          <a:xfrm>
            <a:off x="990600" y="1980000"/>
            <a:ext cx="3600000" cy="3600000"/>
          </a:xfrm>
          <a:prstGeom prst="rect">
            <a:avLst/>
          </a:prstGeom>
          <a:solidFill>
            <a:schemeClr val="accent1"/>
          </a:solidFill>
          <a:ln w="9525">
            <a:noFill/>
            <a:miter lim="800000"/>
            <a:headEnd/>
            <a:tailEnd/>
          </a:ln>
          <a:effectLst/>
        </p:spPr>
      </p:pic>
      <p:sp>
        <p:nvSpPr>
          <p:cNvPr id="18" name="Freeform 17"/>
          <p:cNvSpPr/>
          <p:nvPr/>
        </p:nvSpPr>
        <p:spPr>
          <a:xfrm>
            <a:off x="1198800"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33" name="Group 32"/>
          <p:cNvGrpSpPr/>
          <p:nvPr/>
        </p:nvGrpSpPr>
        <p:grpSpPr>
          <a:xfrm>
            <a:off x="3505200" y="4495800"/>
            <a:ext cx="3969716" cy="388316"/>
            <a:chOff x="3505200" y="4495800"/>
            <a:chExt cx="3969716" cy="388316"/>
          </a:xfrm>
        </p:grpSpPr>
        <p:sp>
          <p:nvSpPr>
            <p:cNvPr id="32" name="Freeform 31"/>
            <p:cNvSpPr/>
            <p:nvPr/>
          </p:nvSpPr>
          <p:spPr>
            <a:xfrm>
              <a:off x="6948616" y="4676400"/>
              <a:ext cx="518984" cy="28832"/>
            </a:xfrm>
            <a:custGeom>
              <a:avLst/>
              <a:gdLst>
                <a:gd name="connsiteX0" fmla="*/ 0 w 518984"/>
                <a:gd name="connsiteY0" fmla="*/ 27459 h 28832"/>
                <a:gd name="connsiteX1" fmla="*/ 140043 w 518984"/>
                <a:gd name="connsiteY1" fmla="*/ 27459 h 28832"/>
                <a:gd name="connsiteX2" fmla="*/ 296562 w 518984"/>
                <a:gd name="connsiteY2" fmla="*/ 19221 h 28832"/>
                <a:gd name="connsiteX3" fmla="*/ 420129 w 518984"/>
                <a:gd name="connsiteY3" fmla="*/ 2746 h 28832"/>
                <a:gd name="connsiteX4" fmla="*/ 518984 w 518984"/>
                <a:gd name="connsiteY4" fmla="*/ 2746 h 2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984" h="28832">
                  <a:moveTo>
                    <a:pt x="0" y="27459"/>
                  </a:moveTo>
                  <a:cubicBezTo>
                    <a:pt x="45994" y="27459"/>
                    <a:pt x="90616" y="28832"/>
                    <a:pt x="140043" y="27459"/>
                  </a:cubicBezTo>
                  <a:cubicBezTo>
                    <a:pt x="189470" y="26086"/>
                    <a:pt x="249881" y="23340"/>
                    <a:pt x="296562" y="19221"/>
                  </a:cubicBezTo>
                  <a:cubicBezTo>
                    <a:pt x="343243" y="15102"/>
                    <a:pt x="383059" y="5492"/>
                    <a:pt x="420129" y="2746"/>
                  </a:cubicBezTo>
                  <a:cubicBezTo>
                    <a:pt x="457199" y="0"/>
                    <a:pt x="488091" y="1373"/>
                    <a:pt x="518984" y="274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3" name="Oval 22"/>
            <p:cNvSpPr/>
            <p:nvPr/>
          </p:nvSpPr>
          <p:spPr>
            <a:xfrm>
              <a:off x="3505200" y="4495800"/>
              <a:ext cx="540716" cy="38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p:cNvSpPr/>
            <p:nvPr/>
          </p:nvSpPr>
          <p:spPr>
            <a:xfrm>
              <a:off x="6934200" y="4495800"/>
              <a:ext cx="540716" cy="38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reeform 30"/>
            <p:cNvSpPr/>
            <p:nvPr/>
          </p:nvSpPr>
          <p:spPr>
            <a:xfrm>
              <a:off x="3517557" y="4676400"/>
              <a:ext cx="518984" cy="28832"/>
            </a:xfrm>
            <a:custGeom>
              <a:avLst/>
              <a:gdLst>
                <a:gd name="connsiteX0" fmla="*/ 0 w 518984"/>
                <a:gd name="connsiteY0" fmla="*/ 27459 h 28832"/>
                <a:gd name="connsiteX1" fmla="*/ 140043 w 518984"/>
                <a:gd name="connsiteY1" fmla="*/ 27459 h 28832"/>
                <a:gd name="connsiteX2" fmla="*/ 296562 w 518984"/>
                <a:gd name="connsiteY2" fmla="*/ 19221 h 28832"/>
                <a:gd name="connsiteX3" fmla="*/ 420129 w 518984"/>
                <a:gd name="connsiteY3" fmla="*/ 2746 h 28832"/>
                <a:gd name="connsiteX4" fmla="*/ 518984 w 518984"/>
                <a:gd name="connsiteY4" fmla="*/ 2746 h 2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984" h="28832">
                  <a:moveTo>
                    <a:pt x="0" y="27459"/>
                  </a:moveTo>
                  <a:cubicBezTo>
                    <a:pt x="45994" y="27459"/>
                    <a:pt x="90616" y="28832"/>
                    <a:pt x="140043" y="27459"/>
                  </a:cubicBezTo>
                  <a:cubicBezTo>
                    <a:pt x="189470" y="26086"/>
                    <a:pt x="249881" y="23340"/>
                    <a:pt x="296562" y="19221"/>
                  </a:cubicBezTo>
                  <a:cubicBezTo>
                    <a:pt x="343243" y="15102"/>
                    <a:pt x="383059" y="5492"/>
                    <a:pt x="420129" y="2746"/>
                  </a:cubicBezTo>
                  <a:cubicBezTo>
                    <a:pt x="457199" y="0"/>
                    <a:pt x="488091" y="1373"/>
                    <a:pt x="518984" y="274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
        <p:nvSpPr>
          <p:cNvPr id="34" name="Freeform 33"/>
          <p:cNvSpPr/>
          <p:nvPr/>
        </p:nvSpPr>
        <p:spPr>
          <a:xfrm>
            <a:off x="2653259" y="4630712"/>
            <a:ext cx="614597" cy="53714"/>
          </a:xfrm>
          <a:custGeom>
            <a:avLst/>
            <a:gdLst>
              <a:gd name="connsiteX0" fmla="*/ 0 w 614597"/>
              <a:gd name="connsiteY0" fmla="*/ 1249 h 53714"/>
              <a:gd name="connsiteX1" fmla="*/ 97436 w 614597"/>
              <a:gd name="connsiteY1" fmla="*/ 1249 h 53714"/>
              <a:gd name="connsiteX2" fmla="*/ 194872 w 614597"/>
              <a:gd name="connsiteY2" fmla="*/ 8744 h 53714"/>
              <a:gd name="connsiteX3" fmla="*/ 329784 w 614597"/>
              <a:gd name="connsiteY3" fmla="*/ 31229 h 53714"/>
              <a:gd name="connsiteX4" fmla="*/ 442210 w 614597"/>
              <a:gd name="connsiteY4" fmla="*/ 38724 h 53714"/>
              <a:gd name="connsiteX5" fmla="*/ 562131 w 614597"/>
              <a:gd name="connsiteY5" fmla="*/ 46219 h 53714"/>
              <a:gd name="connsiteX6" fmla="*/ 614597 w 614597"/>
              <a:gd name="connsiteY6" fmla="*/ 53714 h 5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597" h="53714">
                <a:moveTo>
                  <a:pt x="0" y="1249"/>
                </a:moveTo>
                <a:cubicBezTo>
                  <a:pt x="32478" y="624"/>
                  <a:pt x="64957" y="0"/>
                  <a:pt x="97436" y="1249"/>
                </a:cubicBezTo>
                <a:cubicBezTo>
                  <a:pt x="129915" y="2498"/>
                  <a:pt x="156147" y="3747"/>
                  <a:pt x="194872" y="8744"/>
                </a:cubicBezTo>
                <a:cubicBezTo>
                  <a:pt x="233597" y="13741"/>
                  <a:pt x="288561" y="26232"/>
                  <a:pt x="329784" y="31229"/>
                </a:cubicBezTo>
                <a:cubicBezTo>
                  <a:pt x="371007" y="36226"/>
                  <a:pt x="442210" y="38724"/>
                  <a:pt x="442210" y="38724"/>
                </a:cubicBezTo>
                <a:lnTo>
                  <a:pt x="562131" y="46219"/>
                </a:lnTo>
                <a:cubicBezTo>
                  <a:pt x="590862" y="48717"/>
                  <a:pt x="602729" y="51215"/>
                  <a:pt x="614597" y="537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5" name="Freeform 34"/>
          <p:cNvSpPr/>
          <p:nvPr/>
        </p:nvSpPr>
        <p:spPr>
          <a:xfrm>
            <a:off x="6014803" y="4629600"/>
            <a:ext cx="614597" cy="53714"/>
          </a:xfrm>
          <a:custGeom>
            <a:avLst/>
            <a:gdLst>
              <a:gd name="connsiteX0" fmla="*/ 0 w 614597"/>
              <a:gd name="connsiteY0" fmla="*/ 1249 h 53714"/>
              <a:gd name="connsiteX1" fmla="*/ 97436 w 614597"/>
              <a:gd name="connsiteY1" fmla="*/ 1249 h 53714"/>
              <a:gd name="connsiteX2" fmla="*/ 194872 w 614597"/>
              <a:gd name="connsiteY2" fmla="*/ 8744 h 53714"/>
              <a:gd name="connsiteX3" fmla="*/ 329784 w 614597"/>
              <a:gd name="connsiteY3" fmla="*/ 31229 h 53714"/>
              <a:gd name="connsiteX4" fmla="*/ 442210 w 614597"/>
              <a:gd name="connsiteY4" fmla="*/ 38724 h 53714"/>
              <a:gd name="connsiteX5" fmla="*/ 562131 w 614597"/>
              <a:gd name="connsiteY5" fmla="*/ 46219 h 53714"/>
              <a:gd name="connsiteX6" fmla="*/ 614597 w 614597"/>
              <a:gd name="connsiteY6" fmla="*/ 53714 h 5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597" h="53714">
                <a:moveTo>
                  <a:pt x="0" y="1249"/>
                </a:moveTo>
                <a:cubicBezTo>
                  <a:pt x="32478" y="624"/>
                  <a:pt x="64957" y="0"/>
                  <a:pt x="97436" y="1249"/>
                </a:cubicBezTo>
                <a:cubicBezTo>
                  <a:pt x="129915" y="2498"/>
                  <a:pt x="156147" y="3747"/>
                  <a:pt x="194872" y="8744"/>
                </a:cubicBezTo>
                <a:cubicBezTo>
                  <a:pt x="233597" y="13741"/>
                  <a:pt x="288561" y="26232"/>
                  <a:pt x="329784" y="31229"/>
                </a:cubicBezTo>
                <a:cubicBezTo>
                  <a:pt x="371007" y="36226"/>
                  <a:pt x="442210" y="38724"/>
                  <a:pt x="442210" y="38724"/>
                </a:cubicBezTo>
                <a:lnTo>
                  <a:pt x="562131" y="46219"/>
                </a:lnTo>
                <a:cubicBezTo>
                  <a:pt x="590862" y="48717"/>
                  <a:pt x="602729" y="51215"/>
                  <a:pt x="614597" y="537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Freeform 36"/>
          <p:cNvSpPr/>
          <p:nvPr/>
        </p:nvSpPr>
        <p:spPr>
          <a:xfrm>
            <a:off x="1837038" y="4217773"/>
            <a:ext cx="436605" cy="41189"/>
          </a:xfrm>
          <a:custGeom>
            <a:avLst/>
            <a:gdLst>
              <a:gd name="connsiteX0" fmla="*/ 0 w 436605"/>
              <a:gd name="connsiteY0" fmla="*/ 0 h 41189"/>
              <a:gd name="connsiteX1" fmla="*/ 156519 w 436605"/>
              <a:gd name="connsiteY1" fmla="*/ 8238 h 41189"/>
              <a:gd name="connsiteX2" fmla="*/ 288324 w 436605"/>
              <a:gd name="connsiteY2" fmla="*/ 16476 h 41189"/>
              <a:gd name="connsiteX3" fmla="*/ 436605 w 436605"/>
              <a:gd name="connsiteY3" fmla="*/ 41189 h 41189"/>
            </a:gdLst>
            <a:ahLst/>
            <a:cxnLst>
              <a:cxn ang="0">
                <a:pos x="connsiteX0" y="connsiteY0"/>
              </a:cxn>
              <a:cxn ang="0">
                <a:pos x="connsiteX1" y="connsiteY1"/>
              </a:cxn>
              <a:cxn ang="0">
                <a:pos x="connsiteX2" y="connsiteY2"/>
              </a:cxn>
              <a:cxn ang="0">
                <a:pos x="connsiteX3" y="connsiteY3"/>
              </a:cxn>
            </a:cxnLst>
            <a:rect l="l" t="t" r="r" b="b"/>
            <a:pathLst>
              <a:path w="436605" h="41189">
                <a:moveTo>
                  <a:pt x="0" y="0"/>
                </a:moveTo>
                <a:lnTo>
                  <a:pt x="156519" y="8238"/>
                </a:lnTo>
                <a:cubicBezTo>
                  <a:pt x="204573" y="10984"/>
                  <a:pt x="241643" y="10984"/>
                  <a:pt x="288324" y="16476"/>
                </a:cubicBezTo>
                <a:cubicBezTo>
                  <a:pt x="335005" y="21968"/>
                  <a:pt x="385805" y="31578"/>
                  <a:pt x="436605" y="4118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8" name="Freeform 37"/>
          <p:cNvSpPr/>
          <p:nvPr/>
        </p:nvSpPr>
        <p:spPr>
          <a:xfrm>
            <a:off x="2224800" y="4242840"/>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9" name="Freeform 38"/>
          <p:cNvSpPr/>
          <p:nvPr/>
        </p:nvSpPr>
        <p:spPr>
          <a:xfrm>
            <a:off x="5205600" y="4212000"/>
            <a:ext cx="436605" cy="41189"/>
          </a:xfrm>
          <a:custGeom>
            <a:avLst/>
            <a:gdLst>
              <a:gd name="connsiteX0" fmla="*/ 0 w 436605"/>
              <a:gd name="connsiteY0" fmla="*/ 0 h 41189"/>
              <a:gd name="connsiteX1" fmla="*/ 156519 w 436605"/>
              <a:gd name="connsiteY1" fmla="*/ 8238 h 41189"/>
              <a:gd name="connsiteX2" fmla="*/ 288324 w 436605"/>
              <a:gd name="connsiteY2" fmla="*/ 16476 h 41189"/>
              <a:gd name="connsiteX3" fmla="*/ 436605 w 436605"/>
              <a:gd name="connsiteY3" fmla="*/ 41189 h 41189"/>
            </a:gdLst>
            <a:ahLst/>
            <a:cxnLst>
              <a:cxn ang="0">
                <a:pos x="connsiteX0" y="connsiteY0"/>
              </a:cxn>
              <a:cxn ang="0">
                <a:pos x="connsiteX1" y="connsiteY1"/>
              </a:cxn>
              <a:cxn ang="0">
                <a:pos x="connsiteX2" y="connsiteY2"/>
              </a:cxn>
              <a:cxn ang="0">
                <a:pos x="connsiteX3" y="connsiteY3"/>
              </a:cxn>
            </a:cxnLst>
            <a:rect l="l" t="t" r="r" b="b"/>
            <a:pathLst>
              <a:path w="436605" h="41189">
                <a:moveTo>
                  <a:pt x="0" y="0"/>
                </a:moveTo>
                <a:lnTo>
                  <a:pt x="156519" y="8238"/>
                </a:lnTo>
                <a:cubicBezTo>
                  <a:pt x="204573" y="10984"/>
                  <a:pt x="241643" y="10984"/>
                  <a:pt x="288324" y="16476"/>
                </a:cubicBezTo>
                <a:cubicBezTo>
                  <a:pt x="335005" y="21968"/>
                  <a:pt x="385805" y="31578"/>
                  <a:pt x="436605" y="4118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0" name="Freeform 39"/>
          <p:cNvSpPr/>
          <p:nvPr/>
        </p:nvSpPr>
        <p:spPr>
          <a:xfrm>
            <a:off x="5641298" y="4251600"/>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6" name="Freeform 25"/>
          <p:cNvSpPr/>
          <p:nvPr/>
        </p:nvSpPr>
        <p:spPr>
          <a:xfrm>
            <a:off x="5149121" y="3903689"/>
            <a:ext cx="2166079" cy="878173"/>
          </a:xfrm>
          <a:custGeom>
            <a:avLst/>
            <a:gdLst>
              <a:gd name="connsiteX0" fmla="*/ 0 w 2166079"/>
              <a:gd name="connsiteY0" fmla="*/ 248586 h 878173"/>
              <a:gd name="connsiteX1" fmla="*/ 172387 w 2166079"/>
              <a:gd name="connsiteY1" fmla="*/ 121170 h 878173"/>
              <a:gd name="connsiteX2" fmla="*/ 374754 w 2166079"/>
              <a:gd name="connsiteY2" fmla="*/ 46219 h 878173"/>
              <a:gd name="connsiteX3" fmla="*/ 554636 w 2166079"/>
              <a:gd name="connsiteY3" fmla="*/ 8744 h 878173"/>
              <a:gd name="connsiteX4" fmla="*/ 734518 w 2166079"/>
              <a:gd name="connsiteY4" fmla="*/ 1249 h 878173"/>
              <a:gd name="connsiteX5" fmla="*/ 831954 w 2166079"/>
              <a:gd name="connsiteY5" fmla="*/ 16239 h 878173"/>
              <a:gd name="connsiteX6" fmla="*/ 921895 w 2166079"/>
              <a:gd name="connsiteY6" fmla="*/ 46219 h 878173"/>
              <a:gd name="connsiteX7" fmla="*/ 944381 w 2166079"/>
              <a:gd name="connsiteY7" fmla="*/ 98685 h 878173"/>
              <a:gd name="connsiteX8" fmla="*/ 974361 w 2166079"/>
              <a:gd name="connsiteY8" fmla="*/ 218606 h 878173"/>
              <a:gd name="connsiteX9" fmla="*/ 1011836 w 2166079"/>
              <a:gd name="connsiteY9" fmla="*/ 368508 h 878173"/>
              <a:gd name="connsiteX10" fmla="*/ 1026827 w 2166079"/>
              <a:gd name="connsiteY10" fmla="*/ 480934 h 878173"/>
              <a:gd name="connsiteX11" fmla="*/ 1056807 w 2166079"/>
              <a:gd name="connsiteY11" fmla="*/ 540895 h 878173"/>
              <a:gd name="connsiteX12" fmla="*/ 1086787 w 2166079"/>
              <a:gd name="connsiteY12" fmla="*/ 563380 h 878173"/>
              <a:gd name="connsiteX13" fmla="*/ 1184223 w 2166079"/>
              <a:gd name="connsiteY13" fmla="*/ 593360 h 878173"/>
              <a:gd name="connsiteX14" fmla="*/ 1304145 w 2166079"/>
              <a:gd name="connsiteY14" fmla="*/ 623341 h 878173"/>
              <a:gd name="connsiteX15" fmla="*/ 1469036 w 2166079"/>
              <a:gd name="connsiteY15" fmla="*/ 653321 h 878173"/>
              <a:gd name="connsiteX16" fmla="*/ 1641423 w 2166079"/>
              <a:gd name="connsiteY16" fmla="*/ 690796 h 878173"/>
              <a:gd name="connsiteX17" fmla="*/ 1821305 w 2166079"/>
              <a:gd name="connsiteY17" fmla="*/ 743262 h 878173"/>
              <a:gd name="connsiteX18" fmla="*/ 1963712 w 2166079"/>
              <a:gd name="connsiteY18" fmla="*/ 788232 h 878173"/>
              <a:gd name="connsiteX19" fmla="*/ 2076138 w 2166079"/>
              <a:gd name="connsiteY19" fmla="*/ 825708 h 878173"/>
              <a:gd name="connsiteX20" fmla="*/ 2166079 w 2166079"/>
              <a:gd name="connsiteY20" fmla="*/ 878173 h 8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6079" h="878173">
                <a:moveTo>
                  <a:pt x="0" y="248586"/>
                </a:moveTo>
                <a:cubicBezTo>
                  <a:pt x="54964" y="201742"/>
                  <a:pt x="109928" y="154898"/>
                  <a:pt x="172387" y="121170"/>
                </a:cubicBezTo>
                <a:cubicBezTo>
                  <a:pt x="234846" y="87442"/>
                  <a:pt x="311046" y="64957"/>
                  <a:pt x="374754" y="46219"/>
                </a:cubicBezTo>
                <a:cubicBezTo>
                  <a:pt x="438462" y="27481"/>
                  <a:pt x="494675" y="16239"/>
                  <a:pt x="554636" y="8744"/>
                </a:cubicBezTo>
                <a:cubicBezTo>
                  <a:pt x="614597" y="1249"/>
                  <a:pt x="688298" y="0"/>
                  <a:pt x="734518" y="1249"/>
                </a:cubicBezTo>
                <a:cubicBezTo>
                  <a:pt x="780738" y="2498"/>
                  <a:pt x="800725" y="8744"/>
                  <a:pt x="831954" y="16239"/>
                </a:cubicBezTo>
                <a:cubicBezTo>
                  <a:pt x="863183" y="23734"/>
                  <a:pt x="903157" y="32478"/>
                  <a:pt x="921895" y="46219"/>
                </a:cubicBezTo>
                <a:cubicBezTo>
                  <a:pt x="940633" y="59960"/>
                  <a:pt x="935637" y="69954"/>
                  <a:pt x="944381" y="98685"/>
                </a:cubicBezTo>
                <a:cubicBezTo>
                  <a:pt x="953125" y="127416"/>
                  <a:pt x="974361" y="218606"/>
                  <a:pt x="974361" y="218606"/>
                </a:cubicBezTo>
                <a:cubicBezTo>
                  <a:pt x="985603" y="263576"/>
                  <a:pt x="1003092" y="324787"/>
                  <a:pt x="1011836" y="368508"/>
                </a:cubicBezTo>
                <a:cubicBezTo>
                  <a:pt x="1020580" y="412229"/>
                  <a:pt x="1019332" y="452203"/>
                  <a:pt x="1026827" y="480934"/>
                </a:cubicBezTo>
                <a:cubicBezTo>
                  <a:pt x="1034322" y="509665"/>
                  <a:pt x="1046814" y="527154"/>
                  <a:pt x="1056807" y="540895"/>
                </a:cubicBezTo>
                <a:cubicBezTo>
                  <a:pt x="1066800" y="554636"/>
                  <a:pt x="1065551" y="554636"/>
                  <a:pt x="1086787" y="563380"/>
                </a:cubicBezTo>
                <a:cubicBezTo>
                  <a:pt x="1108023" y="572124"/>
                  <a:pt x="1147997" y="583367"/>
                  <a:pt x="1184223" y="593360"/>
                </a:cubicBezTo>
                <a:cubicBezTo>
                  <a:pt x="1220449" y="603354"/>
                  <a:pt x="1256676" y="613348"/>
                  <a:pt x="1304145" y="623341"/>
                </a:cubicBezTo>
                <a:cubicBezTo>
                  <a:pt x="1351614" y="633335"/>
                  <a:pt x="1412823" y="642079"/>
                  <a:pt x="1469036" y="653321"/>
                </a:cubicBezTo>
                <a:cubicBezTo>
                  <a:pt x="1525249" y="664563"/>
                  <a:pt x="1582712" y="675806"/>
                  <a:pt x="1641423" y="690796"/>
                </a:cubicBezTo>
                <a:cubicBezTo>
                  <a:pt x="1700134" y="705786"/>
                  <a:pt x="1767590" y="727023"/>
                  <a:pt x="1821305" y="743262"/>
                </a:cubicBezTo>
                <a:cubicBezTo>
                  <a:pt x="1875020" y="759501"/>
                  <a:pt x="1963712" y="788232"/>
                  <a:pt x="1963712" y="788232"/>
                </a:cubicBezTo>
                <a:cubicBezTo>
                  <a:pt x="2006184" y="801973"/>
                  <a:pt x="2042410" y="810718"/>
                  <a:pt x="2076138" y="825708"/>
                </a:cubicBezTo>
                <a:cubicBezTo>
                  <a:pt x="2109866" y="840698"/>
                  <a:pt x="2137972" y="859435"/>
                  <a:pt x="2166079" y="87817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3" name="Freeform 42"/>
          <p:cNvSpPr/>
          <p:nvPr/>
        </p:nvSpPr>
        <p:spPr>
          <a:xfrm>
            <a:off x="3258000" y="4687200"/>
            <a:ext cx="378941" cy="19221"/>
          </a:xfrm>
          <a:custGeom>
            <a:avLst/>
            <a:gdLst>
              <a:gd name="connsiteX0" fmla="*/ 0 w 378941"/>
              <a:gd name="connsiteY0" fmla="*/ 0 h 19221"/>
              <a:gd name="connsiteX1" fmla="*/ 181233 w 378941"/>
              <a:gd name="connsiteY1" fmla="*/ 16475 h 19221"/>
              <a:gd name="connsiteX2" fmla="*/ 321276 w 378941"/>
              <a:gd name="connsiteY2" fmla="*/ 16475 h 19221"/>
              <a:gd name="connsiteX3" fmla="*/ 378941 w 378941"/>
              <a:gd name="connsiteY3" fmla="*/ 16475 h 19221"/>
            </a:gdLst>
            <a:ahLst/>
            <a:cxnLst>
              <a:cxn ang="0">
                <a:pos x="connsiteX0" y="connsiteY0"/>
              </a:cxn>
              <a:cxn ang="0">
                <a:pos x="connsiteX1" y="connsiteY1"/>
              </a:cxn>
              <a:cxn ang="0">
                <a:pos x="connsiteX2" y="connsiteY2"/>
              </a:cxn>
              <a:cxn ang="0">
                <a:pos x="connsiteX3" y="connsiteY3"/>
              </a:cxn>
            </a:cxnLst>
            <a:rect l="l" t="t" r="r" b="b"/>
            <a:pathLst>
              <a:path w="378941" h="19221">
                <a:moveTo>
                  <a:pt x="0" y="0"/>
                </a:moveTo>
                <a:cubicBezTo>
                  <a:pt x="63843" y="6864"/>
                  <a:pt x="127687" y="13729"/>
                  <a:pt x="181233" y="16475"/>
                </a:cubicBezTo>
                <a:cubicBezTo>
                  <a:pt x="234779" y="19221"/>
                  <a:pt x="321276" y="16475"/>
                  <a:pt x="321276" y="16475"/>
                </a:cubicBezTo>
                <a:lnTo>
                  <a:pt x="378941" y="164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4" name="Freeform 43"/>
          <p:cNvSpPr/>
          <p:nvPr/>
        </p:nvSpPr>
        <p:spPr>
          <a:xfrm>
            <a:off x="6598508" y="4687330"/>
            <a:ext cx="378941" cy="19221"/>
          </a:xfrm>
          <a:custGeom>
            <a:avLst/>
            <a:gdLst>
              <a:gd name="connsiteX0" fmla="*/ 0 w 378941"/>
              <a:gd name="connsiteY0" fmla="*/ 0 h 19221"/>
              <a:gd name="connsiteX1" fmla="*/ 181233 w 378941"/>
              <a:gd name="connsiteY1" fmla="*/ 16475 h 19221"/>
              <a:gd name="connsiteX2" fmla="*/ 321276 w 378941"/>
              <a:gd name="connsiteY2" fmla="*/ 16475 h 19221"/>
              <a:gd name="connsiteX3" fmla="*/ 378941 w 378941"/>
              <a:gd name="connsiteY3" fmla="*/ 16475 h 19221"/>
            </a:gdLst>
            <a:ahLst/>
            <a:cxnLst>
              <a:cxn ang="0">
                <a:pos x="connsiteX0" y="connsiteY0"/>
              </a:cxn>
              <a:cxn ang="0">
                <a:pos x="connsiteX1" y="connsiteY1"/>
              </a:cxn>
              <a:cxn ang="0">
                <a:pos x="connsiteX2" y="connsiteY2"/>
              </a:cxn>
              <a:cxn ang="0">
                <a:pos x="connsiteX3" y="connsiteY3"/>
              </a:cxn>
            </a:cxnLst>
            <a:rect l="l" t="t" r="r" b="b"/>
            <a:pathLst>
              <a:path w="378941" h="19221">
                <a:moveTo>
                  <a:pt x="0" y="0"/>
                </a:moveTo>
                <a:cubicBezTo>
                  <a:pt x="63843" y="6864"/>
                  <a:pt x="127687" y="13729"/>
                  <a:pt x="181233" y="16475"/>
                </a:cubicBezTo>
                <a:cubicBezTo>
                  <a:pt x="234779" y="19221"/>
                  <a:pt x="321276" y="16475"/>
                  <a:pt x="321276" y="16475"/>
                </a:cubicBezTo>
                <a:lnTo>
                  <a:pt x="378941" y="164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Freeform 13"/>
          <p:cNvSpPr/>
          <p:nvPr/>
        </p:nvSpPr>
        <p:spPr>
          <a:xfrm>
            <a:off x="1856808" y="4365405"/>
            <a:ext cx="2387308" cy="481649"/>
          </a:xfrm>
          <a:custGeom>
            <a:avLst/>
            <a:gdLst>
              <a:gd name="connsiteX0" fmla="*/ 0 w 1566472"/>
              <a:gd name="connsiteY0" fmla="*/ 0 h 316042"/>
              <a:gd name="connsiteX1" fmla="*/ 142407 w 1566472"/>
              <a:gd name="connsiteY1" fmla="*/ 149902 h 316042"/>
              <a:gd name="connsiteX2" fmla="*/ 247338 w 1566472"/>
              <a:gd name="connsiteY2" fmla="*/ 224852 h 316042"/>
              <a:gd name="connsiteX3" fmla="*/ 397239 w 1566472"/>
              <a:gd name="connsiteY3" fmla="*/ 269823 h 316042"/>
              <a:gd name="connsiteX4" fmla="*/ 547141 w 1566472"/>
              <a:gd name="connsiteY4" fmla="*/ 277318 h 316042"/>
              <a:gd name="connsiteX5" fmla="*/ 644577 w 1566472"/>
              <a:gd name="connsiteY5" fmla="*/ 284813 h 316042"/>
              <a:gd name="connsiteX6" fmla="*/ 727023 w 1566472"/>
              <a:gd name="connsiteY6" fmla="*/ 314793 h 316042"/>
              <a:gd name="connsiteX7" fmla="*/ 944380 w 1566472"/>
              <a:gd name="connsiteY7" fmla="*/ 292308 h 316042"/>
              <a:gd name="connsiteX8" fmla="*/ 1071797 w 1566472"/>
              <a:gd name="connsiteY8" fmla="*/ 262328 h 316042"/>
              <a:gd name="connsiteX9" fmla="*/ 1206708 w 1566472"/>
              <a:gd name="connsiteY9" fmla="*/ 224852 h 316042"/>
              <a:gd name="connsiteX10" fmla="*/ 1371600 w 1566472"/>
              <a:gd name="connsiteY10" fmla="*/ 164892 h 316042"/>
              <a:gd name="connsiteX11" fmla="*/ 1499016 w 1566472"/>
              <a:gd name="connsiteY11" fmla="*/ 97436 h 316042"/>
              <a:gd name="connsiteX12" fmla="*/ 1566472 w 1566472"/>
              <a:gd name="connsiteY12" fmla="*/ 37475 h 31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6472" h="316042">
                <a:moveTo>
                  <a:pt x="0" y="0"/>
                </a:moveTo>
                <a:cubicBezTo>
                  <a:pt x="50592" y="56213"/>
                  <a:pt x="101184" y="112427"/>
                  <a:pt x="142407" y="149902"/>
                </a:cubicBezTo>
                <a:cubicBezTo>
                  <a:pt x="183630" y="187377"/>
                  <a:pt x="204866" y="204865"/>
                  <a:pt x="247338" y="224852"/>
                </a:cubicBezTo>
                <a:cubicBezTo>
                  <a:pt x="289810" y="244839"/>
                  <a:pt x="347272" y="261079"/>
                  <a:pt x="397239" y="269823"/>
                </a:cubicBezTo>
                <a:cubicBezTo>
                  <a:pt x="447206" y="278567"/>
                  <a:pt x="505918" y="274820"/>
                  <a:pt x="547141" y="277318"/>
                </a:cubicBezTo>
                <a:cubicBezTo>
                  <a:pt x="588364" y="279816"/>
                  <a:pt x="614597" y="278567"/>
                  <a:pt x="644577" y="284813"/>
                </a:cubicBezTo>
                <a:cubicBezTo>
                  <a:pt x="674557" y="291059"/>
                  <a:pt x="677056" y="313544"/>
                  <a:pt x="727023" y="314793"/>
                </a:cubicBezTo>
                <a:cubicBezTo>
                  <a:pt x="776990" y="316042"/>
                  <a:pt x="886918" y="301052"/>
                  <a:pt x="944380" y="292308"/>
                </a:cubicBezTo>
                <a:cubicBezTo>
                  <a:pt x="1001842" y="283564"/>
                  <a:pt x="1028076" y="273571"/>
                  <a:pt x="1071797" y="262328"/>
                </a:cubicBezTo>
                <a:cubicBezTo>
                  <a:pt x="1115518" y="251085"/>
                  <a:pt x="1156741" y="241091"/>
                  <a:pt x="1206708" y="224852"/>
                </a:cubicBezTo>
                <a:cubicBezTo>
                  <a:pt x="1256675" y="208613"/>
                  <a:pt x="1322882" y="186128"/>
                  <a:pt x="1371600" y="164892"/>
                </a:cubicBezTo>
                <a:cubicBezTo>
                  <a:pt x="1420318" y="143656"/>
                  <a:pt x="1466537" y="118672"/>
                  <a:pt x="1499016" y="97436"/>
                </a:cubicBezTo>
                <a:cubicBezTo>
                  <a:pt x="1531495" y="76200"/>
                  <a:pt x="1548983" y="56837"/>
                  <a:pt x="1566472" y="3747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6" name="Title 12"/>
          <p:cNvSpPr>
            <a:spLocks noGrp="1"/>
          </p:cNvSpPr>
          <p:nvPr>
            <p:ph type="title"/>
          </p:nvPr>
        </p:nvSpPr>
        <p:spPr/>
        <p:txBody>
          <a:bodyPr/>
          <a:lstStyle/>
          <a:p>
            <a:r>
              <a:rPr lang="en-CA" sz="2400" dirty="0">
                <a:latin typeface="Arial" pitchFamily="34" charset="0"/>
                <a:cs typeface="Arial" pitchFamily="34" charset="0"/>
              </a:rPr>
              <a:t>The invention of wave-equation migration</a:t>
            </a:r>
          </a:p>
        </p:txBody>
      </p:sp>
      <p:sp>
        <p:nvSpPr>
          <p:cNvPr id="24" name="Rectangle 23"/>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8363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 name="Picture 2"/>
          <p:cNvPicPr>
            <a:picLocks noChangeAspect="1" noChangeArrowheads="1"/>
          </p:cNvPicPr>
          <p:nvPr/>
        </p:nvPicPr>
        <p:blipFill>
          <a:blip r:embed="rId2" cstate="print">
            <a:biLevel thresh="50000"/>
          </a:blip>
          <a:srcRect t="5937" r="65556" b="48052"/>
          <a:stretch>
            <a:fillRect/>
          </a:stretch>
        </p:blipFill>
        <p:spPr bwMode="auto">
          <a:xfrm>
            <a:off x="990600" y="1980000"/>
            <a:ext cx="3600000" cy="3600000"/>
          </a:xfrm>
          <a:prstGeom prst="rect">
            <a:avLst/>
          </a:prstGeom>
          <a:solidFill>
            <a:schemeClr val="accent1"/>
          </a:solidFill>
          <a:ln w="9525">
            <a:noFill/>
            <a:miter lim="800000"/>
            <a:headEnd/>
            <a:tailEnd/>
          </a:ln>
          <a:effectLst/>
        </p:spPr>
      </p:pic>
      <p:pic>
        <p:nvPicPr>
          <p:cNvPr id="36" name="Picture 2"/>
          <p:cNvPicPr>
            <a:picLocks noChangeAspect="1" noChangeArrowheads="1"/>
          </p:cNvPicPr>
          <p:nvPr/>
        </p:nvPicPr>
        <p:blipFill>
          <a:blip r:embed="rId2" cstate="print">
            <a:lum/>
          </a:blip>
          <a:srcRect l="34445" t="51948" r="33333" b="2041"/>
          <a:stretch>
            <a:fillRect/>
          </a:stretch>
        </p:blipFill>
        <p:spPr bwMode="auto">
          <a:xfrm>
            <a:off x="4591742" y="1980000"/>
            <a:ext cx="3367742" cy="3600000"/>
          </a:xfrm>
          <a:prstGeom prst="rect">
            <a:avLst/>
          </a:prstGeom>
          <a:blipFill dpi="0" rotWithShape="1">
            <a:blip r:embed="rId3" cstate="print">
              <a:alphaModFix amt="50000"/>
            </a:blip>
            <a:srcRect/>
            <a:tile tx="0" ty="0" sx="100000" sy="100000" flip="none" algn="tl"/>
          </a:blipFill>
          <a:ln w="9525">
            <a:noFill/>
            <a:miter lim="800000"/>
            <a:headEnd/>
            <a:tailEnd/>
          </a:ln>
          <a:effectLst/>
        </p:spPr>
      </p:pic>
      <p:sp>
        <p:nvSpPr>
          <p:cNvPr id="11" name="Freeform 10"/>
          <p:cNvSpPr/>
          <p:nvPr/>
        </p:nvSpPr>
        <p:spPr>
          <a:xfrm>
            <a:off x="4622202"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8" name="Freeform 17"/>
          <p:cNvSpPr/>
          <p:nvPr/>
        </p:nvSpPr>
        <p:spPr>
          <a:xfrm>
            <a:off x="1198447"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6" name="Freeform 15"/>
          <p:cNvSpPr/>
          <p:nvPr/>
        </p:nvSpPr>
        <p:spPr>
          <a:xfrm>
            <a:off x="1765428" y="4686435"/>
            <a:ext cx="2467266" cy="470228"/>
          </a:xfrm>
          <a:custGeom>
            <a:avLst/>
            <a:gdLst>
              <a:gd name="connsiteX0" fmla="*/ 0 w 1618938"/>
              <a:gd name="connsiteY0" fmla="*/ 29981 h 308548"/>
              <a:gd name="connsiteX1" fmla="*/ 149902 w 1618938"/>
              <a:gd name="connsiteY1" fmla="*/ 157397 h 308548"/>
              <a:gd name="connsiteX2" fmla="*/ 307299 w 1618938"/>
              <a:gd name="connsiteY2" fmla="*/ 239843 h 308548"/>
              <a:gd name="connsiteX3" fmla="*/ 464695 w 1618938"/>
              <a:gd name="connsiteY3" fmla="*/ 284813 h 308548"/>
              <a:gd name="connsiteX4" fmla="*/ 629587 w 1618938"/>
              <a:gd name="connsiteY4" fmla="*/ 284813 h 308548"/>
              <a:gd name="connsiteX5" fmla="*/ 786984 w 1618938"/>
              <a:gd name="connsiteY5" fmla="*/ 292308 h 308548"/>
              <a:gd name="connsiteX6" fmla="*/ 869430 w 1618938"/>
              <a:gd name="connsiteY6" fmla="*/ 307299 h 308548"/>
              <a:gd name="connsiteX7" fmla="*/ 1026827 w 1618938"/>
              <a:gd name="connsiteY7" fmla="*/ 284813 h 308548"/>
              <a:gd name="connsiteX8" fmla="*/ 1251679 w 1618938"/>
              <a:gd name="connsiteY8" fmla="*/ 232348 h 308548"/>
              <a:gd name="connsiteX9" fmla="*/ 1401581 w 1618938"/>
              <a:gd name="connsiteY9" fmla="*/ 142407 h 308548"/>
              <a:gd name="connsiteX10" fmla="*/ 1543987 w 1618938"/>
              <a:gd name="connsiteY10" fmla="*/ 67456 h 308548"/>
              <a:gd name="connsiteX11" fmla="*/ 1618938 w 1618938"/>
              <a:gd name="connsiteY11" fmla="*/ 0 h 3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8938" h="308548">
                <a:moveTo>
                  <a:pt x="0" y="29981"/>
                </a:moveTo>
                <a:cubicBezTo>
                  <a:pt x="49343" y="76200"/>
                  <a:pt x="98686" y="122420"/>
                  <a:pt x="149902" y="157397"/>
                </a:cubicBezTo>
                <a:cubicBezTo>
                  <a:pt x="201119" y="192374"/>
                  <a:pt x="254834" y="218607"/>
                  <a:pt x="307299" y="239843"/>
                </a:cubicBezTo>
                <a:cubicBezTo>
                  <a:pt x="359765" y="261079"/>
                  <a:pt x="410980" y="277318"/>
                  <a:pt x="464695" y="284813"/>
                </a:cubicBezTo>
                <a:cubicBezTo>
                  <a:pt x="518410" y="292308"/>
                  <a:pt x="575872" y="283564"/>
                  <a:pt x="629587" y="284813"/>
                </a:cubicBezTo>
                <a:cubicBezTo>
                  <a:pt x="683302" y="286062"/>
                  <a:pt x="747010" y="288560"/>
                  <a:pt x="786984" y="292308"/>
                </a:cubicBezTo>
                <a:cubicBezTo>
                  <a:pt x="826958" y="296056"/>
                  <a:pt x="829456" y="308548"/>
                  <a:pt x="869430" y="307299"/>
                </a:cubicBezTo>
                <a:cubicBezTo>
                  <a:pt x="909404" y="306050"/>
                  <a:pt x="963119" y="297305"/>
                  <a:pt x="1026827" y="284813"/>
                </a:cubicBezTo>
                <a:cubicBezTo>
                  <a:pt x="1090535" y="272321"/>
                  <a:pt x="1189220" y="256082"/>
                  <a:pt x="1251679" y="232348"/>
                </a:cubicBezTo>
                <a:cubicBezTo>
                  <a:pt x="1314138" y="208614"/>
                  <a:pt x="1352863" y="169889"/>
                  <a:pt x="1401581" y="142407"/>
                </a:cubicBezTo>
                <a:cubicBezTo>
                  <a:pt x="1450299" y="114925"/>
                  <a:pt x="1507761" y="91190"/>
                  <a:pt x="1543987" y="67456"/>
                </a:cubicBezTo>
                <a:cubicBezTo>
                  <a:pt x="1580213" y="43722"/>
                  <a:pt x="1599575" y="21861"/>
                  <a:pt x="1618938"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4" name="Freeform 23"/>
          <p:cNvSpPr/>
          <p:nvPr/>
        </p:nvSpPr>
        <p:spPr>
          <a:xfrm>
            <a:off x="5164111" y="3722558"/>
            <a:ext cx="2308486" cy="856937"/>
          </a:xfrm>
          <a:custGeom>
            <a:avLst/>
            <a:gdLst>
              <a:gd name="connsiteX0" fmla="*/ 0 w 2308486"/>
              <a:gd name="connsiteY0" fmla="*/ 174885 h 856937"/>
              <a:gd name="connsiteX1" fmla="*/ 172387 w 2308486"/>
              <a:gd name="connsiteY1" fmla="*/ 92439 h 856937"/>
              <a:gd name="connsiteX2" fmla="*/ 359764 w 2308486"/>
              <a:gd name="connsiteY2" fmla="*/ 32478 h 856937"/>
              <a:gd name="connsiteX3" fmla="*/ 562132 w 2308486"/>
              <a:gd name="connsiteY3" fmla="*/ 9993 h 856937"/>
              <a:gd name="connsiteX4" fmla="*/ 712033 w 2308486"/>
              <a:gd name="connsiteY4" fmla="*/ 2498 h 856937"/>
              <a:gd name="connsiteX5" fmla="*/ 809469 w 2308486"/>
              <a:gd name="connsiteY5" fmla="*/ 2498 h 856937"/>
              <a:gd name="connsiteX6" fmla="*/ 899410 w 2308486"/>
              <a:gd name="connsiteY6" fmla="*/ 17488 h 856937"/>
              <a:gd name="connsiteX7" fmla="*/ 959371 w 2308486"/>
              <a:gd name="connsiteY7" fmla="*/ 47468 h 856937"/>
              <a:gd name="connsiteX8" fmla="*/ 974361 w 2308486"/>
              <a:gd name="connsiteY8" fmla="*/ 107429 h 856937"/>
              <a:gd name="connsiteX9" fmla="*/ 989351 w 2308486"/>
              <a:gd name="connsiteY9" fmla="*/ 212360 h 856937"/>
              <a:gd name="connsiteX10" fmla="*/ 996846 w 2308486"/>
              <a:gd name="connsiteY10" fmla="*/ 294806 h 856937"/>
              <a:gd name="connsiteX11" fmla="*/ 1026827 w 2308486"/>
              <a:gd name="connsiteY11" fmla="*/ 399737 h 856937"/>
              <a:gd name="connsiteX12" fmla="*/ 1049312 w 2308486"/>
              <a:gd name="connsiteY12" fmla="*/ 489678 h 856937"/>
              <a:gd name="connsiteX13" fmla="*/ 1086787 w 2308486"/>
              <a:gd name="connsiteY13" fmla="*/ 527153 h 856937"/>
              <a:gd name="connsiteX14" fmla="*/ 1139253 w 2308486"/>
              <a:gd name="connsiteY14" fmla="*/ 549639 h 856937"/>
              <a:gd name="connsiteX15" fmla="*/ 1236689 w 2308486"/>
              <a:gd name="connsiteY15" fmla="*/ 587114 h 856937"/>
              <a:gd name="connsiteX16" fmla="*/ 1326630 w 2308486"/>
              <a:gd name="connsiteY16" fmla="*/ 594609 h 856937"/>
              <a:gd name="connsiteX17" fmla="*/ 1386591 w 2308486"/>
              <a:gd name="connsiteY17" fmla="*/ 602104 h 856937"/>
              <a:gd name="connsiteX18" fmla="*/ 1514007 w 2308486"/>
              <a:gd name="connsiteY18" fmla="*/ 624590 h 856937"/>
              <a:gd name="connsiteX19" fmla="*/ 1686394 w 2308486"/>
              <a:gd name="connsiteY19" fmla="*/ 662065 h 856937"/>
              <a:gd name="connsiteX20" fmla="*/ 1896256 w 2308486"/>
              <a:gd name="connsiteY20" fmla="*/ 707035 h 856937"/>
              <a:gd name="connsiteX21" fmla="*/ 2046158 w 2308486"/>
              <a:gd name="connsiteY21" fmla="*/ 744511 h 856937"/>
              <a:gd name="connsiteX22" fmla="*/ 2166079 w 2308486"/>
              <a:gd name="connsiteY22" fmla="*/ 796976 h 856937"/>
              <a:gd name="connsiteX23" fmla="*/ 2263515 w 2308486"/>
              <a:gd name="connsiteY23" fmla="*/ 826957 h 856937"/>
              <a:gd name="connsiteX24" fmla="*/ 2308486 w 2308486"/>
              <a:gd name="connsiteY24" fmla="*/ 856937 h 85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8486" h="856937">
                <a:moveTo>
                  <a:pt x="0" y="174885"/>
                </a:moveTo>
                <a:cubicBezTo>
                  <a:pt x="56213" y="145529"/>
                  <a:pt x="112426" y="116173"/>
                  <a:pt x="172387" y="92439"/>
                </a:cubicBezTo>
                <a:cubicBezTo>
                  <a:pt x="232348" y="68705"/>
                  <a:pt x="294807" y="46219"/>
                  <a:pt x="359764" y="32478"/>
                </a:cubicBezTo>
                <a:cubicBezTo>
                  <a:pt x="424721" y="18737"/>
                  <a:pt x="503421" y="14990"/>
                  <a:pt x="562132" y="9993"/>
                </a:cubicBezTo>
                <a:cubicBezTo>
                  <a:pt x="620844" y="4996"/>
                  <a:pt x="670810" y="3747"/>
                  <a:pt x="712033" y="2498"/>
                </a:cubicBezTo>
                <a:cubicBezTo>
                  <a:pt x="753256" y="1249"/>
                  <a:pt x="778240" y="0"/>
                  <a:pt x="809469" y="2498"/>
                </a:cubicBezTo>
                <a:cubicBezTo>
                  <a:pt x="840698" y="4996"/>
                  <a:pt x="874426" y="9993"/>
                  <a:pt x="899410" y="17488"/>
                </a:cubicBezTo>
                <a:cubicBezTo>
                  <a:pt x="924394" y="24983"/>
                  <a:pt x="946879" y="32478"/>
                  <a:pt x="959371" y="47468"/>
                </a:cubicBezTo>
                <a:cubicBezTo>
                  <a:pt x="971863" y="62458"/>
                  <a:pt x="969364" y="79947"/>
                  <a:pt x="974361" y="107429"/>
                </a:cubicBezTo>
                <a:cubicBezTo>
                  <a:pt x="979358" y="134911"/>
                  <a:pt x="985604" y="181131"/>
                  <a:pt x="989351" y="212360"/>
                </a:cubicBezTo>
                <a:cubicBezTo>
                  <a:pt x="993098" y="243589"/>
                  <a:pt x="990600" y="263577"/>
                  <a:pt x="996846" y="294806"/>
                </a:cubicBezTo>
                <a:cubicBezTo>
                  <a:pt x="1003092" y="326035"/>
                  <a:pt x="1018083" y="367258"/>
                  <a:pt x="1026827" y="399737"/>
                </a:cubicBezTo>
                <a:cubicBezTo>
                  <a:pt x="1035571" y="432216"/>
                  <a:pt x="1039319" y="468442"/>
                  <a:pt x="1049312" y="489678"/>
                </a:cubicBezTo>
                <a:cubicBezTo>
                  <a:pt x="1059305" y="510914"/>
                  <a:pt x="1071797" y="517160"/>
                  <a:pt x="1086787" y="527153"/>
                </a:cubicBezTo>
                <a:cubicBezTo>
                  <a:pt x="1101777" y="537146"/>
                  <a:pt x="1114269" y="539646"/>
                  <a:pt x="1139253" y="549639"/>
                </a:cubicBezTo>
                <a:cubicBezTo>
                  <a:pt x="1164237" y="559633"/>
                  <a:pt x="1205460" y="579619"/>
                  <a:pt x="1236689" y="587114"/>
                </a:cubicBezTo>
                <a:cubicBezTo>
                  <a:pt x="1267918" y="594609"/>
                  <a:pt x="1301646" y="592111"/>
                  <a:pt x="1326630" y="594609"/>
                </a:cubicBezTo>
                <a:cubicBezTo>
                  <a:pt x="1351614" y="597107"/>
                  <a:pt x="1355362" y="597107"/>
                  <a:pt x="1386591" y="602104"/>
                </a:cubicBezTo>
                <a:cubicBezTo>
                  <a:pt x="1417821" y="607101"/>
                  <a:pt x="1464040" y="614597"/>
                  <a:pt x="1514007" y="624590"/>
                </a:cubicBezTo>
                <a:cubicBezTo>
                  <a:pt x="1563974" y="634584"/>
                  <a:pt x="1686394" y="662065"/>
                  <a:pt x="1686394" y="662065"/>
                </a:cubicBezTo>
                <a:lnTo>
                  <a:pt x="1896256" y="707035"/>
                </a:lnTo>
                <a:cubicBezTo>
                  <a:pt x="1956217" y="720776"/>
                  <a:pt x="2001188" y="729521"/>
                  <a:pt x="2046158" y="744511"/>
                </a:cubicBezTo>
                <a:cubicBezTo>
                  <a:pt x="2091128" y="759501"/>
                  <a:pt x="2129853" y="783235"/>
                  <a:pt x="2166079" y="796976"/>
                </a:cubicBezTo>
                <a:cubicBezTo>
                  <a:pt x="2202305" y="810717"/>
                  <a:pt x="2239781" y="816964"/>
                  <a:pt x="2263515" y="826957"/>
                </a:cubicBezTo>
                <a:cubicBezTo>
                  <a:pt x="2287249" y="836950"/>
                  <a:pt x="2297867" y="846943"/>
                  <a:pt x="2308486" y="85693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Freeform 27"/>
          <p:cNvSpPr/>
          <p:nvPr/>
        </p:nvSpPr>
        <p:spPr>
          <a:xfrm>
            <a:off x="1837038" y="4217773"/>
            <a:ext cx="436605" cy="41189"/>
          </a:xfrm>
          <a:custGeom>
            <a:avLst/>
            <a:gdLst>
              <a:gd name="connsiteX0" fmla="*/ 0 w 436605"/>
              <a:gd name="connsiteY0" fmla="*/ 0 h 41189"/>
              <a:gd name="connsiteX1" fmla="*/ 156519 w 436605"/>
              <a:gd name="connsiteY1" fmla="*/ 8238 h 41189"/>
              <a:gd name="connsiteX2" fmla="*/ 288324 w 436605"/>
              <a:gd name="connsiteY2" fmla="*/ 16476 h 41189"/>
              <a:gd name="connsiteX3" fmla="*/ 436605 w 436605"/>
              <a:gd name="connsiteY3" fmla="*/ 41189 h 41189"/>
            </a:gdLst>
            <a:ahLst/>
            <a:cxnLst>
              <a:cxn ang="0">
                <a:pos x="connsiteX0" y="connsiteY0"/>
              </a:cxn>
              <a:cxn ang="0">
                <a:pos x="connsiteX1" y="connsiteY1"/>
              </a:cxn>
              <a:cxn ang="0">
                <a:pos x="connsiteX2" y="connsiteY2"/>
              </a:cxn>
              <a:cxn ang="0">
                <a:pos x="connsiteX3" y="connsiteY3"/>
              </a:cxn>
            </a:cxnLst>
            <a:rect l="l" t="t" r="r" b="b"/>
            <a:pathLst>
              <a:path w="436605" h="41189">
                <a:moveTo>
                  <a:pt x="0" y="0"/>
                </a:moveTo>
                <a:lnTo>
                  <a:pt x="156519" y="8238"/>
                </a:lnTo>
                <a:cubicBezTo>
                  <a:pt x="204573" y="10984"/>
                  <a:pt x="241643" y="10984"/>
                  <a:pt x="288324" y="16476"/>
                </a:cubicBezTo>
                <a:cubicBezTo>
                  <a:pt x="335005" y="21968"/>
                  <a:pt x="385805" y="31578"/>
                  <a:pt x="436605" y="4118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9" name="Freeform 28"/>
          <p:cNvSpPr/>
          <p:nvPr/>
        </p:nvSpPr>
        <p:spPr>
          <a:xfrm>
            <a:off x="2224800" y="4242840"/>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0" name="Freeform 29"/>
          <p:cNvSpPr/>
          <p:nvPr/>
        </p:nvSpPr>
        <p:spPr>
          <a:xfrm>
            <a:off x="5205600" y="4212000"/>
            <a:ext cx="436605" cy="41189"/>
          </a:xfrm>
          <a:custGeom>
            <a:avLst/>
            <a:gdLst>
              <a:gd name="connsiteX0" fmla="*/ 0 w 436605"/>
              <a:gd name="connsiteY0" fmla="*/ 0 h 41189"/>
              <a:gd name="connsiteX1" fmla="*/ 156519 w 436605"/>
              <a:gd name="connsiteY1" fmla="*/ 8238 h 41189"/>
              <a:gd name="connsiteX2" fmla="*/ 288324 w 436605"/>
              <a:gd name="connsiteY2" fmla="*/ 16476 h 41189"/>
              <a:gd name="connsiteX3" fmla="*/ 436605 w 436605"/>
              <a:gd name="connsiteY3" fmla="*/ 41189 h 41189"/>
            </a:gdLst>
            <a:ahLst/>
            <a:cxnLst>
              <a:cxn ang="0">
                <a:pos x="connsiteX0" y="connsiteY0"/>
              </a:cxn>
              <a:cxn ang="0">
                <a:pos x="connsiteX1" y="connsiteY1"/>
              </a:cxn>
              <a:cxn ang="0">
                <a:pos x="connsiteX2" y="connsiteY2"/>
              </a:cxn>
              <a:cxn ang="0">
                <a:pos x="connsiteX3" y="connsiteY3"/>
              </a:cxn>
            </a:cxnLst>
            <a:rect l="l" t="t" r="r" b="b"/>
            <a:pathLst>
              <a:path w="436605" h="41189">
                <a:moveTo>
                  <a:pt x="0" y="0"/>
                </a:moveTo>
                <a:lnTo>
                  <a:pt x="156519" y="8238"/>
                </a:lnTo>
                <a:cubicBezTo>
                  <a:pt x="204573" y="10984"/>
                  <a:pt x="241643" y="10984"/>
                  <a:pt x="288324" y="16476"/>
                </a:cubicBezTo>
                <a:cubicBezTo>
                  <a:pt x="335005" y="21968"/>
                  <a:pt x="385805" y="31578"/>
                  <a:pt x="436605" y="4118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Freeform 30"/>
          <p:cNvSpPr/>
          <p:nvPr/>
        </p:nvSpPr>
        <p:spPr>
          <a:xfrm>
            <a:off x="5641298" y="4251600"/>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2" name="Freeform 31"/>
          <p:cNvSpPr/>
          <p:nvPr/>
        </p:nvSpPr>
        <p:spPr>
          <a:xfrm>
            <a:off x="3517557" y="4676400"/>
            <a:ext cx="518984" cy="28832"/>
          </a:xfrm>
          <a:custGeom>
            <a:avLst/>
            <a:gdLst>
              <a:gd name="connsiteX0" fmla="*/ 0 w 518984"/>
              <a:gd name="connsiteY0" fmla="*/ 27459 h 28832"/>
              <a:gd name="connsiteX1" fmla="*/ 140043 w 518984"/>
              <a:gd name="connsiteY1" fmla="*/ 27459 h 28832"/>
              <a:gd name="connsiteX2" fmla="*/ 296562 w 518984"/>
              <a:gd name="connsiteY2" fmla="*/ 19221 h 28832"/>
              <a:gd name="connsiteX3" fmla="*/ 420129 w 518984"/>
              <a:gd name="connsiteY3" fmla="*/ 2746 h 28832"/>
              <a:gd name="connsiteX4" fmla="*/ 518984 w 518984"/>
              <a:gd name="connsiteY4" fmla="*/ 2746 h 2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984" h="28832">
                <a:moveTo>
                  <a:pt x="0" y="27459"/>
                </a:moveTo>
                <a:cubicBezTo>
                  <a:pt x="45994" y="27459"/>
                  <a:pt x="90616" y="28832"/>
                  <a:pt x="140043" y="27459"/>
                </a:cubicBezTo>
                <a:cubicBezTo>
                  <a:pt x="189470" y="26086"/>
                  <a:pt x="249881" y="23340"/>
                  <a:pt x="296562" y="19221"/>
                </a:cubicBezTo>
                <a:cubicBezTo>
                  <a:pt x="343243" y="15102"/>
                  <a:pt x="383059" y="5492"/>
                  <a:pt x="420129" y="2746"/>
                </a:cubicBezTo>
                <a:cubicBezTo>
                  <a:pt x="457199" y="0"/>
                  <a:pt x="488091" y="1373"/>
                  <a:pt x="518984" y="274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3" name="Freeform 32"/>
          <p:cNvSpPr/>
          <p:nvPr/>
        </p:nvSpPr>
        <p:spPr>
          <a:xfrm>
            <a:off x="6948616" y="4676400"/>
            <a:ext cx="518984" cy="28832"/>
          </a:xfrm>
          <a:custGeom>
            <a:avLst/>
            <a:gdLst>
              <a:gd name="connsiteX0" fmla="*/ 0 w 518984"/>
              <a:gd name="connsiteY0" fmla="*/ 27459 h 28832"/>
              <a:gd name="connsiteX1" fmla="*/ 140043 w 518984"/>
              <a:gd name="connsiteY1" fmla="*/ 27459 h 28832"/>
              <a:gd name="connsiteX2" fmla="*/ 296562 w 518984"/>
              <a:gd name="connsiteY2" fmla="*/ 19221 h 28832"/>
              <a:gd name="connsiteX3" fmla="*/ 420129 w 518984"/>
              <a:gd name="connsiteY3" fmla="*/ 2746 h 28832"/>
              <a:gd name="connsiteX4" fmla="*/ 518984 w 518984"/>
              <a:gd name="connsiteY4" fmla="*/ 2746 h 2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984" h="28832">
                <a:moveTo>
                  <a:pt x="0" y="27459"/>
                </a:moveTo>
                <a:cubicBezTo>
                  <a:pt x="45994" y="27459"/>
                  <a:pt x="90616" y="28832"/>
                  <a:pt x="140043" y="27459"/>
                </a:cubicBezTo>
                <a:cubicBezTo>
                  <a:pt x="189470" y="26086"/>
                  <a:pt x="249881" y="23340"/>
                  <a:pt x="296562" y="19221"/>
                </a:cubicBezTo>
                <a:cubicBezTo>
                  <a:pt x="343243" y="15102"/>
                  <a:pt x="383059" y="5492"/>
                  <a:pt x="420129" y="2746"/>
                </a:cubicBezTo>
                <a:cubicBezTo>
                  <a:pt x="457199" y="0"/>
                  <a:pt x="488091" y="1373"/>
                  <a:pt x="518984" y="274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4" name="Freeform 33"/>
          <p:cNvSpPr/>
          <p:nvPr/>
        </p:nvSpPr>
        <p:spPr>
          <a:xfrm>
            <a:off x="2653259" y="4630712"/>
            <a:ext cx="614597" cy="53714"/>
          </a:xfrm>
          <a:custGeom>
            <a:avLst/>
            <a:gdLst>
              <a:gd name="connsiteX0" fmla="*/ 0 w 614597"/>
              <a:gd name="connsiteY0" fmla="*/ 1249 h 53714"/>
              <a:gd name="connsiteX1" fmla="*/ 97436 w 614597"/>
              <a:gd name="connsiteY1" fmla="*/ 1249 h 53714"/>
              <a:gd name="connsiteX2" fmla="*/ 194872 w 614597"/>
              <a:gd name="connsiteY2" fmla="*/ 8744 h 53714"/>
              <a:gd name="connsiteX3" fmla="*/ 329784 w 614597"/>
              <a:gd name="connsiteY3" fmla="*/ 31229 h 53714"/>
              <a:gd name="connsiteX4" fmla="*/ 442210 w 614597"/>
              <a:gd name="connsiteY4" fmla="*/ 38724 h 53714"/>
              <a:gd name="connsiteX5" fmla="*/ 562131 w 614597"/>
              <a:gd name="connsiteY5" fmla="*/ 46219 h 53714"/>
              <a:gd name="connsiteX6" fmla="*/ 614597 w 614597"/>
              <a:gd name="connsiteY6" fmla="*/ 53714 h 5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597" h="53714">
                <a:moveTo>
                  <a:pt x="0" y="1249"/>
                </a:moveTo>
                <a:cubicBezTo>
                  <a:pt x="32478" y="624"/>
                  <a:pt x="64957" y="0"/>
                  <a:pt x="97436" y="1249"/>
                </a:cubicBezTo>
                <a:cubicBezTo>
                  <a:pt x="129915" y="2498"/>
                  <a:pt x="156147" y="3747"/>
                  <a:pt x="194872" y="8744"/>
                </a:cubicBezTo>
                <a:cubicBezTo>
                  <a:pt x="233597" y="13741"/>
                  <a:pt x="288561" y="26232"/>
                  <a:pt x="329784" y="31229"/>
                </a:cubicBezTo>
                <a:cubicBezTo>
                  <a:pt x="371007" y="36226"/>
                  <a:pt x="442210" y="38724"/>
                  <a:pt x="442210" y="38724"/>
                </a:cubicBezTo>
                <a:lnTo>
                  <a:pt x="562131" y="46219"/>
                </a:lnTo>
                <a:cubicBezTo>
                  <a:pt x="590862" y="48717"/>
                  <a:pt x="602729" y="51215"/>
                  <a:pt x="614597" y="537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5" name="Freeform 34"/>
          <p:cNvSpPr/>
          <p:nvPr/>
        </p:nvSpPr>
        <p:spPr>
          <a:xfrm>
            <a:off x="6014803" y="4629600"/>
            <a:ext cx="614597" cy="53714"/>
          </a:xfrm>
          <a:custGeom>
            <a:avLst/>
            <a:gdLst>
              <a:gd name="connsiteX0" fmla="*/ 0 w 614597"/>
              <a:gd name="connsiteY0" fmla="*/ 1249 h 53714"/>
              <a:gd name="connsiteX1" fmla="*/ 97436 w 614597"/>
              <a:gd name="connsiteY1" fmla="*/ 1249 h 53714"/>
              <a:gd name="connsiteX2" fmla="*/ 194872 w 614597"/>
              <a:gd name="connsiteY2" fmla="*/ 8744 h 53714"/>
              <a:gd name="connsiteX3" fmla="*/ 329784 w 614597"/>
              <a:gd name="connsiteY3" fmla="*/ 31229 h 53714"/>
              <a:gd name="connsiteX4" fmla="*/ 442210 w 614597"/>
              <a:gd name="connsiteY4" fmla="*/ 38724 h 53714"/>
              <a:gd name="connsiteX5" fmla="*/ 562131 w 614597"/>
              <a:gd name="connsiteY5" fmla="*/ 46219 h 53714"/>
              <a:gd name="connsiteX6" fmla="*/ 614597 w 614597"/>
              <a:gd name="connsiteY6" fmla="*/ 53714 h 5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597" h="53714">
                <a:moveTo>
                  <a:pt x="0" y="1249"/>
                </a:moveTo>
                <a:cubicBezTo>
                  <a:pt x="32478" y="624"/>
                  <a:pt x="64957" y="0"/>
                  <a:pt x="97436" y="1249"/>
                </a:cubicBezTo>
                <a:cubicBezTo>
                  <a:pt x="129915" y="2498"/>
                  <a:pt x="156147" y="3747"/>
                  <a:pt x="194872" y="8744"/>
                </a:cubicBezTo>
                <a:cubicBezTo>
                  <a:pt x="233597" y="13741"/>
                  <a:pt x="288561" y="26232"/>
                  <a:pt x="329784" y="31229"/>
                </a:cubicBezTo>
                <a:cubicBezTo>
                  <a:pt x="371007" y="36226"/>
                  <a:pt x="442210" y="38724"/>
                  <a:pt x="442210" y="38724"/>
                </a:cubicBezTo>
                <a:lnTo>
                  <a:pt x="562131" y="46219"/>
                </a:lnTo>
                <a:cubicBezTo>
                  <a:pt x="590862" y="48717"/>
                  <a:pt x="602729" y="51215"/>
                  <a:pt x="614597" y="537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1" name="Freeform 40"/>
          <p:cNvSpPr/>
          <p:nvPr/>
        </p:nvSpPr>
        <p:spPr>
          <a:xfrm>
            <a:off x="6598508" y="4687330"/>
            <a:ext cx="378941" cy="19221"/>
          </a:xfrm>
          <a:custGeom>
            <a:avLst/>
            <a:gdLst>
              <a:gd name="connsiteX0" fmla="*/ 0 w 378941"/>
              <a:gd name="connsiteY0" fmla="*/ 0 h 19221"/>
              <a:gd name="connsiteX1" fmla="*/ 181233 w 378941"/>
              <a:gd name="connsiteY1" fmla="*/ 16475 h 19221"/>
              <a:gd name="connsiteX2" fmla="*/ 321276 w 378941"/>
              <a:gd name="connsiteY2" fmla="*/ 16475 h 19221"/>
              <a:gd name="connsiteX3" fmla="*/ 378941 w 378941"/>
              <a:gd name="connsiteY3" fmla="*/ 16475 h 19221"/>
            </a:gdLst>
            <a:ahLst/>
            <a:cxnLst>
              <a:cxn ang="0">
                <a:pos x="connsiteX0" y="connsiteY0"/>
              </a:cxn>
              <a:cxn ang="0">
                <a:pos x="connsiteX1" y="connsiteY1"/>
              </a:cxn>
              <a:cxn ang="0">
                <a:pos x="connsiteX2" y="connsiteY2"/>
              </a:cxn>
              <a:cxn ang="0">
                <a:pos x="connsiteX3" y="connsiteY3"/>
              </a:cxn>
            </a:cxnLst>
            <a:rect l="l" t="t" r="r" b="b"/>
            <a:pathLst>
              <a:path w="378941" h="19221">
                <a:moveTo>
                  <a:pt x="0" y="0"/>
                </a:moveTo>
                <a:cubicBezTo>
                  <a:pt x="63843" y="6864"/>
                  <a:pt x="127687" y="13729"/>
                  <a:pt x="181233" y="16475"/>
                </a:cubicBezTo>
                <a:cubicBezTo>
                  <a:pt x="234779" y="19221"/>
                  <a:pt x="321276" y="16475"/>
                  <a:pt x="321276" y="16475"/>
                </a:cubicBezTo>
                <a:lnTo>
                  <a:pt x="378941" y="164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2" name="Freeform 41"/>
          <p:cNvSpPr/>
          <p:nvPr/>
        </p:nvSpPr>
        <p:spPr>
          <a:xfrm>
            <a:off x="3258000" y="4687200"/>
            <a:ext cx="378941" cy="19221"/>
          </a:xfrm>
          <a:custGeom>
            <a:avLst/>
            <a:gdLst>
              <a:gd name="connsiteX0" fmla="*/ 0 w 378941"/>
              <a:gd name="connsiteY0" fmla="*/ 0 h 19221"/>
              <a:gd name="connsiteX1" fmla="*/ 181233 w 378941"/>
              <a:gd name="connsiteY1" fmla="*/ 16475 h 19221"/>
              <a:gd name="connsiteX2" fmla="*/ 321276 w 378941"/>
              <a:gd name="connsiteY2" fmla="*/ 16475 h 19221"/>
              <a:gd name="connsiteX3" fmla="*/ 378941 w 378941"/>
              <a:gd name="connsiteY3" fmla="*/ 16475 h 19221"/>
            </a:gdLst>
            <a:ahLst/>
            <a:cxnLst>
              <a:cxn ang="0">
                <a:pos x="connsiteX0" y="connsiteY0"/>
              </a:cxn>
              <a:cxn ang="0">
                <a:pos x="connsiteX1" y="connsiteY1"/>
              </a:cxn>
              <a:cxn ang="0">
                <a:pos x="connsiteX2" y="connsiteY2"/>
              </a:cxn>
              <a:cxn ang="0">
                <a:pos x="connsiteX3" y="connsiteY3"/>
              </a:cxn>
            </a:cxnLst>
            <a:rect l="l" t="t" r="r" b="b"/>
            <a:pathLst>
              <a:path w="378941" h="19221">
                <a:moveTo>
                  <a:pt x="0" y="0"/>
                </a:moveTo>
                <a:cubicBezTo>
                  <a:pt x="63843" y="6864"/>
                  <a:pt x="127687" y="13729"/>
                  <a:pt x="181233" y="16475"/>
                </a:cubicBezTo>
                <a:cubicBezTo>
                  <a:pt x="234779" y="19221"/>
                  <a:pt x="321276" y="16475"/>
                  <a:pt x="321276" y="16475"/>
                </a:cubicBezTo>
                <a:lnTo>
                  <a:pt x="378941" y="164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4" name="Title 12"/>
          <p:cNvSpPr>
            <a:spLocks noGrp="1"/>
          </p:cNvSpPr>
          <p:nvPr>
            <p:ph type="title"/>
          </p:nvPr>
        </p:nvSpPr>
        <p:spPr/>
        <p:txBody>
          <a:bodyPr/>
          <a:lstStyle/>
          <a:p>
            <a:r>
              <a:rPr lang="en-CA" sz="2400" dirty="0">
                <a:latin typeface="Arial" pitchFamily="34" charset="0"/>
                <a:cs typeface="Arial" pitchFamily="34" charset="0"/>
              </a:rPr>
              <a:t>The invention of wave-equation migration</a:t>
            </a:r>
          </a:p>
        </p:txBody>
      </p:sp>
      <p:sp>
        <p:nvSpPr>
          <p:cNvPr id="20" name="Rectangle 19"/>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170387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 name="Picture 2"/>
          <p:cNvPicPr>
            <a:picLocks noChangeAspect="1" noChangeArrowheads="1"/>
          </p:cNvPicPr>
          <p:nvPr/>
        </p:nvPicPr>
        <p:blipFill>
          <a:blip r:embed="rId2" cstate="print">
            <a:biLevel thresh="50000"/>
          </a:blip>
          <a:srcRect t="5937" r="65556" b="48052"/>
          <a:stretch>
            <a:fillRect/>
          </a:stretch>
        </p:blipFill>
        <p:spPr bwMode="auto">
          <a:xfrm>
            <a:off x="990600" y="1980000"/>
            <a:ext cx="3600000" cy="3600000"/>
          </a:xfrm>
          <a:prstGeom prst="rect">
            <a:avLst/>
          </a:prstGeom>
          <a:solidFill>
            <a:schemeClr val="accent1"/>
          </a:solidFill>
          <a:ln w="9525">
            <a:noFill/>
            <a:miter lim="800000"/>
            <a:headEnd/>
            <a:tailEnd/>
          </a:ln>
          <a:effectLst/>
        </p:spPr>
      </p:pic>
      <p:pic>
        <p:nvPicPr>
          <p:cNvPr id="36" name="Picture 2"/>
          <p:cNvPicPr>
            <a:picLocks noChangeAspect="1" noChangeArrowheads="1"/>
          </p:cNvPicPr>
          <p:nvPr/>
        </p:nvPicPr>
        <p:blipFill>
          <a:blip r:embed="rId2" cstate="print">
            <a:lum/>
          </a:blip>
          <a:srcRect l="34445" t="51948" r="33333" b="2041"/>
          <a:stretch>
            <a:fillRect/>
          </a:stretch>
        </p:blipFill>
        <p:spPr bwMode="auto">
          <a:xfrm>
            <a:off x="4591742" y="1980000"/>
            <a:ext cx="3367742" cy="3600000"/>
          </a:xfrm>
          <a:prstGeom prst="rect">
            <a:avLst/>
          </a:prstGeom>
          <a:blipFill dpi="0" rotWithShape="1">
            <a:blip r:embed="rId3" cstate="print">
              <a:alphaModFix amt="50000"/>
            </a:blip>
            <a:srcRect/>
            <a:tile tx="0" ty="0" sx="100000" sy="100000" flip="none" algn="tl"/>
          </a:blipFill>
          <a:ln w="9525">
            <a:noFill/>
            <a:miter lim="800000"/>
            <a:headEnd/>
            <a:tailEnd/>
          </a:ln>
          <a:effectLst/>
        </p:spPr>
      </p:pic>
      <p:sp>
        <p:nvSpPr>
          <p:cNvPr id="11" name="Freeform 10"/>
          <p:cNvSpPr/>
          <p:nvPr/>
        </p:nvSpPr>
        <p:spPr>
          <a:xfrm>
            <a:off x="4622202"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8" name="Freeform 17"/>
          <p:cNvSpPr/>
          <p:nvPr/>
        </p:nvSpPr>
        <p:spPr>
          <a:xfrm>
            <a:off x="1198447" y="4204800"/>
            <a:ext cx="3221153" cy="494976"/>
          </a:xfrm>
          <a:custGeom>
            <a:avLst/>
            <a:gdLst>
              <a:gd name="connsiteX0" fmla="*/ 0 w 2113613"/>
              <a:gd name="connsiteY0" fmla="*/ 8744 h 248587"/>
              <a:gd name="connsiteX1" fmla="*/ 247338 w 2113613"/>
              <a:gd name="connsiteY1" fmla="*/ 1249 h 248587"/>
              <a:gd name="connsiteX2" fmla="*/ 622092 w 2113613"/>
              <a:gd name="connsiteY2" fmla="*/ 16239 h 248587"/>
              <a:gd name="connsiteX3" fmla="*/ 816964 w 2113613"/>
              <a:gd name="connsiteY3" fmla="*/ 38724 h 248587"/>
              <a:gd name="connsiteX4" fmla="*/ 914400 w 2113613"/>
              <a:gd name="connsiteY4" fmla="*/ 53714 h 248587"/>
              <a:gd name="connsiteX5" fmla="*/ 936885 w 2113613"/>
              <a:gd name="connsiteY5" fmla="*/ 196121 h 248587"/>
              <a:gd name="connsiteX6" fmla="*/ 1034321 w 2113613"/>
              <a:gd name="connsiteY6" fmla="*/ 211111 h 248587"/>
              <a:gd name="connsiteX7" fmla="*/ 1251679 w 2113613"/>
              <a:gd name="connsiteY7" fmla="*/ 233596 h 248587"/>
              <a:gd name="connsiteX8" fmla="*/ 1573967 w 2113613"/>
              <a:gd name="connsiteY8" fmla="*/ 248587 h 248587"/>
              <a:gd name="connsiteX9" fmla="*/ 1851285 w 2113613"/>
              <a:gd name="connsiteY9" fmla="*/ 233596 h 248587"/>
              <a:gd name="connsiteX10" fmla="*/ 1993692 w 2113613"/>
              <a:gd name="connsiteY10" fmla="*/ 233596 h 248587"/>
              <a:gd name="connsiteX11" fmla="*/ 2113613 w 2113613"/>
              <a:gd name="connsiteY11" fmla="*/ 211111 h 2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613" h="248587">
                <a:moveTo>
                  <a:pt x="0" y="8744"/>
                </a:moveTo>
                <a:cubicBezTo>
                  <a:pt x="71828" y="4372"/>
                  <a:pt x="143656" y="0"/>
                  <a:pt x="247338" y="1249"/>
                </a:cubicBezTo>
                <a:cubicBezTo>
                  <a:pt x="351020" y="2498"/>
                  <a:pt x="527154" y="9993"/>
                  <a:pt x="622092" y="16239"/>
                </a:cubicBezTo>
                <a:cubicBezTo>
                  <a:pt x="717030" y="22485"/>
                  <a:pt x="768246" y="32478"/>
                  <a:pt x="816964" y="38724"/>
                </a:cubicBezTo>
                <a:cubicBezTo>
                  <a:pt x="865682" y="44970"/>
                  <a:pt x="894413" y="27481"/>
                  <a:pt x="914400" y="53714"/>
                </a:cubicBezTo>
                <a:cubicBezTo>
                  <a:pt x="934387" y="79947"/>
                  <a:pt x="916898" y="169888"/>
                  <a:pt x="936885" y="196121"/>
                </a:cubicBezTo>
                <a:cubicBezTo>
                  <a:pt x="956872" y="222354"/>
                  <a:pt x="981855" y="204865"/>
                  <a:pt x="1034321" y="211111"/>
                </a:cubicBezTo>
                <a:cubicBezTo>
                  <a:pt x="1086787" y="217357"/>
                  <a:pt x="1161738" y="227350"/>
                  <a:pt x="1251679" y="233596"/>
                </a:cubicBezTo>
                <a:cubicBezTo>
                  <a:pt x="1341620" y="239842"/>
                  <a:pt x="1474033" y="248587"/>
                  <a:pt x="1573967" y="248587"/>
                </a:cubicBezTo>
                <a:cubicBezTo>
                  <a:pt x="1673901" y="248587"/>
                  <a:pt x="1781331" y="236094"/>
                  <a:pt x="1851285" y="233596"/>
                </a:cubicBezTo>
                <a:cubicBezTo>
                  <a:pt x="1921239" y="231098"/>
                  <a:pt x="1949971" y="237343"/>
                  <a:pt x="1993692" y="233596"/>
                </a:cubicBezTo>
                <a:cubicBezTo>
                  <a:pt x="2037413" y="229849"/>
                  <a:pt x="2075513" y="220480"/>
                  <a:pt x="2113613" y="21111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20" name="Group 19"/>
          <p:cNvGrpSpPr/>
          <p:nvPr/>
        </p:nvGrpSpPr>
        <p:grpSpPr>
          <a:xfrm>
            <a:off x="1837038" y="4217773"/>
            <a:ext cx="766264" cy="115008"/>
            <a:chOff x="1837038" y="4217773"/>
            <a:chExt cx="766264" cy="115008"/>
          </a:xfrm>
          <a:effectLst>
            <a:glow rad="228600">
              <a:schemeClr val="accent2">
                <a:satMod val="175000"/>
                <a:alpha val="40000"/>
              </a:schemeClr>
            </a:glow>
          </a:effectLst>
        </p:grpSpPr>
        <p:sp>
          <p:nvSpPr>
            <p:cNvPr id="28" name="Freeform 27"/>
            <p:cNvSpPr/>
            <p:nvPr/>
          </p:nvSpPr>
          <p:spPr>
            <a:xfrm>
              <a:off x="1837038" y="4217773"/>
              <a:ext cx="436605" cy="41189"/>
            </a:xfrm>
            <a:custGeom>
              <a:avLst/>
              <a:gdLst>
                <a:gd name="connsiteX0" fmla="*/ 0 w 436605"/>
                <a:gd name="connsiteY0" fmla="*/ 0 h 41189"/>
                <a:gd name="connsiteX1" fmla="*/ 156519 w 436605"/>
                <a:gd name="connsiteY1" fmla="*/ 8238 h 41189"/>
                <a:gd name="connsiteX2" fmla="*/ 288324 w 436605"/>
                <a:gd name="connsiteY2" fmla="*/ 16476 h 41189"/>
                <a:gd name="connsiteX3" fmla="*/ 436605 w 436605"/>
                <a:gd name="connsiteY3" fmla="*/ 41189 h 41189"/>
              </a:gdLst>
              <a:ahLst/>
              <a:cxnLst>
                <a:cxn ang="0">
                  <a:pos x="connsiteX0" y="connsiteY0"/>
                </a:cxn>
                <a:cxn ang="0">
                  <a:pos x="connsiteX1" y="connsiteY1"/>
                </a:cxn>
                <a:cxn ang="0">
                  <a:pos x="connsiteX2" y="connsiteY2"/>
                </a:cxn>
                <a:cxn ang="0">
                  <a:pos x="connsiteX3" y="connsiteY3"/>
                </a:cxn>
              </a:cxnLst>
              <a:rect l="l" t="t" r="r" b="b"/>
              <a:pathLst>
                <a:path w="436605" h="41189">
                  <a:moveTo>
                    <a:pt x="0" y="0"/>
                  </a:moveTo>
                  <a:lnTo>
                    <a:pt x="156519" y="8238"/>
                  </a:lnTo>
                  <a:cubicBezTo>
                    <a:pt x="204573" y="10984"/>
                    <a:pt x="241643" y="10984"/>
                    <a:pt x="288324" y="16476"/>
                  </a:cubicBezTo>
                  <a:cubicBezTo>
                    <a:pt x="335005" y="21968"/>
                    <a:pt x="385805" y="31578"/>
                    <a:pt x="436605" y="4118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9" name="Freeform 28"/>
            <p:cNvSpPr/>
            <p:nvPr/>
          </p:nvSpPr>
          <p:spPr>
            <a:xfrm>
              <a:off x="2224800" y="4242840"/>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grpSp>
        <p:nvGrpSpPr>
          <p:cNvPr id="19" name="Group 18"/>
          <p:cNvGrpSpPr/>
          <p:nvPr/>
        </p:nvGrpSpPr>
        <p:grpSpPr>
          <a:xfrm>
            <a:off x="5205600" y="4212000"/>
            <a:ext cx="814200" cy="129541"/>
            <a:chOff x="5205600" y="4212000"/>
            <a:chExt cx="814200" cy="129541"/>
          </a:xfrm>
          <a:effectLst>
            <a:glow rad="228600">
              <a:schemeClr val="accent2">
                <a:satMod val="175000"/>
                <a:alpha val="40000"/>
              </a:schemeClr>
            </a:glow>
          </a:effectLst>
        </p:grpSpPr>
        <p:sp>
          <p:nvSpPr>
            <p:cNvPr id="30" name="Freeform 29"/>
            <p:cNvSpPr/>
            <p:nvPr/>
          </p:nvSpPr>
          <p:spPr>
            <a:xfrm>
              <a:off x="5205600" y="4212000"/>
              <a:ext cx="436605" cy="41189"/>
            </a:xfrm>
            <a:custGeom>
              <a:avLst/>
              <a:gdLst>
                <a:gd name="connsiteX0" fmla="*/ 0 w 436605"/>
                <a:gd name="connsiteY0" fmla="*/ 0 h 41189"/>
                <a:gd name="connsiteX1" fmla="*/ 156519 w 436605"/>
                <a:gd name="connsiteY1" fmla="*/ 8238 h 41189"/>
                <a:gd name="connsiteX2" fmla="*/ 288324 w 436605"/>
                <a:gd name="connsiteY2" fmla="*/ 16476 h 41189"/>
                <a:gd name="connsiteX3" fmla="*/ 436605 w 436605"/>
                <a:gd name="connsiteY3" fmla="*/ 41189 h 41189"/>
              </a:gdLst>
              <a:ahLst/>
              <a:cxnLst>
                <a:cxn ang="0">
                  <a:pos x="connsiteX0" y="connsiteY0"/>
                </a:cxn>
                <a:cxn ang="0">
                  <a:pos x="connsiteX1" y="connsiteY1"/>
                </a:cxn>
                <a:cxn ang="0">
                  <a:pos x="connsiteX2" y="connsiteY2"/>
                </a:cxn>
                <a:cxn ang="0">
                  <a:pos x="connsiteX3" y="connsiteY3"/>
                </a:cxn>
              </a:cxnLst>
              <a:rect l="l" t="t" r="r" b="b"/>
              <a:pathLst>
                <a:path w="436605" h="41189">
                  <a:moveTo>
                    <a:pt x="0" y="0"/>
                  </a:moveTo>
                  <a:lnTo>
                    <a:pt x="156519" y="8238"/>
                  </a:lnTo>
                  <a:cubicBezTo>
                    <a:pt x="204573" y="10984"/>
                    <a:pt x="241643" y="10984"/>
                    <a:pt x="288324" y="16476"/>
                  </a:cubicBezTo>
                  <a:cubicBezTo>
                    <a:pt x="335005" y="21968"/>
                    <a:pt x="385805" y="31578"/>
                    <a:pt x="436605" y="41189"/>
                  </a:cubicBezTo>
                </a:path>
              </a:pathLst>
            </a:custGeom>
            <a:ln w="762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Freeform 30"/>
            <p:cNvSpPr/>
            <p:nvPr/>
          </p:nvSpPr>
          <p:spPr>
            <a:xfrm>
              <a:off x="5641298" y="4251600"/>
              <a:ext cx="378502" cy="89941"/>
            </a:xfrm>
            <a:custGeom>
              <a:avLst/>
              <a:gdLst>
                <a:gd name="connsiteX0" fmla="*/ 0 w 378502"/>
                <a:gd name="connsiteY0" fmla="*/ 0 h 89941"/>
                <a:gd name="connsiteX1" fmla="*/ 127416 w 378502"/>
                <a:gd name="connsiteY1" fmla="*/ 22486 h 89941"/>
                <a:gd name="connsiteX2" fmla="*/ 217357 w 378502"/>
                <a:gd name="connsiteY2" fmla="*/ 37476 h 89941"/>
                <a:gd name="connsiteX3" fmla="*/ 277318 w 378502"/>
                <a:gd name="connsiteY3" fmla="*/ 44971 h 89941"/>
                <a:gd name="connsiteX4" fmla="*/ 322288 w 378502"/>
                <a:gd name="connsiteY4" fmla="*/ 44971 h 89941"/>
                <a:gd name="connsiteX5" fmla="*/ 352268 w 378502"/>
                <a:gd name="connsiteY5" fmla="*/ 44971 h 89941"/>
                <a:gd name="connsiteX6" fmla="*/ 374754 w 378502"/>
                <a:gd name="connsiteY6" fmla="*/ 67456 h 89941"/>
                <a:gd name="connsiteX7" fmla="*/ 374754 w 378502"/>
                <a:gd name="connsiteY7" fmla="*/ 89941 h 8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502" h="89941">
                  <a:moveTo>
                    <a:pt x="0" y="0"/>
                  </a:moveTo>
                  <a:lnTo>
                    <a:pt x="127416" y="22486"/>
                  </a:lnTo>
                  <a:lnTo>
                    <a:pt x="217357" y="37476"/>
                  </a:lnTo>
                  <a:cubicBezTo>
                    <a:pt x="242341" y="41223"/>
                    <a:pt x="259830" y="43722"/>
                    <a:pt x="277318" y="44971"/>
                  </a:cubicBezTo>
                  <a:cubicBezTo>
                    <a:pt x="294807" y="46220"/>
                    <a:pt x="322288" y="44971"/>
                    <a:pt x="322288" y="44971"/>
                  </a:cubicBezTo>
                  <a:cubicBezTo>
                    <a:pt x="334780" y="44971"/>
                    <a:pt x="343524" y="41224"/>
                    <a:pt x="352268" y="44971"/>
                  </a:cubicBezTo>
                  <a:cubicBezTo>
                    <a:pt x="361012" y="48718"/>
                    <a:pt x="371006" y="59961"/>
                    <a:pt x="374754" y="67456"/>
                  </a:cubicBezTo>
                  <a:cubicBezTo>
                    <a:pt x="378502" y="74951"/>
                    <a:pt x="376628" y="82446"/>
                    <a:pt x="374754" y="89941"/>
                  </a:cubicBezTo>
                </a:path>
              </a:pathLst>
            </a:custGeom>
            <a:ln w="762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grpSp>
        <p:nvGrpSpPr>
          <p:cNvPr id="27" name="Group 26"/>
          <p:cNvGrpSpPr/>
          <p:nvPr/>
        </p:nvGrpSpPr>
        <p:grpSpPr>
          <a:xfrm>
            <a:off x="6014803" y="4629600"/>
            <a:ext cx="1452797" cy="76951"/>
            <a:chOff x="6014803" y="4629600"/>
            <a:chExt cx="1452797" cy="76951"/>
          </a:xfrm>
          <a:effectLst>
            <a:glow rad="228600">
              <a:schemeClr val="accent2">
                <a:satMod val="175000"/>
                <a:alpha val="40000"/>
              </a:schemeClr>
            </a:glow>
          </a:effectLst>
        </p:grpSpPr>
        <p:sp>
          <p:nvSpPr>
            <p:cNvPr id="33" name="Freeform 32"/>
            <p:cNvSpPr/>
            <p:nvPr/>
          </p:nvSpPr>
          <p:spPr>
            <a:xfrm>
              <a:off x="6948616" y="4676400"/>
              <a:ext cx="518984" cy="28832"/>
            </a:xfrm>
            <a:custGeom>
              <a:avLst/>
              <a:gdLst>
                <a:gd name="connsiteX0" fmla="*/ 0 w 518984"/>
                <a:gd name="connsiteY0" fmla="*/ 27459 h 28832"/>
                <a:gd name="connsiteX1" fmla="*/ 140043 w 518984"/>
                <a:gd name="connsiteY1" fmla="*/ 27459 h 28832"/>
                <a:gd name="connsiteX2" fmla="*/ 296562 w 518984"/>
                <a:gd name="connsiteY2" fmla="*/ 19221 h 28832"/>
                <a:gd name="connsiteX3" fmla="*/ 420129 w 518984"/>
                <a:gd name="connsiteY3" fmla="*/ 2746 h 28832"/>
                <a:gd name="connsiteX4" fmla="*/ 518984 w 518984"/>
                <a:gd name="connsiteY4" fmla="*/ 2746 h 2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984" h="28832">
                  <a:moveTo>
                    <a:pt x="0" y="27459"/>
                  </a:moveTo>
                  <a:cubicBezTo>
                    <a:pt x="45994" y="27459"/>
                    <a:pt x="90616" y="28832"/>
                    <a:pt x="140043" y="27459"/>
                  </a:cubicBezTo>
                  <a:cubicBezTo>
                    <a:pt x="189470" y="26086"/>
                    <a:pt x="249881" y="23340"/>
                    <a:pt x="296562" y="19221"/>
                  </a:cubicBezTo>
                  <a:cubicBezTo>
                    <a:pt x="343243" y="15102"/>
                    <a:pt x="383059" y="5492"/>
                    <a:pt x="420129" y="2746"/>
                  </a:cubicBezTo>
                  <a:cubicBezTo>
                    <a:pt x="457199" y="0"/>
                    <a:pt x="488091" y="1373"/>
                    <a:pt x="518984" y="2746"/>
                  </a:cubicBezTo>
                </a:path>
              </a:pathLst>
            </a:custGeom>
            <a:ln w="762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5" name="Freeform 34"/>
            <p:cNvSpPr/>
            <p:nvPr/>
          </p:nvSpPr>
          <p:spPr>
            <a:xfrm>
              <a:off x="6014803" y="4629600"/>
              <a:ext cx="614597" cy="53714"/>
            </a:xfrm>
            <a:custGeom>
              <a:avLst/>
              <a:gdLst>
                <a:gd name="connsiteX0" fmla="*/ 0 w 614597"/>
                <a:gd name="connsiteY0" fmla="*/ 1249 h 53714"/>
                <a:gd name="connsiteX1" fmla="*/ 97436 w 614597"/>
                <a:gd name="connsiteY1" fmla="*/ 1249 h 53714"/>
                <a:gd name="connsiteX2" fmla="*/ 194872 w 614597"/>
                <a:gd name="connsiteY2" fmla="*/ 8744 h 53714"/>
                <a:gd name="connsiteX3" fmla="*/ 329784 w 614597"/>
                <a:gd name="connsiteY3" fmla="*/ 31229 h 53714"/>
                <a:gd name="connsiteX4" fmla="*/ 442210 w 614597"/>
                <a:gd name="connsiteY4" fmla="*/ 38724 h 53714"/>
                <a:gd name="connsiteX5" fmla="*/ 562131 w 614597"/>
                <a:gd name="connsiteY5" fmla="*/ 46219 h 53714"/>
                <a:gd name="connsiteX6" fmla="*/ 614597 w 614597"/>
                <a:gd name="connsiteY6" fmla="*/ 53714 h 5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597" h="53714">
                  <a:moveTo>
                    <a:pt x="0" y="1249"/>
                  </a:moveTo>
                  <a:cubicBezTo>
                    <a:pt x="32478" y="624"/>
                    <a:pt x="64957" y="0"/>
                    <a:pt x="97436" y="1249"/>
                  </a:cubicBezTo>
                  <a:cubicBezTo>
                    <a:pt x="129915" y="2498"/>
                    <a:pt x="156147" y="3747"/>
                    <a:pt x="194872" y="8744"/>
                  </a:cubicBezTo>
                  <a:cubicBezTo>
                    <a:pt x="233597" y="13741"/>
                    <a:pt x="288561" y="26232"/>
                    <a:pt x="329784" y="31229"/>
                  </a:cubicBezTo>
                  <a:cubicBezTo>
                    <a:pt x="371007" y="36226"/>
                    <a:pt x="442210" y="38724"/>
                    <a:pt x="442210" y="38724"/>
                  </a:cubicBezTo>
                  <a:lnTo>
                    <a:pt x="562131" y="46219"/>
                  </a:lnTo>
                  <a:cubicBezTo>
                    <a:pt x="590862" y="48717"/>
                    <a:pt x="602729" y="51215"/>
                    <a:pt x="614597" y="53714"/>
                  </a:cubicBezTo>
                </a:path>
              </a:pathLst>
            </a:custGeom>
            <a:ln w="762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3" name="Freeform 22"/>
            <p:cNvSpPr/>
            <p:nvPr/>
          </p:nvSpPr>
          <p:spPr>
            <a:xfrm>
              <a:off x="6598508" y="4687330"/>
              <a:ext cx="378941" cy="19221"/>
            </a:xfrm>
            <a:custGeom>
              <a:avLst/>
              <a:gdLst>
                <a:gd name="connsiteX0" fmla="*/ 0 w 378941"/>
                <a:gd name="connsiteY0" fmla="*/ 0 h 19221"/>
                <a:gd name="connsiteX1" fmla="*/ 181233 w 378941"/>
                <a:gd name="connsiteY1" fmla="*/ 16475 h 19221"/>
                <a:gd name="connsiteX2" fmla="*/ 321276 w 378941"/>
                <a:gd name="connsiteY2" fmla="*/ 16475 h 19221"/>
                <a:gd name="connsiteX3" fmla="*/ 378941 w 378941"/>
                <a:gd name="connsiteY3" fmla="*/ 16475 h 19221"/>
              </a:gdLst>
              <a:ahLst/>
              <a:cxnLst>
                <a:cxn ang="0">
                  <a:pos x="connsiteX0" y="connsiteY0"/>
                </a:cxn>
                <a:cxn ang="0">
                  <a:pos x="connsiteX1" y="connsiteY1"/>
                </a:cxn>
                <a:cxn ang="0">
                  <a:pos x="connsiteX2" y="connsiteY2"/>
                </a:cxn>
                <a:cxn ang="0">
                  <a:pos x="connsiteX3" y="connsiteY3"/>
                </a:cxn>
              </a:cxnLst>
              <a:rect l="l" t="t" r="r" b="b"/>
              <a:pathLst>
                <a:path w="378941" h="19221">
                  <a:moveTo>
                    <a:pt x="0" y="0"/>
                  </a:moveTo>
                  <a:cubicBezTo>
                    <a:pt x="63843" y="6864"/>
                    <a:pt x="127687" y="13729"/>
                    <a:pt x="181233" y="16475"/>
                  </a:cubicBezTo>
                  <a:cubicBezTo>
                    <a:pt x="234779" y="19221"/>
                    <a:pt x="321276" y="16475"/>
                    <a:pt x="321276" y="16475"/>
                  </a:cubicBezTo>
                  <a:lnTo>
                    <a:pt x="378941" y="164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grpSp>
        <p:nvGrpSpPr>
          <p:cNvPr id="37" name="Group 36"/>
          <p:cNvGrpSpPr/>
          <p:nvPr/>
        </p:nvGrpSpPr>
        <p:grpSpPr>
          <a:xfrm>
            <a:off x="2653259" y="4630712"/>
            <a:ext cx="1383282" cy="75709"/>
            <a:chOff x="2653259" y="4630712"/>
            <a:chExt cx="1383282" cy="75709"/>
          </a:xfrm>
          <a:effectLst>
            <a:glow rad="228600">
              <a:schemeClr val="accent2">
                <a:satMod val="175000"/>
                <a:alpha val="40000"/>
              </a:schemeClr>
            </a:glow>
          </a:effectLst>
        </p:grpSpPr>
        <p:sp>
          <p:nvSpPr>
            <p:cNvPr id="32" name="Freeform 31"/>
            <p:cNvSpPr/>
            <p:nvPr/>
          </p:nvSpPr>
          <p:spPr>
            <a:xfrm>
              <a:off x="3517557" y="4676400"/>
              <a:ext cx="518984" cy="28832"/>
            </a:xfrm>
            <a:custGeom>
              <a:avLst/>
              <a:gdLst>
                <a:gd name="connsiteX0" fmla="*/ 0 w 518984"/>
                <a:gd name="connsiteY0" fmla="*/ 27459 h 28832"/>
                <a:gd name="connsiteX1" fmla="*/ 140043 w 518984"/>
                <a:gd name="connsiteY1" fmla="*/ 27459 h 28832"/>
                <a:gd name="connsiteX2" fmla="*/ 296562 w 518984"/>
                <a:gd name="connsiteY2" fmla="*/ 19221 h 28832"/>
                <a:gd name="connsiteX3" fmla="*/ 420129 w 518984"/>
                <a:gd name="connsiteY3" fmla="*/ 2746 h 28832"/>
                <a:gd name="connsiteX4" fmla="*/ 518984 w 518984"/>
                <a:gd name="connsiteY4" fmla="*/ 2746 h 2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984" h="28832">
                  <a:moveTo>
                    <a:pt x="0" y="27459"/>
                  </a:moveTo>
                  <a:cubicBezTo>
                    <a:pt x="45994" y="27459"/>
                    <a:pt x="90616" y="28832"/>
                    <a:pt x="140043" y="27459"/>
                  </a:cubicBezTo>
                  <a:cubicBezTo>
                    <a:pt x="189470" y="26086"/>
                    <a:pt x="249881" y="23340"/>
                    <a:pt x="296562" y="19221"/>
                  </a:cubicBezTo>
                  <a:cubicBezTo>
                    <a:pt x="343243" y="15102"/>
                    <a:pt x="383059" y="5492"/>
                    <a:pt x="420129" y="2746"/>
                  </a:cubicBezTo>
                  <a:cubicBezTo>
                    <a:pt x="457199" y="0"/>
                    <a:pt x="488091" y="1373"/>
                    <a:pt x="518984" y="2746"/>
                  </a:cubicBezTo>
                </a:path>
              </a:pathLst>
            </a:custGeom>
            <a:ln w="762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4" name="Freeform 33"/>
            <p:cNvSpPr/>
            <p:nvPr/>
          </p:nvSpPr>
          <p:spPr>
            <a:xfrm>
              <a:off x="2653259" y="4630712"/>
              <a:ext cx="614597" cy="53714"/>
            </a:xfrm>
            <a:custGeom>
              <a:avLst/>
              <a:gdLst>
                <a:gd name="connsiteX0" fmla="*/ 0 w 614597"/>
                <a:gd name="connsiteY0" fmla="*/ 1249 h 53714"/>
                <a:gd name="connsiteX1" fmla="*/ 97436 w 614597"/>
                <a:gd name="connsiteY1" fmla="*/ 1249 h 53714"/>
                <a:gd name="connsiteX2" fmla="*/ 194872 w 614597"/>
                <a:gd name="connsiteY2" fmla="*/ 8744 h 53714"/>
                <a:gd name="connsiteX3" fmla="*/ 329784 w 614597"/>
                <a:gd name="connsiteY3" fmla="*/ 31229 h 53714"/>
                <a:gd name="connsiteX4" fmla="*/ 442210 w 614597"/>
                <a:gd name="connsiteY4" fmla="*/ 38724 h 53714"/>
                <a:gd name="connsiteX5" fmla="*/ 562131 w 614597"/>
                <a:gd name="connsiteY5" fmla="*/ 46219 h 53714"/>
                <a:gd name="connsiteX6" fmla="*/ 614597 w 614597"/>
                <a:gd name="connsiteY6" fmla="*/ 53714 h 5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597" h="53714">
                  <a:moveTo>
                    <a:pt x="0" y="1249"/>
                  </a:moveTo>
                  <a:cubicBezTo>
                    <a:pt x="32478" y="624"/>
                    <a:pt x="64957" y="0"/>
                    <a:pt x="97436" y="1249"/>
                  </a:cubicBezTo>
                  <a:cubicBezTo>
                    <a:pt x="129915" y="2498"/>
                    <a:pt x="156147" y="3747"/>
                    <a:pt x="194872" y="8744"/>
                  </a:cubicBezTo>
                  <a:cubicBezTo>
                    <a:pt x="233597" y="13741"/>
                    <a:pt x="288561" y="26232"/>
                    <a:pt x="329784" y="31229"/>
                  </a:cubicBezTo>
                  <a:cubicBezTo>
                    <a:pt x="371007" y="36226"/>
                    <a:pt x="442210" y="38724"/>
                    <a:pt x="442210" y="38724"/>
                  </a:cubicBezTo>
                  <a:lnTo>
                    <a:pt x="562131" y="46219"/>
                  </a:lnTo>
                  <a:cubicBezTo>
                    <a:pt x="590862" y="48717"/>
                    <a:pt x="602729" y="51215"/>
                    <a:pt x="614597" y="53714"/>
                  </a:cubicBezTo>
                </a:path>
              </a:pathLst>
            </a:custGeom>
            <a:ln w="762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5" name="Freeform 24"/>
            <p:cNvSpPr/>
            <p:nvPr/>
          </p:nvSpPr>
          <p:spPr>
            <a:xfrm>
              <a:off x="3258000" y="4687200"/>
              <a:ext cx="378941" cy="19221"/>
            </a:xfrm>
            <a:custGeom>
              <a:avLst/>
              <a:gdLst>
                <a:gd name="connsiteX0" fmla="*/ 0 w 378941"/>
                <a:gd name="connsiteY0" fmla="*/ 0 h 19221"/>
                <a:gd name="connsiteX1" fmla="*/ 181233 w 378941"/>
                <a:gd name="connsiteY1" fmla="*/ 16475 h 19221"/>
                <a:gd name="connsiteX2" fmla="*/ 321276 w 378941"/>
                <a:gd name="connsiteY2" fmla="*/ 16475 h 19221"/>
                <a:gd name="connsiteX3" fmla="*/ 378941 w 378941"/>
                <a:gd name="connsiteY3" fmla="*/ 16475 h 19221"/>
              </a:gdLst>
              <a:ahLst/>
              <a:cxnLst>
                <a:cxn ang="0">
                  <a:pos x="connsiteX0" y="connsiteY0"/>
                </a:cxn>
                <a:cxn ang="0">
                  <a:pos x="connsiteX1" y="connsiteY1"/>
                </a:cxn>
                <a:cxn ang="0">
                  <a:pos x="connsiteX2" y="connsiteY2"/>
                </a:cxn>
                <a:cxn ang="0">
                  <a:pos x="connsiteX3" y="connsiteY3"/>
                </a:cxn>
              </a:cxnLst>
              <a:rect l="l" t="t" r="r" b="b"/>
              <a:pathLst>
                <a:path w="378941" h="19221">
                  <a:moveTo>
                    <a:pt x="0" y="0"/>
                  </a:moveTo>
                  <a:cubicBezTo>
                    <a:pt x="63843" y="6864"/>
                    <a:pt x="127687" y="13729"/>
                    <a:pt x="181233" y="16475"/>
                  </a:cubicBezTo>
                  <a:cubicBezTo>
                    <a:pt x="234779" y="19221"/>
                    <a:pt x="321276" y="16475"/>
                    <a:pt x="321276" y="16475"/>
                  </a:cubicBezTo>
                  <a:lnTo>
                    <a:pt x="378941" y="164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
        <p:nvSpPr>
          <p:cNvPr id="40" name="Title 12"/>
          <p:cNvSpPr>
            <a:spLocks noGrp="1"/>
          </p:cNvSpPr>
          <p:nvPr>
            <p:ph type="title"/>
          </p:nvPr>
        </p:nvSpPr>
        <p:spPr/>
        <p:txBody>
          <a:bodyPr/>
          <a:lstStyle/>
          <a:p>
            <a:r>
              <a:rPr lang="en-CA" sz="2400" dirty="0">
                <a:latin typeface="Arial" pitchFamily="34" charset="0"/>
                <a:cs typeface="Arial" pitchFamily="34" charset="0"/>
              </a:rPr>
              <a:t>The invention of wave-equation migration</a:t>
            </a:r>
          </a:p>
        </p:txBody>
      </p:sp>
      <p:sp>
        <p:nvSpPr>
          <p:cNvPr id="41" name="TextBox 40"/>
          <p:cNvSpPr txBox="1"/>
          <p:nvPr/>
        </p:nvSpPr>
        <p:spPr>
          <a:xfrm>
            <a:off x="3124200" y="1447800"/>
            <a:ext cx="2667000" cy="400110"/>
          </a:xfrm>
          <a:prstGeom prst="rect">
            <a:avLst/>
          </a:prstGeom>
          <a:noFill/>
        </p:spPr>
        <p:txBody>
          <a:bodyPr wrap="square" rtlCol="0">
            <a:spAutoFit/>
          </a:bodyPr>
          <a:lstStyle/>
          <a:p>
            <a:pPr algn="ctr"/>
            <a:r>
              <a:rPr lang="en-CA" sz="2000" dirty="0" err="1">
                <a:cs typeface="Arial" pitchFamily="34" charset="0"/>
              </a:rPr>
              <a:t>Claerbout</a:t>
            </a:r>
            <a:r>
              <a:rPr lang="en-CA" sz="2000" dirty="0">
                <a:cs typeface="Arial" pitchFamily="34" charset="0"/>
              </a:rPr>
              <a:t>, 1971</a:t>
            </a:r>
          </a:p>
        </p:txBody>
      </p:sp>
      <p:sp>
        <p:nvSpPr>
          <p:cNvPr id="24" name="Rectangle 23"/>
          <p:cNvSpPr/>
          <p:nvPr/>
        </p:nvSpPr>
        <p:spPr>
          <a:xfrm>
            <a:off x="7086600" y="62484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43964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Wavefield</a:t>
            </a:r>
            <a:r>
              <a:rPr lang="en-US" dirty="0"/>
              <a:t> propagation forwards </a:t>
            </a:r>
            <a:r>
              <a:rPr lang="en-US"/>
              <a:t>in time</a:t>
            </a:r>
            <a:endParaRPr lang="en-US" dirty="0"/>
          </a:p>
        </p:txBody>
      </p:sp>
      <p:sp>
        <p:nvSpPr>
          <p:cNvPr id="4" name="Slide Number Placeholder 3"/>
          <p:cNvSpPr>
            <a:spLocks noGrp="1"/>
          </p:cNvSpPr>
          <p:nvPr>
            <p:ph type="sldNum" sz="quarter" idx="12"/>
          </p:nvPr>
        </p:nvSpPr>
        <p:spPr/>
        <p:txBody>
          <a:bodyPr/>
          <a:lstStyle/>
          <a:p>
            <a:fld id="{B0AD11F0-A9A6-4278-AE7C-42BC3AE3467A}" type="slidenum">
              <a:rPr lang="en-GB" smtClean="0"/>
              <a:pPr/>
              <a:t>86</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D11F0-A9A6-4278-AE7C-42BC3AE3467A}" type="slidenum">
              <a:rPr lang="en-GB" smtClean="0"/>
              <a:pPr/>
              <a:t>87</a:t>
            </a:fld>
            <a:endParaRPr lang="en-GB" dirty="0"/>
          </a:p>
        </p:txBody>
      </p:sp>
      <p:sp>
        <p:nvSpPr>
          <p:cNvPr id="3" name="Title 2"/>
          <p:cNvSpPr>
            <a:spLocks noGrp="1"/>
          </p:cNvSpPr>
          <p:nvPr>
            <p:ph type="title"/>
          </p:nvPr>
        </p:nvSpPr>
        <p:spPr/>
        <p:txBody>
          <a:bodyPr/>
          <a:lstStyle/>
          <a:p>
            <a:r>
              <a:rPr lang="en-GB" dirty="0"/>
              <a:t>Wave propagation and the imaging condition</a:t>
            </a:r>
          </a:p>
        </p:txBody>
      </p:sp>
      <p:grpSp>
        <p:nvGrpSpPr>
          <p:cNvPr id="21" name="Group 20"/>
          <p:cNvGrpSpPr/>
          <p:nvPr/>
        </p:nvGrpSpPr>
        <p:grpSpPr>
          <a:xfrm>
            <a:off x="1186333" y="850790"/>
            <a:ext cx="6984776" cy="5070437"/>
            <a:chOff x="574275" y="1652384"/>
            <a:chExt cx="5409019" cy="3864848"/>
          </a:xfrm>
        </p:grpSpPr>
        <p:sp>
          <p:nvSpPr>
            <p:cNvPr id="22" name="Freeform 21"/>
            <p:cNvSpPr/>
            <p:nvPr/>
          </p:nvSpPr>
          <p:spPr bwMode="auto">
            <a:xfrm>
              <a:off x="755576" y="2096852"/>
              <a:ext cx="5004556" cy="1053575"/>
            </a:xfrm>
            <a:custGeom>
              <a:avLst/>
              <a:gdLst>
                <a:gd name="connsiteX0" fmla="*/ 0 w 6787662"/>
                <a:gd name="connsiteY0" fmla="*/ 0 h 1397977"/>
                <a:gd name="connsiteX1" fmla="*/ 6787662 w 6787662"/>
                <a:gd name="connsiteY1" fmla="*/ 17585 h 1397977"/>
                <a:gd name="connsiteX2" fmla="*/ 6778870 w 6787662"/>
                <a:gd name="connsiteY2" fmla="*/ 1397977 h 1397977"/>
                <a:gd name="connsiteX3" fmla="*/ 3297116 w 6787662"/>
                <a:gd name="connsiteY3" fmla="*/ 1318846 h 1397977"/>
                <a:gd name="connsiteX4" fmla="*/ 8793 w 6787662"/>
                <a:gd name="connsiteY4" fmla="*/ 1397977 h 1397977"/>
                <a:gd name="connsiteX0" fmla="*/ 0 w 6787662"/>
                <a:gd name="connsiteY0" fmla="*/ 0 h 1551842"/>
                <a:gd name="connsiteX1" fmla="*/ 6787662 w 6787662"/>
                <a:gd name="connsiteY1" fmla="*/ 17585 h 1551842"/>
                <a:gd name="connsiteX2" fmla="*/ 6778870 w 6787662"/>
                <a:gd name="connsiteY2" fmla="*/ 1397977 h 1551842"/>
                <a:gd name="connsiteX3" fmla="*/ 3297116 w 6787662"/>
                <a:gd name="connsiteY3" fmla="*/ 1551842 h 1551842"/>
                <a:gd name="connsiteX4" fmla="*/ 8793 w 6787662"/>
                <a:gd name="connsiteY4" fmla="*/ 1397977 h 1551842"/>
                <a:gd name="connsiteX0" fmla="*/ 0 w 6787662"/>
                <a:gd name="connsiteY0" fmla="*/ 0 h 1551842"/>
                <a:gd name="connsiteX1" fmla="*/ 6787662 w 6787662"/>
                <a:gd name="connsiteY1" fmla="*/ 17585 h 1551842"/>
                <a:gd name="connsiteX2" fmla="*/ 6778870 w 6787662"/>
                <a:gd name="connsiteY2" fmla="*/ 1397977 h 1551842"/>
                <a:gd name="connsiteX3" fmla="*/ 3297116 w 6787662"/>
                <a:gd name="connsiteY3" fmla="*/ 1551842 h 1551842"/>
                <a:gd name="connsiteX4" fmla="*/ 8793 w 6787662"/>
                <a:gd name="connsiteY4" fmla="*/ 1397977 h 1551842"/>
                <a:gd name="connsiteX0" fmla="*/ 0 w 6787662"/>
                <a:gd name="connsiteY0" fmla="*/ 0 h 1653687"/>
                <a:gd name="connsiteX1" fmla="*/ 6787662 w 6787662"/>
                <a:gd name="connsiteY1" fmla="*/ 17585 h 1653687"/>
                <a:gd name="connsiteX2" fmla="*/ 6778870 w 6787662"/>
                <a:gd name="connsiteY2" fmla="*/ 1397977 h 1653687"/>
                <a:gd name="connsiteX3" fmla="*/ 3297116 w 6787662"/>
                <a:gd name="connsiteY3" fmla="*/ 1551842 h 1653687"/>
                <a:gd name="connsiteX4" fmla="*/ 8793 w 6787662"/>
                <a:gd name="connsiteY4" fmla="*/ 1397977 h 1653687"/>
                <a:gd name="connsiteX0" fmla="*/ 0 w 6787662"/>
                <a:gd name="connsiteY0" fmla="*/ 0 h 1551842"/>
                <a:gd name="connsiteX1" fmla="*/ 6787662 w 6787662"/>
                <a:gd name="connsiteY1" fmla="*/ 17585 h 1551842"/>
                <a:gd name="connsiteX2" fmla="*/ 6778870 w 6787662"/>
                <a:gd name="connsiteY2" fmla="*/ 1397977 h 1551842"/>
                <a:gd name="connsiteX3" fmla="*/ 3297116 w 6787662"/>
                <a:gd name="connsiteY3" fmla="*/ 1551842 h 1551842"/>
                <a:gd name="connsiteX4" fmla="*/ 8793 w 6787662"/>
                <a:gd name="connsiteY4" fmla="*/ 1397977 h 1551842"/>
                <a:gd name="connsiteX0" fmla="*/ 0 w 6787662"/>
                <a:gd name="connsiteY0" fmla="*/ 0 h 1564993"/>
                <a:gd name="connsiteX1" fmla="*/ 6787662 w 6787662"/>
                <a:gd name="connsiteY1" fmla="*/ 17585 h 1564993"/>
                <a:gd name="connsiteX2" fmla="*/ 6778870 w 6787662"/>
                <a:gd name="connsiteY2" fmla="*/ 1476883 h 1564993"/>
                <a:gd name="connsiteX3" fmla="*/ 3297116 w 6787662"/>
                <a:gd name="connsiteY3" fmla="*/ 1551842 h 1564993"/>
                <a:gd name="connsiteX4" fmla="*/ 8793 w 6787662"/>
                <a:gd name="connsiteY4" fmla="*/ 1397977 h 1564993"/>
                <a:gd name="connsiteX0" fmla="*/ 0 w 6787662"/>
                <a:gd name="connsiteY0" fmla="*/ 0 h 1564993"/>
                <a:gd name="connsiteX1" fmla="*/ 6787662 w 6787662"/>
                <a:gd name="connsiteY1" fmla="*/ 17585 h 1564993"/>
                <a:gd name="connsiteX2" fmla="*/ 6778870 w 6787662"/>
                <a:gd name="connsiteY2" fmla="*/ 1476883 h 1564993"/>
                <a:gd name="connsiteX3" fmla="*/ 3297116 w 6787662"/>
                <a:gd name="connsiteY3" fmla="*/ 1551842 h 1564993"/>
                <a:gd name="connsiteX4" fmla="*/ 8793 w 6787662"/>
                <a:gd name="connsiteY4" fmla="*/ 1397977 h 1564993"/>
                <a:gd name="connsiteX0" fmla="*/ 0 w 6787662"/>
                <a:gd name="connsiteY0" fmla="*/ 0 h 1564993"/>
                <a:gd name="connsiteX1" fmla="*/ 6787662 w 6787662"/>
                <a:gd name="connsiteY1" fmla="*/ 17585 h 1564993"/>
                <a:gd name="connsiteX2" fmla="*/ 6778870 w 6787662"/>
                <a:gd name="connsiteY2" fmla="*/ 1476883 h 1564993"/>
                <a:gd name="connsiteX3" fmla="*/ 3297116 w 6787662"/>
                <a:gd name="connsiteY3" fmla="*/ 1551842 h 1564993"/>
                <a:gd name="connsiteX4" fmla="*/ 8793 w 6787662"/>
                <a:gd name="connsiteY4" fmla="*/ 1397977 h 1564993"/>
                <a:gd name="connsiteX0" fmla="*/ 0 w 6787662"/>
                <a:gd name="connsiteY0" fmla="*/ 0 h 1567184"/>
                <a:gd name="connsiteX1" fmla="*/ 6787662 w 6787662"/>
                <a:gd name="connsiteY1" fmla="*/ 17585 h 1567184"/>
                <a:gd name="connsiteX2" fmla="*/ 6778870 w 6787662"/>
                <a:gd name="connsiteY2" fmla="*/ 1490034 h 1567184"/>
                <a:gd name="connsiteX3" fmla="*/ 3297116 w 6787662"/>
                <a:gd name="connsiteY3" fmla="*/ 1551842 h 1567184"/>
                <a:gd name="connsiteX4" fmla="*/ 8793 w 6787662"/>
                <a:gd name="connsiteY4" fmla="*/ 1397977 h 1567184"/>
                <a:gd name="connsiteX0" fmla="*/ 0 w 6787662"/>
                <a:gd name="connsiteY0" fmla="*/ 0 h 1575901"/>
                <a:gd name="connsiteX1" fmla="*/ 6787662 w 6787662"/>
                <a:gd name="connsiteY1" fmla="*/ 17585 h 1575901"/>
                <a:gd name="connsiteX2" fmla="*/ 6778870 w 6787662"/>
                <a:gd name="connsiteY2" fmla="*/ 1490034 h 1575901"/>
                <a:gd name="connsiteX3" fmla="*/ 8793 w 6787662"/>
                <a:gd name="connsiteY3" fmla="*/ 1397977 h 1575901"/>
              </a:gdLst>
              <a:ahLst/>
              <a:cxnLst>
                <a:cxn ang="0">
                  <a:pos x="connsiteX0" y="connsiteY0"/>
                </a:cxn>
                <a:cxn ang="0">
                  <a:pos x="connsiteX1" y="connsiteY1"/>
                </a:cxn>
                <a:cxn ang="0">
                  <a:pos x="connsiteX2" y="connsiteY2"/>
                </a:cxn>
                <a:cxn ang="0">
                  <a:pos x="connsiteX3" y="connsiteY3"/>
                </a:cxn>
              </a:cxnLst>
              <a:rect l="l" t="t" r="r" b="b"/>
              <a:pathLst>
                <a:path w="6787662" h="1575901">
                  <a:moveTo>
                    <a:pt x="0" y="0"/>
                  </a:moveTo>
                  <a:lnTo>
                    <a:pt x="6787662" y="17585"/>
                  </a:lnTo>
                  <a:cubicBezTo>
                    <a:pt x="6784731" y="477716"/>
                    <a:pt x="6781801" y="1029903"/>
                    <a:pt x="6778870" y="1490034"/>
                  </a:cubicBezTo>
                  <a:cubicBezTo>
                    <a:pt x="5649059" y="1720099"/>
                    <a:pt x="1419226" y="1417156"/>
                    <a:pt x="8793" y="1397977"/>
                  </a:cubicBezTo>
                </a:path>
              </a:pathLst>
            </a:custGeom>
            <a:gradFill flip="none" rotWithShape="1">
              <a:gsLst>
                <a:gs pos="0">
                  <a:schemeClr val="accent1"/>
                </a:gs>
                <a:gs pos="100000">
                  <a:schemeClr val="accent1">
                    <a:lumMod val="60000"/>
                    <a:lumOff val="40000"/>
                  </a:schemeClr>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indent="0" algn="ctr" defTabSz="914400" eaLnBrk="1" latinLnBrk="0" hangingPunct="1">
                <a:lnSpc>
                  <a:spcPct val="100000"/>
                </a:lnSpc>
                <a:buClrTx/>
                <a:buSzTx/>
                <a:buFontTx/>
                <a:buNone/>
                <a:tabLst/>
              </a:pPr>
              <a:endParaRPr lang="en-GB">
                <a:latin typeface="+mn-lt"/>
              </a:endParaRPr>
            </a:p>
          </p:txBody>
        </p:sp>
        <p:sp>
          <p:nvSpPr>
            <p:cNvPr id="23" name="Freeform 22"/>
            <p:cNvSpPr/>
            <p:nvPr/>
          </p:nvSpPr>
          <p:spPr>
            <a:xfrm>
              <a:off x="763261" y="2691681"/>
              <a:ext cx="5018598" cy="1778147"/>
            </a:xfrm>
            <a:custGeom>
              <a:avLst/>
              <a:gdLst>
                <a:gd name="connsiteX0" fmla="*/ 0 w 4710989"/>
                <a:gd name="connsiteY0" fmla="*/ 204825 h 336499"/>
                <a:gd name="connsiteX1" fmla="*/ 234087 w 4710989"/>
                <a:gd name="connsiteY1" fmla="*/ 292608 h 336499"/>
                <a:gd name="connsiteX2" fmla="*/ 599847 w 4710989"/>
                <a:gd name="connsiteY2" fmla="*/ 204825 h 336499"/>
                <a:gd name="connsiteX3" fmla="*/ 848563 w 4710989"/>
                <a:gd name="connsiteY3" fmla="*/ 146304 h 336499"/>
                <a:gd name="connsiteX4" fmla="*/ 1148487 w 4710989"/>
                <a:gd name="connsiteY4" fmla="*/ 124358 h 336499"/>
                <a:gd name="connsiteX5" fmla="*/ 1331367 w 4710989"/>
                <a:gd name="connsiteY5" fmla="*/ 29260 h 336499"/>
                <a:gd name="connsiteX6" fmla="*/ 1660551 w 4710989"/>
                <a:gd name="connsiteY6" fmla="*/ 0 h 336499"/>
                <a:gd name="connsiteX7" fmla="*/ 2121408 w 4710989"/>
                <a:gd name="connsiteY7" fmla="*/ 102412 h 336499"/>
                <a:gd name="connsiteX8" fmla="*/ 2472538 w 4710989"/>
                <a:gd name="connsiteY8" fmla="*/ 234086 h 336499"/>
                <a:gd name="connsiteX9" fmla="*/ 2538375 w 4710989"/>
                <a:gd name="connsiteY9" fmla="*/ 234086 h 336499"/>
                <a:gd name="connsiteX10" fmla="*/ 2713939 w 4710989"/>
                <a:gd name="connsiteY10" fmla="*/ 329184 h 336499"/>
                <a:gd name="connsiteX11" fmla="*/ 2889504 w 4710989"/>
                <a:gd name="connsiteY11" fmla="*/ 336499 h 336499"/>
                <a:gd name="connsiteX12" fmla="*/ 3255264 w 4710989"/>
                <a:gd name="connsiteY12" fmla="*/ 299923 h 336499"/>
                <a:gd name="connsiteX13" fmla="*/ 3577133 w 4710989"/>
                <a:gd name="connsiteY13" fmla="*/ 226771 h 336499"/>
                <a:gd name="connsiteX14" fmla="*/ 3855111 w 4710989"/>
                <a:gd name="connsiteY14" fmla="*/ 182880 h 336499"/>
                <a:gd name="connsiteX15" fmla="*/ 4103827 w 4710989"/>
                <a:gd name="connsiteY15" fmla="*/ 175564 h 336499"/>
                <a:gd name="connsiteX16" fmla="*/ 4403751 w 4710989"/>
                <a:gd name="connsiteY16" fmla="*/ 87782 h 336499"/>
                <a:gd name="connsiteX17" fmla="*/ 4462272 w 4710989"/>
                <a:gd name="connsiteY17" fmla="*/ 36576 h 336499"/>
                <a:gd name="connsiteX18" fmla="*/ 4710989 w 4710989"/>
                <a:gd name="connsiteY18" fmla="*/ 7315 h 336499"/>
                <a:gd name="connsiteX0" fmla="*/ 0 w 4849978"/>
                <a:gd name="connsiteY0" fmla="*/ 160934 h 336499"/>
                <a:gd name="connsiteX1" fmla="*/ 373076 w 4849978"/>
                <a:gd name="connsiteY1" fmla="*/ 292608 h 336499"/>
                <a:gd name="connsiteX2" fmla="*/ 738836 w 4849978"/>
                <a:gd name="connsiteY2" fmla="*/ 204825 h 336499"/>
                <a:gd name="connsiteX3" fmla="*/ 987552 w 4849978"/>
                <a:gd name="connsiteY3" fmla="*/ 146304 h 336499"/>
                <a:gd name="connsiteX4" fmla="*/ 1287476 w 4849978"/>
                <a:gd name="connsiteY4" fmla="*/ 124358 h 336499"/>
                <a:gd name="connsiteX5" fmla="*/ 1470356 w 4849978"/>
                <a:gd name="connsiteY5" fmla="*/ 29260 h 336499"/>
                <a:gd name="connsiteX6" fmla="*/ 1799540 w 4849978"/>
                <a:gd name="connsiteY6" fmla="*/ 0 h 336499"/>
                <a:gd name="connsiteX7" fmla="*/ 2260397 w 4849978"/>
                <a:gd name="connsiteY7" fmla="*/ 102412 h 336499"/>
                <a:gd name="connsiteX8" fmla="*/ 2611527 w 4849978"/>
                <a:gd name="connsiteY8" fmla="*/ 234086 h 336499"/>
                <a:gd name="connsiteX9" fmla="*/ 2677364 w 4849978"/>
                <a:gd name="connsiteY9" fmla="*/ 234086 h 336499"/>
                <a:gd name="connsiteX10" fmla="*/ 2852928 w 4849978"/>
                <a:gd name="connsiteY10" fmla="*/ 329184 h 336499"/>
                <a:gd name="connsiteX11" fmla="*/ 3028493 w 4849978"/>
                <a:gd name="connsiteY11" fmla="*/ 336499 h 336499"/>
                <a:gd name="connsiteX12" fmla="*/ 3394253 w 4849978"/>
                <a:gd name="connsiteY12" fmla="*/ 299923 h 336499"/>
                <a:gd name="connsiteX13" fmla="*/ 3716122 w 4849978"/>
                <a:gd name="connsiteY13" fmla="*/ 226771 h 336499"/>
                <a:gd name="connsiteX14" fmla="*/ 3994100 w 4849978"/>
                <a:gd name="connsiteY14" fmla="*/ 182880 h 336499"/>
                <a:gd name="connsiteX15" fmla="*/ 4242816 w 4849978"/>
                <a:gd name="connsiteY15" fmla="*/ 175564 h 336499"/>
                <a:gd name="connsiteX16" fmla="*/ 4542740 w 4849978"/>
                <a:gd name="connsiteY16" fmla="*/ 87782 h 336499"/>
                <a:gd name="connsiteX17" fmla="*/ 4601261 w 4849978"/>
                <a:gd name="connsiteY17" fmla="*/ 36576 h 336499"/>
                <a:gd name="connsiteX18" fmla="*/ 4849978 w 4849978"/>
                <a:gd name="connsiteY18" fmla="*/ 7315 h 336499"/>
                <a:gd name="connsiteX0" fmla="*/ 0 w 4849978"/>
                <a:gd name="connsiteY0" fmla="*/ 160934 h 336499"/>
                <a:gd name="connsiteX1" fmla="*/ 373076 w 4849978"/>
                <a:gd name="connsiteY1" fmla="*/ 292608 h 336499"/>
                <a:gd name="connsiteX2" fmla="*/ 738836 w 4849978"/>
                <a:gd name="connsiteY2" fmla="*/ 204825 h 336499"/>
                <a:gd name="connsiteX3" fmla="*/ 987552 w 4849978"/>
                <a:gd name="connsiteY3" fmla="*/ 146304 h 336499"/>
                <a:gd name="connsiteX4" fmla="*/ 1287476 w 4849978"/>
                <a:gd name="connsiteY4" fmla="*/ 124358 h 336499"/>
                <a:gd name="connsiteX5" fmla="*/ 1470356 w 4849978"/>
                <a:gd name="connsiteY5" fmla="*/ 29260 h 336499"/>
                <a:gd name="connsiteX6" fmla="*/ 1799540 w 4849978"/>
                <a:gd name="connsiteY6" fmla="*/ 0 h 336499"/>
                <a:gd name="connsiteX7" fmla="*/ 2260397 w 4849978"/>
                <a:gd name="connsiteY7" fmla="*/ 102412 h 336499"/>
                <a:gd name="connsiteX8" fmla="*/ 2611527 w 4849978"/>
                <a:gd name="connsiteY8" fmla="*/ 234086 h 336499"/>
                <a:gd name="connsiteX9" fmla="*/ 2677364 w 4849978"/>
                <a:gd name="connsiteY9" fmla="*/ 234086 h 336499"/>
                <a:gd name="connsiteX10" fmla="*/ 2852928 w 4849978"/>
                <a:gd name="connsiteY10" fmla="*/ 329184 h 336499"/>
                <a:gd name="connsiteX11" fmla="*/ 3028493 w 4849978"/>
                <a:gd name="connsiteY11" fmla="*/ 336499 h 336499"/>
                <a:gd name="connsiteX12" fmla="*/ 3394253 w 4849978"/>
                <a:gd name="connsiteY12" fmla="*/ 299923 h 336499"/>
                <a:gd name="connsiteX13" fmla="*/ 3716122 w 4849978"/>
                <a:gd name="connsiteY13" fmla="*/ 226771 h 336499"/>
                <a:gd name="connsiteX14" fmla="*/ 3994100 w 4849978"/>
                <a:gd name="connsiteY14" fmla="*/ 182880 h 336499"/>
                <a:gd name="connsiteX15" fmla="*/ 4242816 w 4849978"/>
                <a:gd name="connsiteY15" fmla="*/ 175564 h 336499"/>
                <a:gd name="connsiteX16" fmla="*/ 4542740 w 4849978"/>
                <a:gd name="connsiteY16" fmla="*/ 87782 h 336499"/>
                <a:gd name="connsiteX17" fmla="*/ 4601261 w 4849978"/>
                <a:gd name="connsiteY17" fmla="*/ 36576 h 336499"/>
                <a:gd name="connsiteX18" fmla="*/ 4849978 w 4849978"/>
                <a:gd name="connsiteY18" fmla="*/ 7315 h 336499"/>
                <a:gd name="connsiteX0" fmla="*/ 0 w 4849978"/>
                <a:gd name="connsiteY0" fmla="*/ 160934 h 336499"/>
                <a:gd name="connsiteX1" fmla="*/ 373076 w 4849978"/>
                <a:gd name="connsiteY1" fmla="*/ 292608 h 336499"/>
                <a:gd name="connsiteX2" fmla="*/ 738836 w 4849978"/>
                <a:gd name="connsiteY2" fmla="*/ 204825 h 336499"/>
                <a:gd name="connsiteX3" fmla="*/ 987552 w 4849978"/>
                <a:gd name="connsiteY3" fmla="*/ 146304 h 336499"/>
                <a:gd name="connsiteX4" fmla="*/ 1287476 w 4849978"/>
                <a:gd name="connsiteY4" fmla="*/ 124358 h 336499"/>
                <a:gd name="connsiteX5" fmla="*/ 1470356 w 4849978"/>
                <a:gd name="connsiteY5" fmla="*/ 29260 h 336499"/>
                <a:gd name="connsiteX6" fmla="*/ 1799540 w 4849978"/>
                <a:gd name="connsiteY6" fmla="*/ 0 h 336499"/>
                <a:gd name="connsiteX7" fmla="*/ 2260397 w 4849978"/>
                <a:gd name="connsiteY7" fmla="*/ 102412 h 336499"/>
                <a:gd name="connsiteX8" fmla="*/ 2611527 w 4849978"/>
                <a:gd name="connsiteY8" fmla="*/ 234086 h 336499"/>
                <a:gd name="connsiteX9" fmla="*/ 2677364 w 4849978"/>
                <a:gd name="connsiteY9" fmla="*/ 234086 h 336499"/>
                <a:gd name="connsiteX10" fmla="*/ 2852928 w 4849978"/>
                <a:gd name="connsiteY10" fmla="*/ 329184 h 336499"/>
                <a:gd name="connsiteX11" fmla="*/ 3028493 w 4849978"/>
                <a:gd name="connsiteY11" fmla="*/ 336499 h 336499"/>
                <a:gd name="connsiteX12" fmla="*/ 3394253 w 4849978"/>
                <a:gd name="connsiteY12" fmla="*/ 299923 h 336499"/>
                <a:gd name="connsiteX13" fmla="*/ 3716122 w 4849978"/>
                <a:gd name="connsiteY13" fmla="*/ 226771 h 336499"/>
                <a:gd name="connsiteX14" fmla="*/ 3994100 w 4849978"/>
                <a:gd name="connsiteY14" fmla="*/ 182880 h 336499"/>
                <a:gd name="connsiteX15" fmla="*/ 4242816 w 4849978"/>
                <a:gd name="connsiteY15" fmla="*/ 175564 h 336499"/>
                <a:gd name="connsiteX16" fmla="*/ 4542740 w 4849978"/>
                <a:gd name="connsiteY16" fmla="*/ 87782 h 336499"/>
                <a:gd name="connsiteX17" fmla="*/ 4601261 w 4849978"/>
                <a:gd name="connsiteY17" fmla="*/ 36576 h 336499"/>
                <a:gd name="connsiteX18" fmla="*/ 4849978 w 4849978"/>
                <a:gd name="connsiteY18" fmla="*/ 7315 h 336499"/>
                <a:gd name="connsiteX0" fmla="*/ 0 w 4849978"/>
                <a:gd name="connsiteY0" fmla="*/ 160934 h 336499"/>
                <a:gd name="connsiteX1" fmla="*/ 373076 w 4849978"/>
                <a:gd name="connsiteY1" fmla="*/ 292608 h 336499"/>
                <a:gd name="connsiteX2" fmla="*/ 738836 w 4849978"/>
                <a:gd name="connsiteY2" fmla="*/ 204825 h 336499"/>
                <a:gd name="connsiteX3" fmla="*/ 987552 w 4849978"/>
                <a:gd name="connsiteY3" fmla="*/ 146304 h 336499"/>
                <a:gd name="connsiteX4" fmla="*/ 1287476 w 4849978"/>
                <a:gd name="connsiteY4" fmla="*/ 124358 h 336499"/>
                <a:gd name="connsiteX5" fmla="*/ 1470356 w 4849978"/>
                <a:gd name="connsiteY5" fmla="*/ 29260 h 336499"/>
                <a:gd name="connsiteX6" fmla="*/ 1799540 w 4849978"/>
                <a:gd name="connsiteY6" fmla="*/ 0 h 336499"/>
                <a:gd name="connsiteX7" fmla="*/ 2260397 w 4849978"/>
                <a:gd name="connsiteY7" fmla="*/ 102412 h 336499"/>
                <a:gd name="connsiteX8" fmla="*/ 2611527 w 4849978"/>
                <a:gd name="connsiteY8" fmla="*/ 234086 h 336499"/>
                <a:gd name="connsiteX9" fmla="*/ 2677364 w 4849978"/>
                <a:gd name="connsiteY9" fmla="*/ 234086 h 336499"/>
                <a:gd name="connsiteX10" fmla="*/ 2852928 w 4849978"/>
                <a:gd name="connsiteY10" fmla="*/ 329184 h 336499"/>
                <a:gd name="connsiteX11" fmla="*/ 3028493 w 4849978"/>
                <a:gd name="connsiteY11" fmla="*/ 336499 h 336499"/>
                <a:gd name="connsiteX12" fmla="*/ 3394253 w 4849978"/>
                <a:gd name="connsiteY12" fmla="*/ 299923 h 336499"/>
                <a:gd name="connsiteX13" fmla="*/ 3716122 w 4849978"/>
                <a:gd name="connsiteY13" fmla="*/ 226771 h 336499"/>
                <a:gd name="connsiteX14" fmla="*/ 3994100 w 4849978"/>
                <a:gd name="connsiteY14" fmla="*/ 182880 h 336499"/>
                <a:gd name="connsiteX15" fmla="*/ 4242816 w 4849978"/>
                <a:gd name="connsiteY15" fmla="*/ 175564 h 336499"/>
                <a:gd name="connsiteX16" fmla="*/ 4542740 w 4849978"/>
                <a:gd name="connsiteY16" fmla="*/ 87782 h 336499"/>
                <a:gd name="connsiteX17" fmla="*/ 4601261 w 4849978"/>
                <a:gd name="connsiteY17" fmla="*/ 36576 h 336499"/>
                <a:gd name="connsiteX18" fmla="*/ 4849978 w 4849978"/>
                <a:gd name="connsiteY18" fmla="*/ 7315 h 336499"/>
                <a:gd name="connsiteX0" fmla="*/ 0 w 4849978"/>
                <a:gd name="connsiteY0" fmla="*/ 160934 h 336499"/>
                <a:gd name="connsiteX1" fmla="*/ 373076 w 4849978"/>
                <a:gd name="connsiteY1" fmla="*/ 292608 h 336499"/>
                <a:gd name="connsiteX2" fmla="*/ 738836 w 4849978"/>
                <a:gd name="connsiteY2" fmla="*/ 204825 h 336499"/>
                <a:gd name="connsiteX3" fmla="*/ 987552 w 4849978"/>
                <a:gd name="connsiteY3" fmla="*/ 146304 h 336499"/>
                <a:gd name="connsiteX4" fmla="*/ 1287476 w 4849978"/>
                <a:gd name="connsiteY4" fmla="*/ 124358 h 336499"/>
                <a:gd name="connsiteX5" fmla="*/ 1470356 w 4849978"/>
                <a:gd name="connsiteY5" fmla="*/ 29260 h 336499"/>
                <a:gd name="connsiteX6" fmla="*/ 1799540 w 4849978"/>
                <a:gd name="connsiteY6" fmla="*/ 0 h 336499"/>
                <a:gd name="connsiteX7" fmla="*/ 2260397 w 4849978"/>
                <a:gd name="connsiteY7" fmla="*/ 102412 h 336499"/>
                <a:gd name="connsiteX8" fmla="*/ 2611527 w 4849978"/>
                <a:gd name="connsiteY8" fmla="*/ 234086 h 336499"/>
                <a:gd name="connsiteX9" fmla="*/ 2677364 w 4849978"/>
                <a:gd name="connsiteY9" fmla="*/ 234086 h 336499"/>
                <a:gd name="connsiteX10" fmla="*/ 2852928 w 4849978"/>
                <a:gd name="connsiteY10" fmla="*/ 329184 h 336499"/>
                <a:gd name="connsiteX11" fmla="*/ 3028493 w 4849978"/>
                <a:gd name="connsiteY11" fmla="*/ 336499 h 336499"/>
                <a:gd name="connsiteX12" fmla="*/ 3394253 w 4849978"/>
                <a:gd name="connsiteY12" fmla="*/ 299923 h 336499"/>
                <a:gd name="connsiteX13" fmla="*/ 3716122 w 4849978"/>
                <a:gd name="connsiteY13" fmla="*/ 226771 h 336499"/>
                <a:gd name="connsiteX14" fmla="*/ 3994100 w 4849978"/>
                <a:gd name="connsiteY14" fmla="*/ 182880 h 336499"/>
                <a:gd name="connsiteX15" fmla="*/ 4242816 w 4849978"/>
                <a:gd name="connsiteY15" fmla="*/ 175564 h 336499"/>
                <a:gd name="connsiteX16" fmla="*/ 4542740 w 4849978"/>
                <a:gd name="connsiteY16" fmla="*/ 87782 h 336499"/>
                <a:gd name="connsiteX17" fmla="*/ 4601261 w 4849978"/>
                <a:gd name="connsiteY17" fmla="*/ 36576 h 336499"/>
                <a:gd name="connsiteX18" fmla="*/ 4849978 w 4849978"/>
                <a:gd name="connsiteY18" fmla="*/ 7315 h 336499"/>
                <a:gd name="connsiteX0" fmla="*/ 0 w 4849978"/>
                <a:gd name="connsiteY0" fmla="*/ 166014 h 341579"/>
                <a:gd name="connsiteX1" fmla="*/ 373076 w 4849978"/>
                <a:gd name="connsiteY1" fmla="*/ 297688 h 341579"/>
                <a:gd name="connsiteX2" fmla="*/ 738836 w 4849978"/>
                <a:gd name="connsiteY2" fmla="*/ 209905 h 341579"/>
                <a:gd name="connsiteX3" fmla="*/ 987552 w 4849978"/>
                <a:gd name="connsiteY3" fmla="*/ 151384 h 341579"/>
                <a:gd name="connsiteX4" fmla="*/ 1287476 w 4849978"/>
                <a:gd name="connsiteY4" fmla="*/ 129438 h 341579"/>
                <a:gd name="connsiteX5" fmla="*/ 1470356 w 4849978"/>
                <a:gd name="connsiteY5" fmla="*/ 34340 h 341579"/>
                <a:gd name="connsiteX6" fmla="*/ 1799540 w 4849978"/>
                <a:gd name="connsiteY6" fmla="*/ 5080 h 341579"/>
                <a:gd name="connsiteX7" fmla="*/ 2260397 w 4849978"/>
                <a:gd name="connsiteY7" fmla="*/ 107492 h 341579"/>
                <a:gd name="connsiteX8" fmla="*/ 2611527 w 4849978"/>
                <a:gd name="connsiteY8" fmla="*/ 239166 h 341579"/>
                <a:gd name="connsiteX9" fmla="*/ 2677364 w 4849978"/>
                <a:gd name="connsiteY9" fmla="*/ 239166 h 341579"/>
                <a:gd name="connsiteX10" fmla="*/ 2852928 w 4849978"/>
                <a:gd name="connsiteY10" fmla="*/ 334264 h 341579"/>
                <a:gd name="connsiteX11" fmla="*/ 3028493 w 4849978"/>
                <a:gd name="connsiteY11" fmla="*/ 341579 h 341579"/>
                <a:gd name="connsiteX12" fmla="*/ 3394253 w 4849978"/>
                <a:gd name="connsiteY12" fmla="*/ 305003 h 341579"/>
                <a:gd name="connsiteX13" fmla="*/ 3716122 w 4849978"/>
                <a:gd name="connsiteY13" fmla="*/ 231851 h 341579"/>
                <a:gd name="connsiteX14" fmla="*/ 3994100 w 4849978"/>
                <a:gd name="connsiteY14" fmla="*/ 187960 h 341579"/>
                <a:gd name="connsiteX15" fmla="*/ 4242816 w 4849978"/>
                <a:gd name="connsiteY15" fmla="*/ 180644 h 341579"/>
                <a:gd name="connsiteX16" fmla="*/ 4542740 w 4849978"/>
                <a:gd name="connsiteY16" fmla="*/ 92862 h 341579"/>
                <a:gd name="connsiteX17" fmla="*/ 4601261 w 4849978"/>
                <a:gd name="connsiteY17" fmla="*/ 41656 h 341579"/>
                <a:gd name="connsiteX18" fmla="*/ 4849978 w 4849978"/>
                <a:gd name="connsiteY18" fmla="*/ 12395 h 341579"/>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492"/>
                <a:gd name="connsiteX1" fmla="*/ 373076 w 4849978"/>
                <a:gd name="connsiteY1" fmla="*/ 305405 h 349492"/>
                <a:gd name="connsiteX2" fmla="*/ 738836 w 4849978"/>
                <a:gd name="connsiteY2" fmla="*/ 217622 h 349492"/>
                <a:gd name="connsiteX3" fmla="*/ 987552 w 4849978"/>
                <a:gd name="connsiteY3" fmla="*/ 159101 h 349492"/>
                <a:gd name="connsiteX4" fmla="*/ 1287476 w 4849978"/>
                <a:gd name="connsiteY4" fmla="*/ 137155 h 349492"/>
                <a:gd name="connsiteX5" fmla="*/ 1470356 w 4849978"/>
                <a:gd name="connsiteY5" fmla="*/ 42057 h 349492"/>
                <a:gd name="connsiteX6" fmla="*/ 1799540 w 4849978"/>
                <a:gd name="connsiteY6" fmla="*/ 12797 h 349492"/>
                <a:gd name="connsiteX7" fmla="*/ 2260397 w 4849978"/>
                <a:gd name="connsiteY7" fmla="*/ 115209 h 349492"/>
                <a:gd name="connsiteX8" fmla="*/ 2611527 w 4849978"/>
                <a:gd name="connsiteY8" fmla="*/ 246883 h 349492"/>
                <a:gd name="connsiteX9" fmla="*/ 2677364 w 4849978"/>
                <a:gd name="connsiteY9" fmla="*/ 246883 h 349492"/>
                <a:gd name="connsiteX10" fmla="*/ 2852928 w 4849978"/>
                <a:gd name="connsiteY10" fmla="*/ 341981 h 349492"/>
                <a:gd name="connsiteX11" fmla="*/ 3028493 w 4849978"/>
                <a:gd name="connsiteY11" fmla="*/ 349296 h 349492"/>
                <a:gd name="connsiteX12" fmla="*/ 3394253 w 4849978"/>
                <a:gd name="connsiteY12" fmla="*/ 312720 h 349492"/>
                <a:gd name="connsiteX13" fmla="*/ 3716122 w 4849978"/>
                <a:gd name="connsiteY13" fmla="*/ 239568 h 349492"/>
                <a:gd name="connsiteX14" fmla="*/ 3994100 w 4849978"/>
                <a:gd name="connsiteY14" fmla="*/ 195677 h 349492"/>
                <a:gd name="connsiteX15" fmla="*/ 4242816 w 4849978"/>
                <a:gd name="connsiteY15" fmla="*/ 188361 h 349492"/>
                <a:gd name="connsiteX16" fmla="*/ 4542740 w 4849978"/>
                <a:gd name="connsiteY16" fmla="*/ 100579 h 349492"/>
                <a:gd name="connsiteX17" fmla="*/ 4601261 w 4849978"/>
                <a:gd name="connsiteY17" fmla="*/ 49373 h 349492"/>
                <a:gd name="connsiteX18" fmla="*/ 4849978 w 4849978"/>
                <a:gd name="connsiteY18" fmla="*/ 20112 h 349492"/>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981652"/>
                <a:gd name="connsiteY0" fmla="*/ 173731 h 349296"/>
                <a:gd name="connsiteX1" fmla="*/ 373076 w 4981652"/>
                <a:gd name="connsiteY1" fmla="*/ 305405 h 349296"/>
                <a:gd name="connsiteX2" fmla="*/ 738836 w 4981652"/>
                <a:gd name="connsiteY2" fmla="*/ 217622 h 349296"/>
                <a:gd name="connsiteX3" fmla="*/ 987552 w 4981652"/>
                <a:gd name="connsiteY3" fmla="*/ 159101 h 349296"/>
                <a:gd name="connsiteX4" fmla="*/ 1287476 w 4981652"/>
                <a:gd name="connsiteY4" fmla="*/ 137155 h 349296"/>
                <a:gd name="connsiteX5" fmla="*/ 1470356 w 4981652"/>
                <a:gd name="connsiteY5" fmla="*/ 42057 h 349296"/>
                <a:gd name="connsiteX6" fmla="*/ 1799540 w 4981652"/>
                <a:gd name="connsiteY6" fmla="*/ 12797 h 349296"/>
                <a:gd name="connsiteX7" fmla="*/ 2260397 w 4981652"/>
                <a:gd name="connsiteY7" fmla="*/ 115209 h 349296"/>
                <a:gd name="connsiteX8" fmla="*/ 2611527 w 4981652"/>
                <a:gd name="connsiteY8" fmla="*/ 246883 h 349296"/>
                <a:gd name="connsiteX9" fmla="*/ 2677364 w 4981652"/>
                <a:gd name="connsiteY9" fmla="*/ 246883 h 349296"/>
                <a:gd name="connsiteX10" fmla="*/ 2852928 w 4981652"/>
                <a:gd name="connsiteY10" fmla="*/ 341981 h 349296"/>
                <a:gd name="connsiteX11" fmla="*/ 3028493 w 4981652"/>
                <a:gd name="connsiteY11" fmla="*/ 349296 h 349296"/>
                <a:gd name="connsiteX12" fmla="*/ 3394253 w 4981652"/>
                <a:gd name="connsiteY12" fmla="*/ 312720 h 349296"/>
                <a:gd name="connsiteX13" fmla="*/ 3716122 w 4981652"/>
                <a:gd name="connsiteY13" fmla="*/ 239568 h 349296"/>
                <a:gd name="connsiteX14" fmla="*/ 3994100 w 4981652"/>
                <a:gd name="connsiteY14" fmla="*/ 195677 h 349296"/>
                <a:gd name="connsiteX15" fmla="*/ 4242816 w 4981652"/>
                <a:gd name="connsiteY15" fmla="*/ 188361 h 349296"/>
                <a:gd name="connsiteX16" fmla="*/ 4542740 w 4981652"/>
                <a:gd name="connsiteY16" fmla="*/ 100579 h 349296"/>
                <a:gd name="connsiteX17" fmla="*/ 4601261 w 4981652"/>
                <a:gd name="connsiteY17" fmla="*/ 49373 h 349296"/>
                <a:gd name="connsiteX18" fmla="*/ 4981652 w 4981652"/>
                <a:gd name="connsiteY18" fmla="*/ 12797 h 349296"/>
                <a:gd name="connsiteX0" fmla="*/ 0 w 4981652"/>
                <a:gd name="connsiteY0" fmla="*/ 173731 h 349296"/>
                <a:gd name="connsiteX1" fmla="*/ 373076 w 4981652"/>
                <a:gd name="connsiteY1" fmla="*/ 305405 h 349296"/>
                <a:gd name="connsiteX2" fmla="*/ 738836 w 4981652"/>
                <a:gd name="connsiteY2" fmla="*/ 217622 h 349296"/>
                <a:gd name="connsiteX3" fmla="*/ 987552 w 4981652"/>
                <a:gd name="connsiteY3" fmla="*/ 159101 h 349296"/>
                <a:gd name="connsiteX4" fmla="*/ 1287476 w 4981652"/>
                <a:gd name="connsiteY4" fmla="*/ 137155 h 349296"/>
                <a:gd name="connsiteX5" fmla="*/ 1470356 w 4981652"/>
                <a:gd name="connsiteY5" fmla="*/ 42057 h 349296"/>
                <a:gd name="connsiteX6" fmla="*/ 1799540 w 4981652"/>
                <a:gd name="connsiteY6" fmla="*/ 12797 h 349296"/>
                <a:gd name="connsiteX7" fmla="*/ 2260397 w 4981652"/>
                <a:gd name="connsiteY7" fmla="*/ 115209 h 349296"/>
                <a:gd name="connsiteX8" fmla="*/ 2611527 w 4981652"/>
                <a:gd name="connsiteY8" fmla="*/ 246883 h 349296"/>
                <a:gd name="connsiteX9" fmla="*/ 2677364 w 4981652"/>
                <a:gd name="connsiteY9" fmla="*/ 246883 h 349296"/>
                <a:gd name="connsiteX10" fmla="*/ 2852928 w 4981652"/>
                <a:gd name="connsiteY10" fmla="*/ 341981 h 349296"/>
                <a:gd name="connsiteX11" fmla="*/ 3028493 w 4981652"/>
                <a:gd name="connsiteY11" fmla="*/ 349296 h 349296"/>
                <a:gd name="connsiteX12" fmla="*/ 3394253 w 4981652"/>
                <a:gd name="connsiteY12" fmla="*/ 312720 h 349296"/>
                <a:gd name="connsiteX13" fmla="*/ 3716122 w 4981652"/>
                <a:gd name="connsiteY13" fmla="*/ 239568 h 349296"/>
                <a:gd name="connsiteX14" fmla="*/ 3994100 w 4981652"/>
                <a:gd name="connsiteY14" fmla="*/ 195677 h 349296"/>
                <a:gd name="connsiteX15" fmla="*/ 4242816 w 4981652"/>
                <a:gd name="connsiteY15" fmla="*/ 188361 h 349296"/>
                <a:gd name="connsiteX16" fmla="*/ 4542740 w 4981652"/>
                <a:gd name="connsiteY16" fmla="*/ 100579 h 349296"/>
                <a:gd name="connsiteX17" fmla="*/ 4601261 w 4981652"/>
                <a:gd name="connsiteY17" fmla="*/ 49373 h 349296"/>
                <a:gd name="connsiteX18" fmla="*/ 4981652 w 4981652"/>
                <a:gd name="connsiteY18" fmla="*/ 12797 h 349296"/>
                <a:gd name="connsiteX0" fmla="*/ 0 w 5009552"/>
                <a:gd name="connsiteY0" fmla="*/ 173731 h 349296"/>
                <a:gd name="connsiteX1" fmla="*/ 373076 w 5009552"/>
                <a:gd name="connsiteY1" fmla="*/ 305405 h 349296"/>
                <a:gd name="connsiteX2" fmla="*/ 738836 w 5009552"/>
                <a:gd name="connsiteY2" fmla="*/ 217622 h 349296"/>
                <a:gd name="connsiteX3" fmla="*/ 987552 w 5009552"/>
                <a:gd name="connsiteY3" fmla="*/ 159101 h 349296"/>
                <a:gd name="connsiteX4" fmla="*/ 1287476 w 5009552"/>
                <a:gd name="connsiteY4" fmla="*/ 137155 h 349296"/>
                <a:gd name="connsiteX5" fmla="*/ 1470356 w 5009552"/>
                <a:gd name="connsiteY5" fmla="*/ 42057 h 349296"/>
                <a:gd name="connsiteX6" fmla="*/ 1799540 w 5009552"/>
                <a:gd name="connsiteY6" fmla="*/ 12797 h 349296"/>
                <a:gd name="connsiteX7" fmla="*/ 2260397 w 5009552"/>
                <a:gd name="connsiteY7" fmla="*/ 115209 h 349296"/>
                <a:gd name="connsiteX8" fmla="*/ 2611527 w 5009552"/>
                <a:gd name="connsiteY8" fmla="*/ 246883 h 349296"/>
                <a:gd name="connsiteX9" fmla="*/ 2677364 w 5009552"/>
                <a:gd name="connsiteY9" fmla="*/ 246883 h 349296"/>
                <a:gd name="connsiteX10" fmla="*/ 2852928 w 5009552"/>
                <a:gd name="connsiteY10" fmla="*/ 341981 h 349296"/>
                <a:gd name="connsiteX11" fmla="*/ 3028493 w 5009552"/>
                <a:gd name="connsiteY11" fmla="*/ 349296 h 349296"/>
                <a:gd name="connsiteX12" fmla="*/ 3394253 w 5009552"/>
                <a:gd name="connsiteY12" fmla="*/ 312720 h 349296"/>
                <a:gd name="connsiteX13" fmla="*/ 3716122 w 5009552"/>
                <a:gd name="connsiteY13" fmla="*/ 239568 h 349296"/>
                <a:gd name="connsiteX14" fmla="*/ 3994100 w 5009552"/>
                <a:gd name="connsiteY14" fmla="*/ 195677 h 349296"/>
                <a:gd name="connsiteX15" fmla="*/ 4242816 w 5009552"/>
                <a:gd name="connsiteY15" fmla="*/ 188361 h 349296"/>
                <a:gd name="connsiteX16" fmla="*/ 4542740 w 5009552"/>
                <a:gd name="connsiteY16" fmla="*/ 100579 h 349296"/>
                <a:gd name="connsiteX17" fmla="*/ 4601261 w 5009552"/>
                <a:gd name="connsiteY17" fmla="*/ 49373 h 349296"/>
                <a:gd name="connsiteX18" fmla="*/ 4981652 w 5009552"/>
                <a:gd name="connsiteY18" fmla="*/ 12797 h 349296"/>
                <a:gd name="connsiteX19" fmla="*/ 4980685 w 5009552"/>
                <a:gd name="connsiteY19" fmla="*/ 6701 h 349296"/>
                <a:gd name="connsiteX0" fmla="*/ 0 w 5013852"/>
                <a:gd name="connsiteY0" fmla="*/ 173731 h 1177134"/>
                <a:gd name="connsiteX1" fmla="*/ 373076 w 5013852"/>
                <a:gd name="connsiteY1" fmla="*/ 305405 h 1177134"/>
                <a:gd name="connsiteX2" fmla="*/ 738836 w 5013852"/>
                <a:gd name="connsiteY2" fmla="*/ 217622 h 1177134"/>
                <a:gd name="connsiteX3" fmla="*/ 987552 w 5013852"/>
                <a:gd name="connsiteY3" fmla="*/ 159101 h 1177134"/>
                <a:gd name="connsiteX4" fmla="*/ 1287476 w 5013852"/>
                <a:gd name="connsiteY4" fmla="*/ 137155 h 1177134"/>
                <a:gd name="connsiteX5" fmla="*/ 1470356 w 5013852"/>
                <a:gd name="connsiteY5" fmla="*/ 42057 h 1177134"/>
                <a:gd name="connsiteX6" fmla="*/ 1799540 w 5013852"/>
                <a:gd name="connsiteY6" fmla="*/ 12797 h 1177134"/>
                <a:gd name="connsiteX7" fmla="*/ 2260397 w 5013852"/>
                <a:gd name="connsiteY7" fmla="*/ 115209 h 1177134"/>
                <a:gd name="connsiteX8" fmla="*/ 2611527 w 5013852"/>
                <a:gd name="connsiteY8" fmla="*/ 246883 h 1177134"/>
                <a:gd name="connsiteX9" fmla="*/ 2677364 w 5013852"/>
                <a:gd name="connsiteY9" fmla="*/ 246883 h 1177134"/>
                <a:gd name="connsiteX10" fmla="*/ 2852928 w 5013852"/>
                <a:gd name="connsiteY10" fmla="*/ 341981 h 1177134"/>
                <a:gd name="connsiteX11" fmla="*/ 3028493 w 5013852"/>
                <a:gd name="connsiteY11" fmla="*/ 349296 h 1177134"/>
                <a:gd name="connsiteX12" fmla="*/ 3394253 w 5013852"/>
                <a:gd name="connsiteY12" fmla="*/ 312720 h 1177134"/>
                <a:gd name="connsiteX13" fmla="*/ 3716122 w 5013852"/>
                <a:gd name="connsiteY13" fmla="*/ 239568 h 1177134"/>
                <a:gd name="connsiteX14" fmla="*/ 3994100 w 5013852"/>
                <a:gd name="connsiteY14" fmla="*/ 195677 h 1177134"/>
                <a:gd name="connsiteX15" fmla="*/ 4242816 w 5013852"/>
                <a:gd name="connsiteY15" fmla="*/ 188361 h 1177134"/>
                <a:gd name="connsiteX16" fmla="*/ 4542740 w 5013852"/>
                <a:gd name="connsiteY16" fmla="*/ 100579 h 1177134"/>
                <a:gd name="connsiteX17" fmla="*/ 4601261 w 5013852"/>
                <a:gd name="connsiteY17" fmla="*/ 49373 h 1177134"/>
                <a:gd name="connsiteX18" fmla="*/ 4981652 w 5013852"/>
                <a:gd name="connsiteY18" fmla="*/ 12797 h 1177134"/>
                <a:gd name="connsiteX19" fmla="*/ 4995316 w 5013852"/>
                <a:gd name="connsiteY19" fmla="*/ 1177133 h 1177134"/>
                <a:gd name="connsiteX0" fmla="*/ 0 w 4995330"/>
                <a:gd name="connsiteY0" fmla="*/ 173731 h 1177134"/>
                <a:gd name="connsiteX1" fmla="*/ 373076 w 4995330"/>
                <a:gd name="connsiteY1" fmla="*/ 305405 h 1177134"/>
                <a:gd name="connsiteX2" fmla="*/ 738836 w 4995330"/>
                <a:gd name="connsiteY2" fmla="*/ 217622 h 1177134"/>
                <a:gd name="connsiteX3" fmla="*/ 987552 w 4995330"/>
                <a:gd name="connsiteY3" fmla="*/ 159101 h 1177134"/>
                <a:gd name="connsiteX4" fmla="*/ 1287476 w 4995330"/>
                <a:gd name="connsiteY4" fmla="*/ 137155 h 1177134"/>
                <a:gd name="connsiteX5" fmla="*/ 1470356 w 4995330"/>
                <a:gd name="connsiteY5" fmla="*/ 42057 h 1177134"/>
                <a:gd name="connsiteX6" fmla="*/ 1799540 w 4995330"/>
                <a:gd name="connsiteY6" fmla="*/ 12797 h 1177134"/>
                <a:gd name="connsiteX7" fmla="*/ 2260397 w 4995330"/>
                <a:gd name="connsiteY7" fmla="*/ 115209 h 1177134"/>
                <a:gd name="connsiteX8" fmla="*/ 2611527 w 4995330"/>
                <a:gd name="connsiteY8" fmla="*/ 246883 h 1177134"/>
                <a:gd name="connsiteX9" fmla="*/ 2677364 w 4995330"/>
                <a:gd name="connsiteY9" fmla="*/ 246883 h 1177134"/>
                <a:gd name="connsiteX10" fmla="*/ 2852928 w 4995330"/>
                <a:gd name="connsiteY10" fmla="*/ 341981 h 1177134"/>
                <a:gd name="connsiteX11" fmla="*/ 3028493 w 4995330"/>
                <a:gd name="connsiteY11" fmla="*/ 349296 h 1177134"/>
                <a:gd name="connsiteX12" fmla="*/ 3394253 w 4995330"/>
                <a:gd name="connsiteY12" fmla="*/ 312720 h 1177134"/>
                <a:gd name="connsiteX13" fmla="*/ 3716122 w 4995330"/>
                <a:gd name="connsiteY13" fmla="*/ 239568 h 1177134"/>
                <a:gd name="connsiteX14" fmla="*/ 3994100 w 4995330"/>
                <a:gd name="connsiteY14" fmla="*/ 195677 h 1177134"/>
                <a:gd name="connsiteX15" fmla="*/ 4242816 w 4995330"/>
                <a:gd name="connsiteY15" fmla="*/ 188361 h 1177134"/>
                <a:gd name="connsiteX16" fmla="*/ 4542740 w 4995330"/>
                <a:gd name="connsiteY16" fmla="*/ 100579 h 1177134"/>
                <a:gd name="connsiteX17" fmla="*/ 4601261 w 4995330"/>
                <a:gd name="connsiteY17" fmla="*/ 49373 h 1177134"/>
                <a:gd name="connsiteX18" fmla="*/ 4981652 w 4995330"/>
                <a:gd name="connsiteY18" fmla="*/ 12797 h 1177134"/>
                <a:gd name="connsiteX19" fmla="*/ 4995316 w 4995330"/>
                <a:gd name="connsiteY19" fmla="*/ 1177133 h 1177134"/>
                <a:gd name="connsiteX0" fmla="*/ 0 w 4995330"/>
                <a:gd name="connsiteY0" fmla="*/ 173731 h 1601415"/>
                <a:gd name="connsiteX1" fmla="*/ 373076 w 4995330"/>
                <a:gd name="connsiteY1" fmla="*/ 305405 h 1601415"/>
                <a:gd name="connsiteX2" fmla="*/ 738836 w 4995330"/>
                <a:gd name="connsiteY2" fmla="*/ 217622 h 1601415"/>
                <a:gd name="connsiteX3" fmla="*/ 987552 w 4995330"/>
                <a:gd name="connsiteY3" fmla="*/ 159101 h 1601415"/>
                <a:gd name="connsiteX4" fmla="*/ 1287476 w 4995330"/>
                <a:gd name="connsiteY4" fmla="*/ 137155 h 1601415"/>
                <a:gd name="connsiteX5" fmla="*/ 1470356 w 4995330"/>
                <a:gd name="connsiteY5" fmla="*/ 42057 h 1601415"/>
                <a:gd name="connsiteX6" fmla="*/ 1799540 w 4995330"/>
                <a:gd name="connsiteY6" fmla="*/ 12797 h 1601415"/>
                <a:gd name="connsiteX7" fmla="*/ 2260397 w 4995330"/>
                <a:gd name="connsiteY7" fmla="*/ 115209 h 1601415"/>
                <a:gd name="connsiteX8" fmla="*/ 2611527 w 4995330"/>
                <a:gd name="connsiteY8" fmla="*/ 246883 h 1601415"/>
                <a:gd name="connsiteX9" fmla="*/ 2677364 w 4995330"/>
                <a:gd name="connsiteY9" fmla="*/ 246883 h 1601415"/>
                <a:gd name="connsiteX10" fmla="*/ 2852928 w 4995330"/>
                <a:gd name="connsiteY10" fmla="*/ 341981 h 1601415"/>
                <a:gd name="connsiteX11" fmla="*/ 3028493 w 4995330"/>
                <a:gd name="connsiteY11" fmla="*/ 349296 h 1601415"/>
                <a:gd name="connsiteX12" fmla="*/ 3394253 w 4995330"/>
                <a:gd name="connsiteY12" fmla="*/ 312720 h 1601415"/>
                <a:gd name="connsiteX13" fmla="*/ 3716122 w 4995330"/>
                <a:gd name="connsiteY13" fmla="*/ 239568 h 1601415"/>
                <a:gd name="connsiteX14" fmla="*/ 3994100 w 4995330"/>
                <a:gd name="connsiteY14" fmla="*/ 195677 h 1601415"/>
                <a:gd name="connsiteX15" fmla="*/ 4242816 w 4995330"/>
                <a:gd name="connsiteY15" fmla="*/ 188361 h 1601415"/>
                <a:gd name="connsiteX16" fmla="*/ 4542740 w 4995330"/>
                <a:gd name="connsiteY16" fmla="*/ 100579 h 1601415"/>
                <a:gd name="connsiteX17" fmla="*/ 4601261 w 4995330"/>
                <a:gd name="connsiteY17" fmla="*/ 49373 h 1601415"/>
                <a:gd name="connsiteX18" fmla="*/ 4981652 w 4995330"/>
                <a:gd name="connsiteY18" fmla="*/ 12797 h 1601415"/>
                <a:gd name="connsiteX19" fmla="*/ 4995316 w 4995330"/>
                <a:gd name="connsiteY19" fmla="*/ 1601415 h 1601415"/>
                <a:gd name="connsiteX0" fmla="*/ 0 w 5002630"/>
                <a:gd name="connsiteY0" fmla="*/ 173731 h 1721211"/>
                <a:gd name="connsiteX1" fmla="*/ 373076 w 5002630"/>
                <a:gd name="connsiteY1" fmla="*/ 305405 h 1721211"/>
                <a:gd name="connsiteX2" fmla="*/ 738836 w 5002630"/>
                <a:gd name="connsiteY2" fmla="*/ 217622 h 1721211"/>
                <a:gd name="connsiteX3" fmla="*/ 987552 w 5002630"/>
                <a:gd name="connsiteY3" fmla="*/ 159101 h 1721211"/>
                <a:gd name="connsiteX4" fmla="*/ 1287476 w 5002630"/>
                <a:gd name="connsiteY4" fmla="*/ 137155 h 1721211"/>
                <a:gd name="connsiteX5" fmla="*/ 1470356 w 5002630"/>
                <a:gd name="connsiteY5" fmla="*/ 42057 h 1721211"/>
                <a:gd name="connsiteX6" fmla="*/ 1799540 w 5002630"/>
                <a:gd name="connsiteY6" fmla="*/ 12797 h 1721211"/>
                <a:gd name="connsiteX7" fmla="*/ 2260397 w 5002630"/>
                <a:gd name="connsiteY7" fmla="*/ 115209 h 1721211"/>
                <a:gd name="connsiteX8" fmla="*/ 2611527 w 5002630"/>
                <a:gd name="connsiteY8" fmla="*/ 246883 h 1721211"/>
                <a:gd name="connsiteX9" fmla="*/ 2677364 w 5002630"/>
                <a:gd name="connsiteY9" fmla="*/ 246883 h 1721211"/>
                <a:gd name="connsiteX10" fmla="*/ 2852928 w 5002630"/>
                <a:gd name="connsiteY10" fmla="*/ 341981 h 1721211"/>
                <a:gd name="connsiteX11" fmla="*/ 3028493 w 5002630"/>
                <a:gd name="connsiteY11" fmla="*/ 349296 h 1721211"/>
                <a:gd name="connsiteX12" fmla="*/ 3394253 w 5002630"/>
                <a:gd name="connsiteY12" fmla="*/ 312720 h 1721211"/>
                <a:gd name="connsiteX13" fmla="*/ 3716122 w 5002630"/>
                <a:gd name="connsiteY13" fmla="*/ 239568 h 1721211"/>
                <a:gd name="connsiteX14" fmla="*/ 3994100 w 5002630"/>
                <a:gd name="connsiteY14" fmla="*/ 195677 h 1721211"/>
                <a:gd name="connsiteX15" fmla="*/ 4242816 w 5002630"/>
                <a:gd name="connsiteY15" fmla="*/ 188361 h 1721211"/>
                <a:gd name="connsiteX16" fmla="*/ 4542740 w 5002630"/>
                <a:gd name="connsiteY16" fmla="*/ 100579 h 1721211"/>
                <a:gd name="connsiteX17" fmla="*/ 4601261 w 5002630"/>
                <a:gd name="connsiteY17" fmla="*/ 49373 h 1721211"/>
                <a:gd name="connsiteX18" fmla="*/ 4981652 w 5002630"/>
                <a:gd name="connsiteY18" fmla="*/ 12797 h 1721211"/>
                <a:gd name="connsiteX19" fmla="*/ 4995316 w 5002630"/>
                <a:gd name="connsiteY19" fmla="*/ 1601415 h 1721211"/>
                <a:gd name="connsiteX20" fmla="*/ 5002630 w 5002630"/>
                <a:gd name="connsiteY20" fmla="*/ 1608729 h 1721211"/>
                <a:gd name="connsiteX0" fmla="*/ 66803 w 5062133"/>
                <a:gd name="connsiteY0" fmla="*/ 173731 h 1695184"/>
                <a:gd name="connsiteX1" fmla="*/ 439879 w 5062133"/>
                <a:gd name="connsiteY1" fmla="*/ 305405 h 1695184"/>
                <a:gd name="connsiteX2" fmla="*/ 805639 w 5062133"/>
                <a:gd name="connsiteY2" fmla="*/ 217622 h 1695184"/>
                <a:gd name="connsiteX3" fmla="*/ 1054355 w 5062133"/>
                <a:gd name="connsiteY3" fmla="*/ 159101 h 1695184"/>
                <a:gd name="connsiteX4" fmla="*/ 1354279 w 5062133"/>
                <a:gd name="connsiteY4" fmla="*/ 137155 h 1695184"/>
                <a:gd name="connsiteX5" fmla="*/ 1537159 w 5062133"/>
                <a:gd name="connsiteY5" fmla="*/ 42057 h 1695184"/>
                <a:gd name="connsiteX6" fmla="*/ 1866343 w 5062133"/>
                <a:gd name="connsiteY6" fmla="*/ 12797 h 1695184"/>
                <a:gd name="connsiteX7" fmla="*/ 2327200 w 5062133"/>
                <a:gd name="connsiteY7" fmla="*/ 115209 h 1695184"/>
                <a:gd name="connsiteX8" fmla="*/ 2678330 w 5062133"/>
                <a:gd name="connsiteY8" fmla="*/ 246883 h 1695184"/>
                <a:gd name="connsiteX9" fmla="*/ 2744167 w 5062133"/>
                <a:gd name="connsiteY9" fmla="*/ 246883 h 1695184"/>
                <a:gd name="connsiteX10" fmla="*/ 2919731 w 5062133"/>
                <a:gd name="connsiteY10" fmla="*/ 341981 h 1695184"/>
                <a:gd name="connsiteX11" fmla="*/ 3095296 w 5062133"/>
                <a:gd name="connsiteY11" fmla="*/ 349296 h 1695184"/>
                <a:gd name="connsiteX12" fmla="*/ 3461056 w 5062133"/>
                <a:gd name="connsiteY12" fmla="*/ 312720 h 1695184"/>
                <a:gd name="connsiteX13" fmla="*/ 3782925 w 5062133"/>
                <a:gd name="connsiteY13" fmla="*/ 239568 h 1695184"/>
                <a:gd name="connsiteX14" fmla="*/ 4060903 w 5062133"/>
                <a:gd name="connsiteY14" fmla="*/ 195677 h 1695184"/>
                <a:gd name="connsiteX15" fmla="*/ 4309619 w 5062133"/>
                <a:gd name="connsiteY15" fmla="*/ 188361 h 1695184"/>
                <a:gd name="connsiteX16" fmla="*/ 4609543 w 5062133"/>
                <a:gd name="connsiteY16" fmla="*/ 100579 h 1695184"/>
                <a:gd name="connsiteX17" fmla="*/ 4668064 w 5062133"/>
                <a:gd name="connsiteY17" fmla="*/ 49373 h 1695184"/>
                <a:gd name="connsiteX18" fmla="*/ 5048455 w 5062133"/>
                <a:gd name="connsiteY18" fmla="*/ 12797 h 1695184"/>
                <a:gd name="connsiteX19" fmla="*/ 5062119 w 5062133"/>
                <a:gd name="connsiteY19" fmla="*/ 1601415 h 1695184"/>
                <a:gd name="connsiteX20" fmla="*/ 0 w 5062133"/>
                <a:gd name="connsiteY20" fmla="*/ 1484370 h 1695184"/>
                <a:gd name="connsiteX0" fmla="*/ 66803 w 5062133"/>
                <a:gd name="connsiteY0" fmla="*/ 173731 h 1695184"/>
                <a:gd name="connsiteX1" fmla="*/ 439879 w 5062133"/>
                <a:gd name="connsiteY1" fmla="*/ 305405 h 1695184"/>
                <a:gd name="connsiteX2" fmla="*/ 805639 w 5062133"/>
                <a:gd name="connsiteY2" fmla="*/ 217622 h 1695184"/>
                <a:gd name="connsiteX3" fmla="*/ 1054355 w 5062133"/>
                <a:gd name="connsiteY3" fmla="*/ 159101 h 1695184"/>
                <a:gd name="connsiteX4" fmla="*/ 1354279 w 5062133"/>
                <a:gd name="connsiteY4" fmla="*/ 137155 h 1695184"/>
                <a:gd name="connsiteX5" fmla="*/ 1537159 w 5062133"/>
                <a:gd name="connsiteY5" fmla="*/ 42057 h 1695184"/>
                <a:gd name="connsiteX6" fmla="*/ 1866343 w 5062133"/>
                <a:gd name="connsiteY6" fmla="*/ 12797 h 1695184"/>
                <a:gd name="connsiteX7" fmla="*/ 2327200 w 5062133"/>
                <a:gd name="connsiteY7" fmla="*/ 115209 h 1695184"/>
                <a:gd name="connsiteX8" fmla="*/ 2678330 w 5062133"/>
                <a:gd name="connsiteY8" fmla="*/ 246883 h 1695184"/>
                <a:gd name="connsiteX9" fmla="*/ 2744167 w 5062133"/>
                <a:gd name="connsiteY9" fmla="*/ 246883 h 1695184"/>
                <a:gd name="connsiteX10" fmla="*/ 2919731 w 5062133"/>
                <a:gd name="connsiteY10" fmla="*/ 341981 h 1695184"/>
                <a:gd name="connsiteX11" fmla="*/ 3095296 w 5062133"/>
                <a:gd name="connsiteY11" fmla="*/ 349296 h 1695184"/>
                <a:gd name="connsiteX12" fmla="*/ 3461056 w 5062133"/>
                <a:gd name="connsiteY12" fmla="*/ 312720 h 1695184"/>
                <a:gd name="connsiteX13" fmla="*/ 3782925 w 5062133"/>
                <a:gd name="connsiteY13" fmla="*/ 239568 h 1695184"/>
                <a:gd name="connsiteX14" fmla="*/ 4060903 w 5062133"/>
                <a:gd name="connsiteY14" fmla="*/ 195677 h 1695184"/>
                <a:gd name="connsiteX15" fmla="*/ 4309619 w 5062133"/>
                <a:gd name="connsiteY15" fmla="*/ 188361 h 1695184"/>
                <a:gd name="connsiteX16" fmla="*/ 4609543 w 5062133"/>
                <a:gd name="connsiteY16" fmla="*/ 100579 h 1695184"/>
                <a:gd name="connsiteX17" fmla="*/ 4668064 w 5062133"/>
                <a:gd name="connsiteY17" fmla="*/ 49373 h 1695184"/>
                <a:gd name="connsiteX18" fmla="*/ 5048455 w 5062133"/>
                <a:gd name="connsiteY18" fmla="*/ 12797 h 1695184"/>
                <a:gd name="connsiteX19" fmla="*/ 5062119 w 5062133"/>
                <a:gd name="connsiteY19" fmla="*/ 1601415 h 1695184"/>
                <a:gd name="connsiteX20" fmla="*/ 0 w 5062133"/>
                <a:gd name="connsiteY20" fmla="*/ 1484370 h 1695184"/>
                <a:gd name="connsiteX21" fmla="*/ 66803 w 5062133"/>
                <a:gd name="connsiteY21" fmla="*/ 173731 h 1695184"/>
                <a:gd name="connsiteX0" fmla="*/ 66803 w 5062133"/>
                <a:gd name="connsiteY0" fmla="*/ 173731 h 1601415"/>
                <a:gd name="connsiteX1" fmla="*/ 439879 w 5062133"/>
                <a:gd name="connsiteY1" fmla="*/ 305405 h 1601415"/>
                <a:gd name="connsiteX2" fmla="*/ 805639 w 5062133"/>
                <a:gd name="connsiteY2" fmla="*/ 217622 h 1601415"/>
                <a:gd name="connsiteX3" fmla="*/ 1054355 w 5062133"/>
                <a:gd name="connsiteY3" fmla="*/ 159101 h 1601415"/>
                <a:gd name="connsiteX4" fmla="*/ 1354279 w 5062133"/>
                <a:gd name="connsiteY4" fmla="*/ 137155 h 1601415"/>
                <a:gd name="connsiteX5" fmla="*/ 1537159 w 5062133"/>
                <a:gd name="connsiteY5" fmla="*/ 42057 h 1601415"/>
                <a:gd name="connsiteX6" fmla="*/ 1866343 w 5062133"/>
                <a:gd name="connsiteY6" fmla="*/ 12797 h 1601415"/>
                <a:gd name="connsiteX7" fmla="*/ 2327200 w 5062133"/>
                <a:gd name="connsiteY7" fmla="*/ 115209 h 1601415"/>
                <a:gd name="connsiteX8" fmla="*/ 2678330 w 5062133"/>
                <a:gd name="connsiteY8" fmla="*/ 246883 h 1601415"/>
                <a:gd name="connsiteX9" fmla="*/ 2744167 w 5062133"/>
                <a:gd name="connsiteY9" fmla="*/ 246883 h 1601415"/>
                <a:gd name="connsiteX10" fmla="*/ 2919731 w 5062133"/>
                <a:gd name="connsiteY10" fmla="*/ 341981 h 1601415"/>
                <a:gd name="connsiteX11" fmla="*/ 3095296 w 5062133"/>
                <a:gd name="connsiteY11" fmla="*/ 349296 h 1601415"/>
                <a:gd name="connsiteX12" fmla="*/ 3461056 w 5062133"/>
                <a:gd name="connsiteY12" fmla="*/ 312720 h 1601415"/>
                <a:gd name="connsiteX13" fmla="*/ 3782925 w 5062133"/>
                <a:gd name="connsiteY13" fmla="*/ 239568 h 1601415"/>
                <a:gd name="connsiteX14" fmla="*/ 4060903 w 5062133"/>
                <a:gd name="connsiteY14" fmla="*/ 195677 h 1601415"/>
                <a:gd name="connsiteX15" fmla="*/ 4309619 w 5062133"/>
                <a:gd name="connsiteY15" fmla="*/ 188361 h 1601415"/>
                <a:gd name="connsiteX16" fmla="*/ 4609543 w 5062133"/>
                <a:gd name="connsiteY16" fmla="*/ 100579 h 1601415"/>
                <a:gd name="connsiteX17" fmla="*/ 4668064 w 5062133"/>
                <a:gd name="connsiteY17" fmla="*/ 49373 h 1601415"/>
                <a:gd name="connsiteX18" fmla="*/ 5048455 w 5062133"/>
                <a:gd name="connsiteY18" fmla="*/ 12797 h 1601415"/>
                <a:gd name="connsiteX19" fmla="*/ 5062119 w 5062133"/>
                <a:gd name="connsiteY19" fmla="*/ 1601415 h 1601415"/>
                <a:gd name="connsiteX20" fmla="*/ 0 w 5062133"/>
                <a:gd name="connsiteY20" fmla="*/ 1484370 h 1601415"/>
                <a:gd name="connsiteX21" fmla="*/ 66803 w 5062133"/>
                <a:gd name="connsiteY21" fmla="*/ 173731 h 1601415"/>
                <a:gd name="connsiteX0" fmla="*/ 15597 w 5010927"/>
                <a:gd name="connsiteY0" fmla="*/ 173731 h 1601415"/>
                <a:gd name="connsiteX1" fmla="*/ 388673 w 5010927"/>
                <a:gd name="connsiteY1" fmla="*/ 305405 h 1601415"/>
                <a:gd name="connsiteX2" fmla="*/ 754433 w 5010927"/>
                <a:gd name="connsiteY2" fmla="*/ 217622 h 1601415"/>
                <a:gd name="connsiteX3" fmla="*/ 1003149 w 5010927"/>
                <a:gd name="connsiteY3" fmla="*/ 159101 h 1601415"/>
                <a:gd name="connsiteX4" fmla="*/ 1303073 w 5010927"/>
                <a:gd name="connsiteY4" fmla="*/ 137155 h 1601415"/>
                <a:gd name="connsiteX5" fmla="*/ 1485953 w 5010927"/>
                <a:gd name="connsiteY5" fmla="*/ 42057 h 1601415"/>
                <a:gd name="connsiteX6" fmla="*/ 1815137 w 5010927"/>
                <a:gd name="connsiteY6" fmla="*/ 12797 h 1601415"/>
                <a:gd name="connsiteX7" fmla="*/ 2275994 w 5010927"/>
                <a:gd name="connsiteY7" fmla="*/ 115209 h 1601415"/>
                <a:gd name="connsiteX8" fmla="*/ 2627124 w 5010927"/>
                <a:gd name="connsiteY8" fmla="*/ 246883 h 1601415"/>
                <a:gd name="connsiteX9" fmla="*/ 2692961 w 5010927"/>
                <a:gd name="connsiteY9" fmla="*/ 246883 h 1601415"/>
                <a:gd name="connsiteX10" fmla="*/ 2868525 w 5010927"/>
                <a:gd name="connsiteY10" fmla="*/ 341981 h 1601415"/>
                <a:gd name="connsiteX11" fmla="*/ 3044090 w 5010927"/>
                <a:gd name="connsiteY11" fmla="*/ 349296 h 1601415"/>
                <a:gd name="connsiteX12" fmla="*/ 3409850 w 5010927"/>
                <a:gd name="connsiteY12" fmla="*/ 312720 h 1601415"/>
                <a:gd name="connsiteX13" fmla="*/ 3731719 w 5010927"/>
                <a:gd name="connsiteY13" fmla="*/ 239568 h 1601415"/>
                <a:gd name="connsiteX14" fmla="*/ 4009697 w 5010927"/>
                <a:gd name="connsiteY14" fmla="*/ 195677 h 1601415"/>
                <a:gd name="connsiteX15" fmla="*/ 4258413 w 5010927"/>
                <a:gd name="connsiteY15" fmla="*/ 188361 h 1601415"/>
                <a:gd name="connsiteX16" fmla="*/ 4558337 w 5010927"/>
                <a:gd name="connsiteY16" fmla="*/ 100579 h 1601415"/>
                <a:gd name="connsiteX17" fmla="*/ 4616858 w 5010927"/>
                <a:gd name="connsiteY17" fmla="*/ 49373 h 1601415"/>
                <a:gd name="connsiteX18" fmla="*/ 4997249 w 5010927"/>
                <a:gd name="connsiteY18" fmla="*/ 12797 h 1601415"/>
                <a:gd name="connsiteX19" fmla="*/ 5010913 w 5010927"/>
                <a:gd name="connsiteY19" fmla="*/ 1601415 h 1601415"/>
                <a:gd name="connsiteX20" fmla="*/ 0 w 5010927"/>
                <a:gd name="connsiteY20" fmla="*/ 1484370 h 1601415"/>
                <a:gd name="connsiteX21" fmla="*/ 15597 w 5010927"/>
                <a:gd name="connsiteY21" fmla="*/ 173731 h 1601415"/>
                <a:gd name="connsiteX0" fmla="*/ 7913 w 5003243"/>
                <a:gd name="connsiteY0" fmla="*/ 173731 h 1730259"/>
                <a:gd name="connsiteX1" fmla="*/ 380989 w 5003243"/>
                <a:gd name="connsiteY1" fmla="*/ 305405 h 1730259"/>
                <a:gd name="connsiteX2" fmla="*/ 746749 w 5003243"/>
                <a:gd name="connsiteY2" fmla="*/ 217622 h 1730259"/>
                <a:gd name="connsiteX3" fmla="*/ 995465 w 5003243"/>
                <a:gd name="connsiteY3" fmla="*/ 159101 h 1730259"/>
                <a:gd name="connsiteX4" fmla="*/ 1295389 w 5003243"/>
                <a:gd name="connsiteY4" fmla="*/ 137155 h 1730259"/>
                <a:gd name="connsiteX5" fmla="*/ 1478269 w 5003243"/>
                <a:gd name="connsiteY5" fmla="*/ 42057 h 1730259"/>
                <a:gd name="connsiteX6" fmla="*/ 1807453 w 5003243"/>
                <a:gd name="connsiteY6" fmla="*/ 12797 h 1730259"/>
                <a:gd name="connsiteX7" fmla="*/ 2268310 w 5003243"/>
                <a:gd name="connsiteY7" fmla="*/ 115209 h 1730259"/>
                <a:gd name="connsiteX8" fmla="*/ 2619440 w 5003243"/>
                <a:gd name="connsiteY8" fmla="*/ 246883 h 1730259"/>
                <a:gd name="connsiteX9" fmla="*/ 2685277 w 5003243"/>
                <a:gd name="connsiteY9" fmla="*/ 246883 h 1730259"/>
                <a:gd name="connsiteX10" fmla="*/ 2860841 w 5003243"/>
                <a:gd name="connsiteY10" fmla="*/ 341981 h 1730259"/>
                <a:gd name="connsiteX11" fmla="*/ 3036406 w 5003243"/>
                <a:gd name="connsiteY11" fmla="*/ 349296 h 1730259"/>
                <a:gd name="connsiteX12" fmla="*/ 3402166 w 5003243"/>
                <a:gd name="connsiteY12" fmla="*/ 312720 h 1730259"/>
                <a:gd name="connsiteX13" fmla="*/ 3724035 w 5003243"/>
                <a:gd name="connsiteY13" fmla="*/ 239568 h 1730259"/>
                <a:gd name="connsiteX14" fmla="*/ 4002013 w 5003243"/>
                <a:gd name="connsiteY14" fmla="*/ 195677 h 1730259"/>
                <a:gd name="connsiteX15" fmla="*/ 4250729 w 5003243"/>
                <a:gd name="connsiteY15" fmla="*/ 188361 h 1730259"/>
                <a:gd name="connsiteX16" fmla="*/ 4550653 w 5003243"/>
                <a:gd name="connsiteY16" fmla="*/ 100579 h 1730259"/>
                <a:gd name="connsiteX17" fmla="*/ 4609174 w 5003243"/>
                <a:gd name="connsiteY17" fmla="*/ 49373 h 1730259"/>
                <a:gd name="connsiteX18" fmla="*/ 4989565 w 5003243"/>
                <a:gd name="connsiteY18" fmla="*/ 12797 h 1730259"/>
                <a:gd name="connsiteX19" fmla="*/ 5003229 w 5003243"/>
                <a:gd name="connsiteY19" fmla="*/ 1601415 h 1730259"/>
                <a:gd name="connsiteX20" fmla="*/ 0 w 5003243"/>
                <a:gd name="connsiteY20" fmla="*/ 1730259 h 1730259"/>
                <a:gd name="connsiteX21" fmla="*/ 7913 w 5003243"/>
                <a:gd name="connsiteY21" fmla="*/ 173731 h 1730259"/>
                <a:gd name="connsiteX0" fmla="*/ 7913 w 5018598"/>
                <a:gd name="connsiteY0" fmla="*/ 173731 h 1778147"/>
                <a:gd name="connsiteX1" fmla="*/ 380989 w 5018598"/>
                <a:gd name="connsiteY1" fmla="*/ 305405 h 1778147"/>
                <a:gd name="connsiteX2" fmla="*/ 746749 w 5018598"/>
                <a:gd name="connsiteY2" fmla="*/ 217622 h 1778147"/>
                <a:gd name="connsiteX3" fmla="*/ 995465 w 5018598"/>
                <a:gd name="connsiteY3" fmla="*/ 159101 h 1778147"/>
                <a:gd name="connsiteX4" fmla="*/ 1295389 w 5018598"/>
                <a:gd name="connsiteY4" fmla="*/ 137155 h 1778147"/>
                <a:gd name="connsiteX5" fmla="*/ 1478269 w 5018598"/>
                <a:gd name="connsiteY5" fmla="*/ 42057 h 1778147"/>
                <a:gd name="connsiteX6" fmla="*/ 1807453 w 5018598"/>
                <a:gd name="connsiteY6" fmla="*/ 12797 h 1778147"/>
                <a:gd name="connsiteX7" fmla="*/ 2268310 w 5018598"/>
                <a:gd name="connsiteY7" fmla="*/ 115209 h 1778147"/>
                <a:gd name="connsiteX8" fmla="*/ 2619440 w 5018598"/>
                <a:gd name="connsiteY8" fmla="*/ 246883 h 1778147"/>
                <a:gd name="connsiteX9" fmla="*/ 2685277 w 5018598"/>
                <a:gd name="connsiteY9" fmla="*/ 246883 h 1778147"/>
                <a:gd name="connsiteX10" fmla="*/ 2860841 w 5018598"/>
                <a:gd name="connsiteY10" fmla="*/ 341981 h 1778147"/>
                <a:gd name="connsiteX11" fmla="*/ 3036406 w 5018598"/>
                <a:gd name="connsiteY11" fmla="*/ 349296 h 1778147"/>
                <a:gd name="connsiteX12" fmla="*/ 3402166 w 5018598"/>
                <a:gd name="connsiteY12" fmla="*/ 312720 h 1778147"/>
                <a:gd name="connsiteX13" fmla="*/ 3724035 w 5018598"/>
                <a:gd name="connsiteY13" fmla="*/ 239568 h 1778147"/>
                <a:gd name="connsiteX14" fmla="*/ 4002013 w 5018598"/>
                <a:gd name="connsiteY14" fmla="*/ 195677 h 1778147"/>
                <a:gd name="connsiteX15" fmla="*/ 4250729 w 5018598"/>
                <a:gd name="connsiteY15" fmla="*/ 188361 h 1778147"/>
                <a:gd name="connsiteX16" fmla="*/ 4550653 w 5018598"/>
                <a:gd name="connsiteY16" fmla="*/ 100579 h 1778147"/>
                <a:gd name="connsiteX17" fmla="*/ 4609174 w 5018598"/>
                <a:gd name="connsiteY17" fmla="*/ 49373 h 1778147"/>
                <a:gd name="connsiteX18" fmla="*/ 4989565 w 5018598"/>
                <a:gd name="connsiteY18" fmla="*/ 12797 h 1778147"/>
                <a:gd name="connsiteX19" fmla="*/ 5018597 w 5018598"/>
                <a:gd name="connsiteY19" fmla="*/ 1778147 h 1778147"/>
                <a:gd name="connsiteX20" fmla="*/ 0 w 5018598"/>
                <a:gd name="connsiteY20" fmla="*/ 1730259 h 1778147"/>
                <a:gd name="connsiteX21" fmla="*/ 7913 w 5018598"/>
                <a:gd name="connsiteY21" fmla="*/ 173731 h 177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18598" h="1778147">
                  <a:moveTo>
                    <a:pt x="7913" y="173731"/>
                  </a:moveTo>
                  <a:cubicBezTo>
                    <a:pt x="132272" y="217622"/>
                    <a:pt x="257850" y="298090"/>
                    <a:pt x="380989" y="305405"/>
                  </a:cubicBezTo>
                  <a:cubicBezTo>
                    <a:pt x="504128" y="312720"/>
                    <a:pt x="663844" y="237129"/>
                    <a:pt x="746749" y="217622"/>
                  </a:cubicBezTo>
                  <a:lnTo>
                    <a:pt x="995465" y="159101"/>
                  </a:lnTo>
                  <a:cubicBezTo>
                    <a:pt x="1086905" y="145690"/>
                    <a:pt x="1234429" y="168854"/>
                    <a:pt x="1295389" y="137155"/>
                  </a:cubicBezTo>
                  <a:lnTo>
                    <a:pt x="1478269" y="42057"/>
                  </a:lnTo>
                  <a:cubicBezTo>
                    <a:pt x="1563613" y="21331"/>
                    <a:pt x="1653834" y="-21340"/>
                    <a:pt x="1807453" y="12797"/>
                  </a:cubicBezTo>
                  <a:lnTo>
                    <a:pt x="2268310" y="115209"/>
                  </a:lnTo>
                  <a:cubicBezTo>
                    <a:pt x="2403641" y="154223"/>
                    <a:pt x="2597494" y="246883"/>
                    <a:pt x="2619440" y="246883"/>
                  </a:cubicBezTo>
                  <a:lnTo>
                    <a:pt x="2685277" y="246883"/>
                  </a:lnTo>
                  <a:cubicBezTo>
                    <a:pt x="2725511" y="262733"/>
                    <a:pt x="2802319" y="339543"/>
                    <a:pt x="2860841" y="341981"/>
                  </a:cubicBezTo>
                  <a:lnTo>
                    <a:pt x="3036406" y="349296"/>
                  </a:lnTo>
                  <a:cubicBezTo>
                    <a:pt x="3126627" y="344419"/>
                    <a:pt x="3294876" y="337104"/>
                    <a:pt x="3402166" y="312720"/>
                  </a:cubicBezTo>
                  <a:lnTo>
                    <a:pt x="3724035" y="239568"/>
                  </a:lnTo>
                  <a:cubicBezTo>
                    <a:pt x="3824009" y="220061"/>
                    <a:pt x="3919108" y="198116"/>
                    <a:pt x="4002013" y="195677"/>
                  </a:cubicBezTo>
                  <a:lnTo>
                    <a:pt x="4250729" y="188361"/>
                  </a:lnTo>
                  <a:cubicBezTo>
                    <a:pt x="4342169" y="172511"/>
                    <a:pt x="4531146" y="117648"/>
                    <a:pt x="4550653" y="100579"/>
                  </a:cubicBezTo>
                  <a:cubicBezTo>
                    <a:pt x="4570160" y="83510"/>
                    <a:pt x="4536022" y="64003"/>
                    <a:pt x="4609174" y="49373"/>
                  </a:cubicBezTo>
                  <a:cubicBezTo>
                    <a:pt x="4682326" y="34743"/>
                    <a:pt x="4921290" y="37181"/>
                    <a:pt x="4989565" y="12797"/>
                  </a:cubicBezTo>
                  <a:cubicBezTo>
                    <a:pt x="5001596" y="342184"/>
                    <a:pt x="5018798" y="1779417"/>
                    <a:pt x="5018597" y="1778147"/>
                  </a:cubicBezTo>
                  <a:lnTo>
                    <a:pt x="0" y="1730259"/>
                  </a:lnTo>
                  <a:cubicBezTo>
                    <a:pt x="5199" y="1293379"/>
                    <a:pt x="2714" y="610611"/>
                    <a:pt x="7913" y="173731"/>
                  </a:cubicBezTo>
                  <a:close/>
                </a:path>
              </a:pathLst>
            </a:custGeom>
            <a:gradFill flip="none" rotWithShape="1">
              <a:gsLst>
                <a:gs pos="0">
                  <a:srgbClr val="FFEEB9"/>
                </a:gs>
                <a:gs pos="100000">
                  <a:srgbClr val="FFFFFF"/>
                </a:gs>
              </a:gsLst>
              <a:lin ang="16200000" scaled="1"/>
              <a:tileRect/>
            </a:gradFill>
            <a:ln w="222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Rectangle 23"/>
            <p:cNvSpPr/>
            <p:nvPr/>
          </p:nvSpPr>
          <p:spPr>
            <a:xfrm>
              <a:off x="755576" y="1652384"/>
              <a:ext cx="5004556" cy="432048"/>
            </a:xfrm>
            <a:prstGeom prst="rect">
              <a:avLst/>
            </a:prstGeom>
            <a:gradFill flip="none" rotWithShape="1">
              <a:gsLst>
                <a:gs pos="100000">
                  <a:schemeClr val="accent1">
                    <a:tint val="66000"/>
                    <a:satMod val="160000"/>
                    <a:alpha val="0"/>
                  </a:schemeClr>
                </a:gs>
                <a:gs pos="78000">
                  <a:schemeClr val="accent1">
                    <a:tint val="23500"/>
                    <a:satMod val="160000"/>
                  </a:schemeClr>
                </a:gs>
                <a:gs pos="0">
                  <a:srgbClr val="EBF0F9"/>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782726" y="2679197"/>
              <a:ext cx="4981652" cy="349296"/>
            </a:xfrm>
            <a:custGeom>
              <a:avLst/>
              <a:gdLst>
                <a:gd name="connsiteX0" fmla="*/ 0 w 4710989"/>
                <a:gd name="connsiteY0" fmla="*/ 204825 h 336499"/>
                <a:gd name="connsiteX1" fmla="*/ 234087 w 4710989"/>
                <a:gd name="connsiteY1" fmla="*/ 292608 h 336499"/>
                <a:gd name="connsiteX2" fmla="*/ 599847 w 4710989"/>
                <a:gd name="connsiteY2" fmla="*/ 204825 h 336499"/>
                <a:gd name="connsiteX3" fmla="*/ 848563 w 4710989"/>
                <a:gd name="connsiteY3" fmla="*/ 146304 h 336499"/>
                <a:gd name="connsiteX4" fmla="*/ 1148487 w 4710989"/>
                <a:gd name="connsiteY4" fmla="*/ 124358 h 336499"/>
                <a:gd name="connsiteX5" fmla="*/ 1331367 w 4710989"/>
                <a:gd name="connsiteY5" fmla="*/ 29260 h 336499"/>
                <a:gd name="connsiteX6" fmla="*/ 1660551 w 4710989"/>
                <a:gd name="connsiteY6" fmla="*/ 0 h 336499"/>
                <a:gd name="connsiteX7" fmla="*/ 2121408 w 4710989"/>
                <a:gd name="connsiteY7" fmla="*/ 102412 h 336499"/>
                <a:gd name="connsiteX8" fmla="*/ 2472538 w 4710989"/>
                <a:gd name="connsiteY8" fmla="*/ 234086 h 336499"/>
                <a:gd name="connsiteX9" fmla="*/ 2538375 w 4710989"/>
                <a:gd name="connsiteY9" fmla="*/ 234086 h 336499"/>
                <a:gd name="connsiteX10" fmla="*/ 2713939 w 4710989"/>
                <a:gd name="connsiteY10" fmla="*/ 329184 h 336499"/>
                <a:gd name="connsiteX11" fmla="*/ 2889504 w 4710989"/>
                <a:gd name="connsiteY11" fmla="*/ 336499 h 336499"/>
                <a:gd name="connsiteX12" fmla="*/ 3255264 w 4710989"/>
                <a:gd name="connsiteY12" fmla="*/ 299923 h 336499"/>
                <a:gd name="connsiteX13" fmla="*/ 3577133 w 4710989"/>
                <a:gd name="connsiteY13" fmla="*/ 226771 h 336499"/>
                <a:gd name="connsiteX14" fmla="*/ 3855111 w 4710989"/>
                <a:gd name="connsiteY14" fmla="*/ 182880 h 336499"/>
                <a:gd name="connsiteX15" fmla="*/ 4103827 w 4710989"/>
                <a:gd name="connsiteY15" fmla="*/ 175564 h 336499"/>
                <a:gd name="connsiteX16" fmla="*/ 4403751 w 4710989"/>
                <a:gd name="connsiteY16" fmla="*/ 87782 h 336499"/>
                <a:gd name="connsiteX17" fmla="*/ 4462272 w 4710989"/>
                <a:gd name="connsiteY17" fmla="*/ 36576 h 336499"/>
                <a:gd name="connsiteX18" fmla="*/ 4710989 w 4710989"/>
                <a:gd name="connsiteY18" fmla="*/ 7315 h 336499"/>
                <a:gd name="connsiteX0" fmla="*/ 0 w 4849978"/>
                <a:gd name="connsiteY0" fmla="*/ 160934 h 336499"/>
                <a:gd name="connsiteX1" fmla="*/ 373076 w 4849978"/>
                <a:gd name="connsiteY1" fmla="*/ 292608 h 336499"/>
                <a:gd name="connsiteX2" fmla="*/ 738836 w 4849978"/>
                <a:gd name="connsiteY2" fmla="*/ 204825 h 336499"/>
                <a:gd name="connsiteX3" fmla="*/ 987552 w 4849978"/>
                <a:gd name="connsiteY3" fmla="*/ 146304 h 336499"/>
                <a:gd name="connsiteX4" fmla="*/ 1287476 w 4849978"/>
                <a:gd name="connsiteY4" fmla="*/ 124358 h 336499"/>
                <a:gd name="connsiteX5" fmla="*/ 1470356 w 4849978"/>
                <a:gd name="connsiteY5" fmla="*/ 29260 h 336499"/>
                <a:gd name="connsiteX6" fmla="*/ 1799540 w 4849978"/>
                <a:gd name="connsiteY6" fmla="*/ 0 h 336499"/>
                <a:gd name="connsiteX7" fmla="*/ 2260397 w 4849978"/>
                <a:gd name="connsiteY7" fmla="*/ 102412 h 336499"/>
                <a:gd name="connsiteX8" fmla="*/ 2611527 w 4849978"/>
                <a:gd name="connsiteY8" fmla="*/ 234086 h 336499"/>
                <a:gd name="connsiteX9" fmla="*/ 2677364 w 4849978"/>
                <a:gd name="connsiteY9" fmla="*/ 234086 h 336499"/>
                <a:gd name="connsiteX10" fmla="*/ 2852928 w 4849978"/>
                <a:gd name="connsiteY10" fmla="*/ 329184 h 336499"/>
                <a:gd name="connsiteX11" fmla="*/ 3028493 w 4849978"/>
                <a:gd name="connsiteY11" fmla="*/ 336499 h 336499"/>
                <a:gd name="connsiteX12" fmla="*/ 3394253 w 4849978"/>
                <a:gd name="connsiteY12" fmla="*/ 299923 h 336499"/>
                <a:gd name="connsiteX13" fmla="*/ 3716122 w 4849978"/>
                <a:gd name="connsiteY13" fmla="*/ 226771 h 336499"/>
                <a:gd name="connsiteX14" fmla="*/ 3994100 w 4849978"/>
                <a:gd name="connsiteY14" fmla="*/ 182880 h 336499"/>
                <a:gd name="connsiteX15" fmla="*/ 4242816 w 4849978"/>
                <a:gd name="connsiteY15" fmla="*/ 175564 h 336499"/>
                <a:gd name="connsiteX16" fmla="*/ 4542740 w 4849978"/>
                <a:gd name="connsiteY16" fmla="*/ 87782 h 336499"/>
                <a:gd name="connsiteX17" fmla="*/ 4601261 w 4849978"/>
                <a:gd name="connsiteY17" fmla="*/ 36576 h 336499"/>
                <a:gd name="connsiteX18" fmla="*/ 4849978 w 4849978"/>
                <a:gd name="connsiteY18" fmla="*/ 7315 h 336499"/>
                <a:gd name="connsiteX0" fmla="*/ 0 w 4849978"/>
                <a:gd name="connsiteY0" fmla="*/ 160934 h 336499"/>
                <a:gd name="connsiteX1" fmla="*/ 373076 w 4849978"/>
                <a:gd name="connsiteY1" fmla="*/ 292608 h 336499"/>
                <a:gd name="connsiteX2" fmla="*/ 738836 w 4849978"/>
                <a:gd name="connsiteY2" fmla="*/ 204825 h 336499"/>
                <a:gd name="connsiteX3" fmla="*/ 987552 w 4849978"/>
                <a:gd name="connsiteY3" fmla="*/ 146304 h 336499"/>
                <a:gd name="connsiteX4" fmla="*/ 1287476 w 4849978"/>
                <a:gd name="connsiteY4" fmla="*/ 124358 h 336499"/>
                <a:gd name="connsiteX5" fmla="*/ 1470356 w 4849978"/>
                <a:gd name="connsiteY5" fmla="*/ 29260 h 336499"/>
                <a:gd name="connsiteX6" fmla="*/ 1799540 w 4849978"/>
                <a:gd name="connsiteY6" fmla="*/ 0 h 336499"/>
                <a:gd name="connsiteX7" fmla="*/ 2260397 w 4849978"/>
                <a:gd name="connsiteY7" fmla="*/ 102412 h 336499"/>
                <a:gd name="connsiteX8" fmla="*/ 2611527 w 4849978"/>
                <a:gd name="connsiteY8" fmla="*/ 234086 h 336499"/>
                <a:gd name="connsiteX9" fmla="*/ 2677364 w 4849978"/>
                <a:gd name="connsiteY9" fmla="*/ 234086 h 336499"/>
                <a:gd name="connsiteX10" fmla="*/ 2852928 w 4849978"/>
                <a:gd name="connsiteY10" fmla="*/ 329184 h 336499"/>
                <a:gd name="connsiteX11" fmla="*/ 3028493 w 4849978"/>
                <a:gd name="connsiteY11" fmla="*/ 336499 h 336499"/>
                <a:gd name="connsiteX12" fmla="*/ 3394253 w 4849978"/>
                <a:gd name="connsiteY12" fmla="*/ 299923 h 336499"/>
                <a:gd name="connsiteX13" fmla="*/ 3716122 w 4849978"/>
                <a:gd name="connsiteY13" fmla="*/ 226771 h 336499"/>
                <a:gd name="connsiteX14" fmla="*/ 3994100 w 4849978"/>
                <a:gd name="connsiteY14" fmla="*/ 182880 h 336499"/>
                <a:gd name="connsiteX15" fmla="*/ 4242816 w 4849978"/>
                <a:gd name="connsiteY15" fmla="*/ 175564 h 336499"/>
                <a:gd name="connsiteX16" fmla="*/ 4542740 w 4849978"/>
                <a:gd name="connsiteY16" fmla="*/ 87782 h 336499"/>
                <a:gd name="connsiteX17" fmla="*/ 4601261 w 4849978"/>
                <a:gd name="connsiteY17" fmla="*/ 36576 h 336499"/>
                <a:gd name="connsiteX18" fmla="*/ 4849978 w 4849978"/>
                <a:gd name="connsiteY18" fmla="*/ 7315 h 336499"/>
                <a:gd name="connsiteX0" fmla="*/ 0 w 4849978"/>
                <a:gd name="connsiteY0" fmla="*/ 160934 h 336499"/>
                <a:gd name="connsiteX1" fmla="*/ 373076 w 4849978"/>
                <a:gd name="connsiteY1" fmla="*/ 292608 h 336499"/>
                <a:gd name="connsiteX2" fmla="*/ 738836 w 4849978"/>
                <a:gd name="connsiteY2" fmla="*/ 204825 h 336499"/>
                <a:gd name="connsiteX3" fmla="*/ 987552 w 4849978"/>
                <a:gd name="connsiteY3" fmla="*/ 146304 h 336499"/>
                <a:gd name="connsiteX4" fmla="*/ 1287476 w 4849978"/>
                <a:gd name="connsiteY4" fmla="*/ 124358 h 336499"/>
                <a:gd name="connsiteX5" fmla="*/ 1470356 w 4849978"/>
                <a:gd name="connsiteY5" fmla="*/ 29260 h 336499"/>
                <a:gd name="connsiteX6" fmla="*/ 1799540 w 4849978"/>
                <a:gd name="connsiteY6" fmla="*/ 0 h 336499"/>
                <a:gd name="connsiteX7" fmla="*/ 2260397 w 4849978"/>
                <a:gd name="connsiteY7" fmla="*/ 102412 h 336499"/>
                <a:gd name="connsiteX8" fmla="*/ 2611527 w 4849978"/>
                <a:gd name="connsiteY8" fmla="*/ 234086 h 336499"/>
                <a:gd name="connsiteX9" fmla="*/ 2677364 w 4849978"/>
                <a:gd name="connsiteY9" fmla="*/ 234086 h 336499"/>
                <a:gd name="connsiteX10" fmla="*/ 2852928 w 4849978"/>
                <a:gd name="connsiteY10" fmla="*/ 329184 h 336499"/>
                <a:gd name="connsiteX11" fmla="*/ 3028493 w 4849978"/>
                <a:gd name="connsiteY11" fmla="*/ 336499 h 336499"/>
                <a:gd name="connsiteX12" fmla="*/ 3394253 w 4849978"/>
                <a:gd name="connsiteY12" fmla="*/ 299923 h 336499"/>
                <a:gd name="connsiteX13" fmla="*/ 3716122 w 4849978"/>
                <a:gd name="connsiteY13" fmla="*/ 226771 h 336499"/>
                <a:gd name="connsiteX14" fmla="*/ 3994100 w 4849978"/>
                <a:gd name="connsiteY14" fmla="*/ 182880 h 336499"/>
                <a:gd name="connsiteX15" fmla="*/ 4242816 w 4849978"/>
                <a:gd name="connsiteY15" fmla="*/ 175564 h 336499"/>
                <a:gd name="connsiteX16" fmla="*/ 4542740 w 4849978"/>
                <a:gd name="connsiteY16" fmla="*/ 87782 h 336499"/>
                <a:gd name="connsiteX17" fmla="*/ 4601261 w 4849978"/>
                <a:gd name="connsiteY17" fmla="*/ 36576 h 336499"/>
                <a:gd name="connsiteX18" fmla="*/ 4849978 w 4849978"/>
                <a:gd name="connsiteY18" fmla="*/ 7315 h 336499"/>
                <a:gd name="connsiteX0" fmla="*/ 0 w 4849978"/>
                <a:gd name="connsiteY0" fmla="*/ 160934 h 336499"/>
                <a:gd name="connsiteX1" fmla="*/ 373076 w 4849978"/>
                <a:gd name="connsiteY1" fmla="*/ 292608 h 336499"/>
                <a:gd name="connsiteX2" fmla="*/ 738836 w 4849978"/>
                <a:gd name="connsiteY2" fmla="*/ 204825 h 336499"/>
                <a:gd name="connsiteX3" fmla="*/ 987552 w 4849978"/>
                <a:gd name="connsiteY3" fmla="*/ 146304 h 336499"/>
                <a:gd name="connsiteX4" fmla="*/ 1287476 w 4849978"/>
                <a:gd name="connsiteY4" fmla="*/ 124358 h 336499"/>
                <a:gd name="connsiteX5" fmla="*/ 1470356 w 4849978"/>
                <a:gd name="connsiteY5" fmla="*/ 29260 h 336499"/>
                <a:gd name="connsiteX6" fmla="*/ 1799540 w 4849978"/>
                <a:gd name="connsiteY6" fmla="*/ 0 h 336499"/>
                <a:gd name="connsiteX7" fmla="*/ 2260397 w 4849978"/>
                <a:gd name="connsiteY7" fmla="*/ 102412 h 336499"/>
                <a:gd name="connsiteX8" fmla="*/ 2611527 w 4849978"/>
                <a:gd name="connsiteY8" fmla="*/ 234086 h 336499"/>
                <a:gd name="connsiteX9" fmla="*/ 2677364 w 4849978"/>
                <a:gd name="connsiteY9" fmla="*/ 234086 h 336499"/>
                <a:gd name="connsiteX10" fmla="*/ 2852928 w 4849978"/>
                <a:gd name="connsiteY10" fmla="*/ 329184 h 336499"/>
                <a:gd name="connsiteX11" fmla="*/ 3028493 w 4849978"/>
                <a:gd name="connsiteY11" fmla="*/ 336499 h 336499"/>
                <a:gd name="connsiteX12" fmla="*/ 3394253 w 4849978"/>
                <a:gd name="connsiteY12" fmla="*/ 299923 h 336499"/>
                <a:gd name="connsiteX13" fmla="*/ 3716122 w 4849978"/>
                <a:gd name="connsiteY13" fmla="*/ 226771 h 336499"/>
                <a:gd name="connsiteX14" fmla="*/ 3994100 w 4849978"/>
                <a:gd name="connsiteY14" fmla="*/ 182880 h 336499"/>
                <a:gd name="connsiteX15" fmla="*/ 4242816 w 4849978"/>
                <a:gd name="connsiteY15" fmla="*/ 175564 h 336499"/>
                <a:gd name="connsiteX16" fmla="*/ 4542740 w 4849978"/>
                <a:gd name="connsiteY16" fmla="*/ 87782 h 336499"/>
                <a:gd name="connsiteX17" fmla="*/ 4601261 w 4849978"/>
                <a:gd name="connsiteY17" fmla="*/ 36576 h 336499"/>
                <a:gd name="connsiteX18" fmla="*/ 4849978 w 4849978"/>
                <a:gd name="connsiteY18" fmla="*/ 7315 h 336499"/>
                <a:gd name="connsiteX0" fmla="*/ 0 w 4849978"/>
                <a:gd name="connsiteY0" fmla="*/ 160934 h 336499"/>
                <a:gd name="connsiteX1" fmla="*/ 373076 w 4849978"/>
                <a:gd name="connsiteY1" fmla="*/ 292608 h 336499"/>
                <a:gd name="connsiteX2" fmla="*/ 738836 w 4849978"/>
                <a:gd name="connsiteY2" fmla="*/ 204825 h 336499"/>
                <a:gd name="connsiteX3" fmla="*/ 987552 w 4849978"/>
                <a:gd name="connsiteY3" fmla="*/ 146304 h 336499"/>
                <a:gd name="connsiteX4" fmla="*/ 1287476 w 4849978"/>
                <a:gd name="connsiteY4" fmla="*/ 124358 h 336499"/>
                <a:gd name="connsiteX5" fmla="*/ 1470356 w 4849978"/>
                <a:gd name="connsiteY5" fmla="*/ 29260 h 336499"/>
                <a:gd name="connsiteX6" fmla="*/ 1799540 w 4849978"/>
                <a:gd name="connsiteY6" fmla="*/ 0 h 336499"/>
                <a:gd name="connsiteX7" fmla="*/ 2260397 w 4849978"/>
                <a:gd name="connsiteY7" fmla="*/ 102412 h 336499"/>
                <a:gd name="connsiteX8" fmla="*/ 2611527 w 4849978"/>
                <a:gd name="connsiteY8" fmla="*/ 234086 h 336499"/>
                <a:gd name="connsiteX9" fmla="*/ 2677364 w 4849978"/>
                <a:gd name="connsiteY9" fmla="*/ 234086 h 336499"/>
                <a:gd name="connsiteX10" fmla="*/ 2852928 w 4849978"/>
                <a:gd name="connsiteY10" fmla="*/ 329184 h 336499"/>
                <a:gd name="connsiteX11" fmla="*/ 3028493 w 4849978"/>
                <a:gd name="connsiteY11" fmla="*/ 336499 h 336499"/>
                <a:gd name="connsiteX12" fmla="*/ 3394253 w 4849978"/>
                <a:gd name="connsiteY12" fmla="*/ 299923 h 336499"/>
                <a:gd name="connsiteX13" fmla="*/ 3716122 w 4849978"/>
                <a:gd name="connsiteY13" fmla="*/ 226771 h 336499"/>
                <a:gd name="connsiteX14" fmla="*/ 3994100 w 4849978"/>
                <a:gd name="connsiteY14" fmla="*/ 182880 h 336499"/>
                <a:gd name="connsiteX15" fmla="*/ 4242816 w 4849978"/>
                <a:gd name="connsiteY15" fmla="*/ 175564 h 336499"/>
                <a:gd name="connsiteX16" fmla="*/ 4542740 w 4849978"/>
                <a:gd name="connsiteY16" fmla="*/ 87782 h 336499"/>
                <a:gd name="connsiteX17" fmla="*/ 4601261 w 4849978"/>
                <a:gd name="connsiteY17" fmla="*/ 36576 h 336499"/>
                <a:gd name="connsiteX18" fmla="*/ 4849978 w 4849978"/>
                <a:gd name="connsiteY18" fmla="*/ 7315 h 336499"/>
                <a:gd name="connsiteX0" fmla="*/ 0 w 4849978"/>
                <a:gd name="connsiteY0" fmla="*/ 166014 h 341579"/>
                <a:gd name="connsiteX1" fmla="*/ 373076 w 4849978"/>
                <a:gd name="connsiteY1" fmla="*/ 297688 h 341579"/>
                <a:gd name="connsiteX2" fmla="*/ 738836 w 4849978"/>
                <a:gd name="connsiteY2" fmla="*/ 209905 h 341579"/>
                <a:gd name="connsiteX3" fmla="*/ 987552 w 4849978"/>
                <a:gd name="connsiteY3" fmla="*/ 151384 h 341579"/>
                <a:gd name="connsiteX4" fmla="*/ 1287476 w 4849978"/>
                <a:gd name="connsiteY4" fmla="*/ 129438 h 341579"/>
                <a:gd name="connsiteX5" fmla="*/ 1470356 w 4849978"/>
                <a:gd name="connsiteY5" fmla="*/ 34340 h 341579"/>
                <a:gd name="connsiteX6" fmla="*/ 1799540 w 4849978"/>
                <a:gd name="connsiteY6" fmla="*/ 5080 h 341579"/>
                <a:gd name="connsiteX7" fmla="*/ 2260397 w 4849978"/>
                <a:gd name="connsiteY7" fmla="*/ 107492 h 341579"/>
                <a:gd name="connsiteX8" fmla="*/ 2611527 w 4849978"/>
                <a:gd name="connsiteY8" fmla="*/ 239166 h 341579"/>
                <a:gd name="connsiteX9" fmla="*/ 2677364 w 4849978"/>
                <a:gd name="connsiteY9" fmla="*/ 239166 h 341579"/>
                <a:gd name="connsiteX10" fmla="*/ 2852928 w 4849978"/>
                <a:gd name="connsiteY10" fmla="*/ 334264 h 341579"/>
                <a:gd name="connsiteX11" fmla="*/ 3028493 w 4849978"/>
                <a:gd name="connsiteY11" fmla="*/ 341579 h 341579"/>
                <a:gd name="connsiteX12" fmla="*/ 3394253 w 4849978"/>
                <a:gd name="connsiteY12" fmla="*/ 305003 h 341579"/>
                <a:gd name="connsiteX13" fmla="*/ 3716122 w 4849978"/>
                <a:gd name="connsiteY13" fmla="*/ 231851 h 341579"/>
                <a:gd name="connsiteX14" fmla="*/ 3994100 w 4849978"/>
                <a:gd name="connsiteY14" fmla="*/ 187960 h 341579"/>
                <a:gd name="connsiteX15" fmla="*/ 4242816 w 4849978"/>
                <a:gd name="connsiteY15" fmla="*/ 180644 h 341579"/>
                <a:gd name="connsiteX16" fmla="*/ 4542740 w 4849978"/>
                <a:gd name="connsiteY16" fmla="*/ 92862 h 341579"/>
                <a:gd name="connsiteX17" fmla="*/ 4601261 w 4849978"/>
                <a:gd name="connsiteY17" fmla="*/ 41656 h 341579"/>
                <a:gd name="connsiteX18" fmla="*/ 4849978 w 4849978"/>
                <a:gd name="connsiteY18" fmla="*/ 12395 h 341579"/>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492"/>
                <a:gd name="connsiteX1" fmla="*/ 373076 w 4849978"/>
                <a:gd name="connsiteY1" fmla="*/ 305405 h 349492"/>
                <a:gd name="connsiteX2" fmla="*/ 738836 w 4849978"/>
                <a:gd name="connsiteY2" fmla="*/ 217622 h 349492"/>
                <a:gd name="connsiteX3" fmla="*/ 987552 w 4849978"/>
                <a:gd name="connsiteY3" fmla="*/ 159101 h 349492"/>
                <a:gd name="connsiteX4" fmla="*/ 1287476 w 4849978"/>
                <a:gd name="connsiteY4" fmla="*/ 137155 h 349492"/>
                <a:gd name="connsiteX5" fmla="*/ 1470356 w 4849978"/>
                <a:gd name="connsiteY5" fmla="*/ 42057 h 349492"/>
                <a:gd name="connsiteX6" fmla="*/ 1799540 w 4849978"/>
                <a:gd name="connsiteY6" fmla="*/ 12797 h 349492"/>
                <a:gd name="connsiteX7" fmla="*/ 2260397 w 4849978"/>
                <a:gd name="connsiteY7" fmla="*/ 115209 h 349492"/>
                <a:gd name="connsiteX8" fmla="*/ 2611527 w 4849978"/>
                <a:gd name="connsiteY8" fmla="*/ 246883 h 349492"/>
                <a:gd name="connsiteX9" fmla="*/ 2677364 w 4849978"/>
                <a:gd name="connsiteY9" fmla="*/ 246883 h 349492"/>
                <a:gd name="connsiteX10" fmla="*/ 2852928 w 4849978"/>
                <a:gd name="connsiteY10" fmla="*/ 341981 h 349492"/>
                <a:gd name="connsiteX11" fmla="*/ 3028493 w 4849978"/>
                <a:gd name="connsiteY11" fmla="*/ 349296 h 349492"/>
                <a:gd name="connsiteX12" fmla="*/ 3394253 w 4849978"/>
                <a:gd name="connsiteY12" fmla="*/ 312720 h 349492"/>
                <a:gd name="connsiteX13" fmla="*/ 3716122 w 4849978"/>
                <a:gd name="connsiteY13" fmla="*/ 239568 h 349492"/>
                <a:gd name="connsiteX14" fmla="*/ 3994100 w 4849978"/>
                <a:gd name="connsiteY14" fmla="*/ 195677 h 349492"/>
                <a:gd name="connsiteX15" fmla="*/ 4242816 w 4849978"/>
                <a:gd name="connsiteY15" fmla="*/ 188361 h 349492"/>
                <a:gd name="connsiteX16" fmla="*/ 4542740 w 4849978"/>
                <a:gd name="connsiteY16" fmla="*/ 100579 h 349492"/>
                <a:gd name="connsiteX17" fmla="*/ 4601261 w 4849978"/>
                <a:gd name="connsiteY17" fmla="*/ 49373 h 349492"/>
                <a:gd name="connsiteX18" fmla="*/ 4849978 w 4849978"/>
                <a:gd name="connsiteY18" fmla="*/ 20112 h 349492"/>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849978"/>
                <a:gd name="connsiteY0" fmla="*/ 173731 h 349296"/>
                <a:gd name="connsiteX1" fmla="*/ 373076 w 4849978"/>
                <a:gd name="connsiteY1" fmla="*/ 305405 h 349296"/>
                <a:gd name="connsiteX2" fmla="*/ 738836 w 4849978"/>
                <a:gd name="connsiteY2" fmla="*/ 217622 h 349296"/>
                <a:gd name="connsiteX3" fmla="*/ 987552 w 4849978"/>
                <a:gd name="connsiteY3" fmla="*/ 159101 h 349296"/>
                <a:gd name="connsiteX4" fmla="*/ 1287476 w 4849978"/>
                <a:gd name="connsiteY4" fmla="*/ 137155 h 349296"/>
                <a:gd name="connsiteX5" fmla="*/ 1470356 w 4849978"/>
                <a:gd name="connsiteY5" fmla="*/ 42057 h 349296"/>
                <a:gd name="connsiteX6" fmla="*/ 1799540 w 4849978"/>
                <a:gd name="connsiteY6" fmla="*/ 12797 h 349296"/>
                <a:gd name="connsiteX7" fmla="*/ 2260397 w 4849978"/>
                <a:gd name="connsiteY7" fmla="*/ 115209 h 349296"/>
                <a:gd name="connsiteX8" fmla="*/ 2611527 w 4849978"/>
                <a:gd name="connsiteY8" fmla="*/ 246883 h 349296"/>
                <a:gd name="connsiteX9" fmla="*/ 2677364 w 4849978"/>
                <a:gd name="connsiteY9" fmla="*/ 246883 h 349296"/>
                <a:gd name="connsiteX10" fmla="*/ 2852928 w 4849978"/>
                <a:gd name="connsiteY10" fmla="*/ 341981 h 349296"/>
                <a:gd name="connsiteX11" fmla="*/ 3028493 w 4849978"/>
                <a:gd name="connsiteY11" fmla="*/ 349296 h 349296"/>
                <a:gd name="connsiteX12" fmla="*/ 3394253 w 4849978"/>
                <a:gd name="connsiteY12" fmla="*/ 312720 h 349296"/>
                <a:gd name="connsiteX13" fmla="*/ 3716122 w 4849978"/>
                <a:gd name="connsiteY13" fmla="*/ 239568 h 349296"/>
                <a:gd name="connsiteX14" fmla="*/ 3994100 w 4849978"/>
                <a:gd name="connsiteY14" fmla="*/ 195677 h 349296"/>
                <a:gd name="connsiteX15" fmla="*/ 4242816 w 4849978"/>
                <a:gd name="connsiteY15" fmla="*/ 188361 h 349296"/>
                <a:gd name="connsiteX16" fmla="*/ 4542740 w 4849978"/>
                <a:gd name="connsiteY16" fmla="*/ 100579 h 349296"/>
                <a:gd name="connsiteX17" fmla="*/ 4601261 w 4849978"/>
                <a:gd name="connsiteY17" fmla="*/ 49373 h 349296"/>
                <a:gd name="connsiteX18" fmla="*/ 4849978 w 4849978"/>
                <a:gd name="connsiteY18" fmla="*/ 20112 h 349296"/>
                <a:gd name="connsiteX0" fmla="*/ 0 w 4981652"/>
                <a:gd name="connsiteY0" fmla="*/ 173731 h 349296"/>
                <a:gd name="connsiteX1" fmla="*/ 373076 w 4981652"/>
                <a:gd name="connsiteY1" fmla="*/ 305405 h 349296"/>
                <a:gd name="connsiteX2" fmla="*/ 738836 w 4981652"/>
                <a:gd name="connsiteY2" fmla="*/ 217622 h 349296"/>
                <a:gd name="connsiteX3" fmla="*/ 987552 w 4981652"/>
                <a:gd name="connsiteY3" fmla="*/ 159101 h 349296"/>
                <a:gd name="connsiteX4" fmla="*/ 1287476 w 4981652"/>
                <a:gd name="connsiteY4" fmla="*/ 137155 h 349296"/>
                <a:gd name="connsiteX5" fmla="*/ 1470356 w 4981652"/>
                <a:gd name="connsiteY5" fmla="*/ 42057 h 349296"/>
                <a:gd name="connsiteX6" fmla="*/ 1799540 w 4981652"/>
                <a:gd name="connsiteY6" fmla="*/ 12797 h 349296"/>
                <a:gd name="connsiteX7" fmla="*/ 2260397 w 4981652"/>
                <a:gd name="connsiteY7" fmla="*/ 115209 h 349296"/>
                <a:gd name="connsiteX8" fmla="*/ 2611527 w 4981652"/>
                <a:gd name="connsiteY8" fmla="*/ 246883 h 349296"/>
                <a:gd name="connsiteX9" fmla="*/ 2677364 w 4981652"/>
                <a:gd name="connsiteY9" fmla="*/ 246883 h 349296"/>
                <a:gd name="connsiteX10" fmla="*/ 2852928 w 4981652"/>
                <a:gd name="connsiteY10" fmla="*/ 341981 h 349296"/>
                <a:gd name="connsiteX11" fmla="*/ 3028493 w 4981652"/>
                <a:gd name="connsiteY11" fmla="*/ 349296 h 349296"/>
                <a:gd name="connsiteX12" fmla="*/ 3394253 w 4981652"/>
                <a:gd name="connsiteY12" fmla="*/ 312720 h 349296"/>
                <a:gd name="connsiteX13" fmla="*/ 3716122 w 4981652"/>
                <a:gd name="connsiteY13" fmla="*/ 239568 h 349296"/>
                <a:gd name="connsiteX14" fmla="*/ 3994100 w 4981652"/>
                <a:gd name="connsiteY14" fmla="*/ 195677 h 349296"/>
                <a:gd name="connsiteX15" fmla="*/ 4242816 w 4981652"/>
                <a:gd name="connsiteY15" fmla="*/ 188361 h 349296"/>
                <a:gd name="connsiteX16" fmla="*/ 4542740 w 4981652"/>
                <a:gd name="connsiteY16" fmla="*/ 100579 h 349296"/>
                <a:gd name="connsiteX17" fmla="*/ 4601261 w 4981652"/>
                <a:gd name="connsiteY17" fmla="*/ 49373 h 349296"/>
                <a:gd name="connsiteX18" fmla="*/ 4981652 w 4981652"/>
                <a:gd name="connsiteY18" fmla="*/ 12797 h 349296"/>
                <a:gd name="connsiteX0" fmla="*/ 0 w 4981652"/>
                <a:gd name="connsiteY0" fmla="*/ 173731 h 349296"/>
                <a:gd name="connsiteX1" fmla="*/ 373076 w 4981652"/>
                <a:gd name="connsiteY1" fmla="*/ 305405 h 349296"/>
                <a:gd name="connsiteX2" fmla="*/ 738836 w 4981652"/>
                <a:gd name="connsiteY2" fmla="*/ 217622 h 349296"/>
                <a:gd name="connsiteX3" fmla="*/ 987552 w 4981652"/>
                <a:gd name="connsiteY3" fmla="*/ 159101 h 349296"/>
                <a:gd name="connsiteX4" fmla="*/ 1287476 w 4981652"/>
                <a:gd name="connsiteY4" fmla="*/ 137155 h 349296"/>
                <a:gd name="connsiteX5" fmla="*/ 1470356 w 4981652"/>
                <a:gd name="connsiteY5" fmla="*/ 42057 h 349296"/>
                <a:gd name="connsiteX6" fmla="*/ 1799540 w 4981652"/>
                <a:gd name="connsiteY6" fmla="*/ 12797 h 349296"/>
                <a:gd name="connsiteX7" fmla="*/ 2260397 w 4981652"/>
                <a:gd name="connsiteY7" fmla="*/ 115209 h 349296"/>
                <a:gd name="connsiteX8" fmla="*/ 2611527 w 4981652"/>
                <a:gd name="connsiteY8" fmla="*/ 246883 h 349296"/>
                <a:gd name="connsiteX9" fmla="*/ 2677364 w 4981652"/>
                <a:gd name="connsiteY9" fmla="*/ 246883 h 349296"/>
                <a:gd name="connsiteX10" fmla="*/ 2852928 w 4981652"/>
                <a:gd name="connsiteY10" fmla="*/ 341981 h 349296"/>
                <a:gd name="connsiteX11" fmla="*/ 3028493 w 4981652"/>
                <a:gd name="connsiteY11" fmla="*/ 349296 h 349296"/>
                <a:gd name="connsiteX12" fmla="*/ 3394253 w 4981652"/>
                <a:gd name="connsiteY12" fmla="*/ 312720 h 349296"/>
                <a:gd name="connsiteX13" fmla="*/ 3716122 w 4981652"/>
                <a:gd name="connsiteY13" fmla="*/ 239568 h 349296"/>
                <a:gd name="connsiteX14" fmla="*/ 3994100 w 4981652"/>
                <a:gd name="connsiteY14" fmla="*/ 195677 h 349296"/>
                <a:gd name="connsiteX15" fmla="*/ 4242816 w 4981652"/>
                <a:gd name="connsiteY15" fmla="*/ 188361 h 349296"/>
                <a:gd name="connsiteX16" fmla="*/ 4542740 w 4981652"/>
                <a:gd name="connsiteY16" fmla="*/ 100579 h 349296"/>
                <a:gd name="connsiteX17" fmla="*/ 4601261 w 4981652"/>
                <a:gd name="connsiteY17" fmla="*/ 49373 h 349296"/>
                <a:gd name="connsiteX18" fmla="*/ 4981652 w 4981652"/>
                <a:gd name="connsiteY18" fmla="*/ 12797 h 34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81652" h="349296">
                  <a:moveTo>
                    <a:pt x="0" y="173731"/>
                  </a:moveTo>
                  <a:cubicBezTo>
                    <a:pt x="124359" y="217622"/>
                    <a:pt x="249937" y="298090"/>
                    <a:pt x="373076" y="305405"/>
                  </a:cubicBezTo>
                  <a:cubicBezTo>
                    <a:pt x="496215" y="312720"/>
                    <a:pt x="655931" y="237129"/>
                    <a:pt x="738836" y="217622"/>
                  </a:cubicBezTo>
                  <a:lnTo>
                    <a:pt x="987552" y="159101"/>
                  </a:lnTo>
                  <a:cubicBezTo>
                    <a:pt x="1078992" y="145690"/>
                    <a:pt x="1226516" y="168854"/>
                    <a:pt x="1287476" y="137155"/>
                  </a:cubicBezTo>
                  <a:lnTo>
                    <a:pt x="1470356" y="42057"/>
                  </a:lnTo>
                  <a:cubicBezTo>
                    <a:pt x="1555700" y="21331"/>
                    <a:pt x="1645921" y="-21340"/>
                    <a:pt x="1799540" y="12797"/>
                  </a:cubicBezTo>
                  <a:lnTo>
                    <a:pt x="2260397" y="115209"/>
                  </a:lnTo>
                  <a:cubicBezTo>
                    <a:pt x="2395728" y="154223"/>
                    <a:pt x="2589581" y="246883"/>
                    <a:pt x="2611527" y="246883"/>
                  </a:cubicBezTo>
                  <a:lnTo>
                    <a:pt x="2677364" y="246883"/>
                  </a:lnTo>
                  <a:cubicBezTo>
                    <a:pt x="2717598" y="262733"/>
                    <a:pt x="2794406" y="339543"/>
                    <a:pt x="2852928" y="341981"/>
                  </a:cubicBezTo>
                  <a:lnTo>
                    <a:pt x="3028493" y="349296"/>
                  </a:lnTo>
                  <a:cubicBezTo>
                    <a:pt x="3118714" y="344419"/>
                    <a:pt x="3286963" y="337104"/>
                    <a:pt x="3394253" y="312720"/>
                  </a:cubicBezTo>
                  <a:lnTo>
                    <a:pt x="3716122" y="239568"/>
                  </a:lnTo>
                  <a:cubicBezTo>
                    <a:pt x="3816096" y="220061"/>
                    <a:pt x="3911195" y="198116"/>
                    <a:pt x="3994100" y="195677"/>
                  </a:cubicBezTo>
                  <a:lnTo>
                    <a:pt x="4242816" y="188361"/>
                  </a:lnTo>
                  <a:cubicBezTo>
                    <a:pt x="4334256" y="172511"/>
                    <a:pt x="4523233" y="117648"/>
                    <a:pt x="4542740" y="100579"/>
                  </a:cubicBezTo>
                  <a:cubicBezTo>
                    <a:pt x="4562247" y="83510"/>
                    <a:pt x="4528109" y="64003"/>
                    <a:pt x="4601261" y="49373"/>
                  </a:cubicBezTo>
                  <a:cubicBezTo>
                    <a:pt x="4674413" y="34743"/>
                    <a:pt x="4913377" y="37181"/>
                    <a:pt x="4981652" y="12797"/>
                  </a:cubicBezTo>
                </a:path>
              </a:pathLst>
            </a:custGeom>
            <a:noFill/>
            <a:ln w="158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p:nvPr/>
          </p:nvCxnSpPr>
          <p:spPr>
            <a:xfrm>
              <a:off x="755576" y="2096852"/>
              <a:ext cx="5004000" cy="0"/>
            </a:xfrm>
            <a:prstGeom prst="line">
              <a:avLst/>
            </a:prstGeom>
            <a:noFill/>
            <a:ln w="158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7" name="Freeform 26"/>
            <p:cNvSpPr/>
            <p:nvPr/>
          </p:nvSpPr>
          <p:spPr>
            <a:xfrm>
              <a:off x="755576" y="3414850"/>
              <a:ext cx="5041137" cy="1521137"/>
            </a:xfrm>
            <a:custGeom>
              <a:avLst/>
              <a:gdLst>
                <a:gd name="connsiteX0" fmla="*/ 0 w 4710989"/>
                <a:gd name="connsiteY0" fmla="*/ 855936 h 877358"/>
                <a:gd name="connsiteX1" fmla="*/ 365760 w 4710989"/>
                <a:gd name="connsiteY1" fmla="*/ 775468 h 877358"/>
                <a:gd name="connsiteX2" fmla="*/ 468173 w 4710989"/>
                <a:gd name="connsiteY2" fmla="*/ 643795 h 877358"/>
                <a:gd name="connsiteX3" fmla="*/ 592531 w 4710989"/>
                <a:gd name="connsiteY3" fmla="*/ 570643 h 877358"/>
                <a:gd name="connsiteX4" fmla="*/ 694944 w 4710989"/>
                <a:gd name="connsiteY4" fmla="*/ 629164 h 877358"/>
                <a:gd name="connsiteX5" fmla="*/ 863194 w 4710989"/>
                <a:gd name="connsiteY5" fmla="*/ 592588 h 877358"/>
                <a:gd name="connsiteX6" fmla="*/ 1141171 w 4710989"/>
                <a:gd name="connsiteY6" fmla="*/ 468230 h 877358"/>
                <a:gd name="connsiteX7" fmla="*/ 1448410 w 4710989"/>
                <a:gd name="connsiteY7" fmla="*/ 219513 h 877358"/>
                <a:gd name="connsiteX8" fmla="*/ 1689811 w 4710989"/>
                <a:gd name="connsiteY8" fmla="*/ 109785 h 877358"/>
                <a:gd name="connsiteX9" fmla="*/ 1938528 w 4710989"/>
                <a:gd name="connsiteY9" fmla="*/ 57 h 877358"/>
                <a:gd name="connsiteX10" fmla="*/ 2267712 w 4710989"/>
                <a:gd name="connsiteY10" fmla="*/ 124416 h 877358"/>
                <a:gd name="connsiteX11" fmla="*/ 2421331 w 4710989"/>
                <a:gd name="connsiteY11" fmla="*/ 139046 h 877358"/>
                <a:gd name="connsiteX12" fmla="*/ 2618842 w 4710989"/>
                <a:gd name="connsiteY12" fmla="*/ 263404 h 877358"/>
                <a:gd name="connsiteX13" fmla="*/ 2838298 w 4710989"/>
                <a:gd name="connsiteY13" fmla="*/ 299980 h 877358"/>
                <a:gd name="connsiteX14" fmla="*/ 3094330 w 4710989"/>
                <a:gd name="connsiteY14" fmla="*/ 570643 h 877358"/>
                <a:gd name="connsiteX15" fmla="*/ 3482035 w 4710989"/>
                <a:gd name="connsiteY15" fmla="*/ 621849 h 877358"/>
                <a:gd name="connsiteX16" fmla="*/ 3599078 w 4710989"/>
                <a:gd name="connsiteY16" fmla="*/ 621849 h 877358"/>
                <a:gd name="connsiteX17" fmla="*/ 3906317 w 4710989"/>
                <a:gd name="connsiteY17" fmla="*/ 673056 h 877358"/>
                <a:gd name="connsiteX18" fmla="*/ 4118458 w 4710989"/>
                <a:gd name="connsiteY18" fmla="*/ 643795 h 877358"/>
                <a:gd name="connsiteX19" fmla="*/ 4564685 w 4710989"/>
                <a:gd name="connsiteY19" fmla="*/ 870566 h 877358"/>
                <a:gd name="connsiteX20" fmla="*/ 4615891 w 4710989"/>
                <a:gd name="connsiteY20" fmla="*/ 819360 h 877358"/>
                <a:gd name="connsiteX21" fmla="*/ 4710989 w 4710989"/>
                <a:gd name="connsiteY21" fmla="*/ 833990 h 877358"/>
                <a:gd name="connsiteX0" fmla="*/ 0 w 4835348"/>
                <a:gd name="connsiteY0" fmla="*/ 870567 h 877358"/>
                <a:gd name="connsiteX1" fmla="*/ 490119 w 4835348"/>
                <a:gd name="connsiteY1" fmla="*/ 775468 h 877358"/>
                <a:gd name="connsiteX2" fmla="*/ 592532 w 4835348"/>
                <a:gd name="connsiteY2" fmla="*/ 643795 h 877358"/>
                <a:gd name="connsiteX3" fmla="*/ 716890 w 4835348"/>
                <a:gd name="connsiteY3" fmla="*/ 570643 h 877358"/>
                <a:gd name="connsiteX4" fmla="*/ 819303 w 4835348"/>
                <a:gd name="connsiteY4" fmla="*/ 629164 h 877358"/>
                <a:gd name="connsiteX5" fmla="*/ 987553 w 4835348"/>
                <a:gd name="connsiteY5" fmla="*/ 592588 h 877358"/>
                <a:gd name="connsiteX6" fmla="*/ 1265530 w 4835348"/>
                <a:gd name="connsiteY6" fmla="*/ 468230 h 877358"/>
                <a:gd name="connsiteX7" fmla="*/ 1572769 w 4835348"/>
                <a:gd name="connsiteY7" fmla="*/ 219513 h 877358"/>
                <a:gd name="connsiteX8" fmla="*/ 1814170 w 4835348"/>
                <a:gd name="connsiteY8" fmla="*/ 109785 h 877358"/>
                <a:gd name="connsiteX9" fmla="*/ 2062887 w 4835348"/>
                <a:gd name="connsiteY9" fmla="*/ 57 h 877358"/>
                <a:gd name="connsiteX10" fmla="*/ 2392071 w 4835348"/>
                <a:gd name="connsiteY10" fmla="*/ 124416 h 877358"/>
                <a:gd name="connsiteX11" fmla="*/ 2545690 w 4835348"/>
                <a:gd name="connsiteY11" fmla="*/ 139046 h 877358"/>
                <a:gd name="connsiteX12" fmla="*/ 2743201 w 4835348"/>
                <a:gd name="connsiteY12" fmla="*/ 263404 h 877358"/>
                <a:gd name="connsiteX13" fmla="*/ 2962657 w 4835348"/>
                <a:gd name="connsiteY13" fmla="*/ 299980 h 877358"/>
                <a:gd name="connsiteX14" fmla="*/ 3218689 w 4835348"/>
                <a:gd name="connsiteY14" fmla="*/ 570643 h 877358"/>
                <a:gd name="connsiteX15" fmla="*/ 3606394 w 4835348"/>
                <a:gd name="connsiteY15" fmla="*/ 621849 h 877358"/>
                <a:gd name="connsiteX16" fmla="*/ 3723437 w 4835348"/>
                <a:gd name="connsiteY16" fmla="*/ 621849 h 877358"/>
                <a:gd name="connsiteX17" fmla="*/ 4030676 w 4835348"/>
                <a:gd name="connsiteY17" fmla="*/ 673056 h 877358"/>
                <a:gd name="connsiteX18" fmla="*/ 4242817 w 4835348"/>
                <a:gd name="connsiteY18" fmla="*/ 643795 h 877358"/>
                <a:gd name="connsiteX19" fmla="*/ 4689044 w 4835348"/>
                <a:gd name="connsiteY19" fmla="*/ 870566 h 877358"/>
                <a:gd name="connsiteX20" fmla="*/ 4740250 w 4835348"/>
                <a:gd name="connsiteY20" fmla="*/ 819360 h 877358"/>
                <a:gd name="connsiteX21" fmla="*/ 4835348 w 4835348"/>
                <a:gd name="connsiteY21" fmla="*/ 833990 h 877358"/>
                <a:gd name="connsiteX0" fmla="*/ 0 w 5003598"/>
                <a:gd name="connsiteY0" fmla="*/ 870567 h 877881"/>
                <a:gd name="connsiteX1" fmla="*/ 490119 w 5003598"/>
                <a:gd name="connsiteY1" fmla="*/ 775468 h 877881"/>
                <a:gd name="connsiteX2" fmla="*/ 592532 w 5003598"/>
                <a:gd name="connsiteY2" fmla="*/ 643795 h 877881"/>
                <a:gd name="connsiteX3" fmla="*/ 716890 w 5003598"/>
                <a:gd name="connsiteY3" fmla="*/ 570643 h 877881"/>
                <a:gd name="connsiteX4" fmla="*/ 819303 w 5003598"/>
                <a:gd name="connsiteY4" fmla="*/ 629164 h 877881"/>
                <a:gd name="connsiteX5" fmla="*/ 987553 w 5003598"/>
                <a:gd name="connsiteY5" fmla="*/ 592588 h 877881"/>
                <a:gd name="connsiteX6" fmla="*/ 1265530 w 5003598"/>
                <a:gd name="connsiteY6" fmla="*/ 468230 h 877881"/>
                <a:gd name="connsiteX7" fmla="*/ 1572769 w 5003598"/>
                <a:gd name="connsiteY7" fmla="*/ 219513 h 877881"/>
                <a:gd name="connsiteX8" fmla="*/ 1814170 w 5003598"/>
                <a:gd name="connsiteY8" fmla="*/ 109785 h 877881"/>
                <a:gd name="connsiteX9" fmla="*/ 2062887 w 5003598"/>
                <a:gd name="connsiteY9" fmla="*/ 57 h 877881"/>
                <a:gd name="connsiteX10" fmla="*/ 2392071 w 5003598"/>
                <a:gd name="connsiteY10" fmla="*/ 124416 h 877881"/>
                <a:gd name="connsiteX11" fmla="*/ 2545690 w 5003598"/>
                <a:gd name="connsiteY11" fmla="*/ 139046 h 877881"/>
                <a:gd name="connsiteX12" fmla="*/ 2743201 w 5003598"/>
                <a:gd name="connsiteY12" fmla="*/ 263404 h 877881"/>
                <a:gd name="connsiteX13" fmla="*/ 2962657 w 5003598"/>
                <a:gd name="connsiteY13" fmla="*/ 299980 h 877881"/>
                <a:gd name="connsiteX14" fmla="*/ 3218689 w 5003598"/>
                <a:gd name="connsiteY14" fmla="*/ 570643 h 877881"/>
                <a:gd name="connsiteX15" fmla="*/ 3606394 w 5003598"/>
                <a:gd name="connsiteY15" fmla="*/ 621849 h 877881"/>
                <a:gd name="connsiteX16" fmla="*/ 3723437 w 5003598"/>
                <a:gd name="connsiteY16" fmla="*/ 621849 h 877881"/>
                <a:gd name="connsiteX17" fmla="*/ 4030676 w 5003598"/>
                <a:gd name="connsiteY17" fmla="*/ 673056 h 877881"/>
                <a:gd name="connsiteX18" fmla="*/ 4242817 w 5003598"/>
                <a:gd name="connsiteY18" fmla="*/ 643795 h 877881"/>
                <a:gd name="connsiteX19" fmla="*/ 4689044 w 5003598"/>
                <a:gd name="connsiteY19" fmla="*/ 870566 h 877881"/>
                <a:gd name="connsiteX20" fmla="*/ 4740250 w 5003598"/>
                <a:gd name="connsiteY20" fmla="*/ 819360 h 877881"/>
                <a:gd name="connsiteX21" fmla="*/ 5003598 w 5003598"/>
                <a:gd name="connsiteY21" fmla="*/ 877881 h 877881"/>
                <a:gd name="connsiteX0" fmla="*/ 54760 w 5058358"/>
                <a:gd name="connsiteY0" fmla="*/ 870567 h 880401"/>
                <a:gd name="connsiteX1" fmla="*/ 31848 w 5058358"/>
                <a:gd name="connsiteY1" fmla="*/ 874054 h 880401"/>
                <a:gd name="connsiteX2" fmla="*/ 544879 w 5058358"/>
                <a:gd name="connsiteY2" fmla="*/ 775468 h 880401"/>
                <a:gd name="connsiteX3" fmla="*/ 647292 w 5058358"/>
                <a:gd name="connsiteY3" fmla="*/ 643795 h 880401"/>
                <a:gd name="connsiteX4" fmla="*/ 771650 w 5058358"/>
                <a:gd name="connsiteY4" fmla="*/ 570643 h 880401"/>
                <a:gd name="connsiteX5" fmla="*/ 874063 w 5058358"/>
                <a:gd name="connsiteY5" fmla="*/ 629164 h 880401"/>
                <a:gd name="connsiteX6" fmla="*/ 1042313 w 5058358"/>
                <a:gd name="connsiteY6" fmla="*/ 592588 h 880401"/>
                <a:gd name="connsiteX7" fmla="*/ 1320290 w 5058358"/>
                <a:gd name="connsiteY7" fmla="*/ 468230 h 880401"/>
                <a:gd name="connsiteX8" fmla="*/ 1627529 w 5058358"/>
                <a:gd name="connsiteY8" fmla="*/ 219513 h 880401"/>
                <a:gd name="connsiteX9" fmla="*/ 1868930 w 5058358"/>
                <a:gd name="connsiteY9" fmla="*/ 109785 h 880401"/>
                <a:gd name="connsiteX10" fmla="*/ 2117647 w 5058358"/>
                <a:gd name="connsiteY10" fmla="*/ 57 h 880401"/>
                <a:gd name="connsiteX11" fmla="*/ 2446831 w 5058358"/>
                <a:gd name="connsiteY11" fmla="*/ 124416 h 880401"/>
                <a:gd name="connsiteX12" fmla="*/ 2600450 w 5058358"/>
                <a:gd name="connsiteY12" fmla="*/ 139046 h 880401"/>
                <a:gd name="connsiteX13" fmla="*/ 2797961 w 5058358"/>
                <a:gd name="connsiteY13" fmla="*/ 263404 h 880401"/>
                <a:gd name="connsiteX14" fmla="*/ 3017417 w 5058358"/>
                <a:gd name="connsiteY14" fmla="*/ 299980 h 880401"/>
                <a:gd name="connsiteX15" fmla="*/ 3273449 w 5058358"/>
                <a:gd name="connsiteY15" fmla="*/ 570643 h 880401"/>
                <a:gd name="connsiteX16" fmla="*/ 3661154 w 5058358"/>
                <a:gd name="connsiteY16" fmla="*/ 621849 h 880401"/>
                <a:gd name="connsiteX17" fmla="*/ 3778197 w 5058358"/>
                <a:gd name="connsiteY17" fmla="*/ 621849 h 880401"/>
                <a:gd name="connsiteX18" fmla="*/ 4085436 w 5058358"/>
                <a:gd name="connsiteY18" fmla="*/ 673056 h 880401"/>
                <a:gd name="connsiteX19" fmla="*/ 4297577 w 5058358"/>
                <a:gd name="connsiteY19" fmla="*/ 643795 h 880401"/>
                <a:gd name="connsiteX20" fmla="*/ 4743804 w 5058358"/>
                <a:gd name="connsiteY20" fmla="*/ 870566 h 880401"/>
                <a:gd name="connsiteX21" fmla="*/ 4795010 w 5058358"/>
                <a:gd name="connsiteY21" fmla="*/ 819360 h 880401"/>
                <a:gd name="connsiteX22" fmla="*/ 5058358 w 5058358"/>
                <a:gd name="connsiteY22" fmla="*/ 877881 h 880401"/>
                <a:gd name="connsiteX0" fmla="*/ 48974 w 5059887"/>
                <a:gd name="connsiteY0" fmla="*/ 1506989 h 1506989"/>
                <a:gd name="connsiteX1" fmla="*/ 33377 w 5059887"/>
                <a:gd name="connsiteY1" fmla="*/ 874054 h 1506989"/>
                <a:gd name="connsiteX2" fmla="*/ 546408 w 5059887"/>
                <a:gd name="connsiteY2" fmla="*/ 775468 h 1506989"/>
                <a:gd name="connsiteX3" fmla="*/ 648821 w 5059887"/>
                <a:gd name="connsiteY3" fmla="*/ 643795 h 1506989"/>
                <a:gd name="connsiteX4" fmla="*/ 773179 w 5059887"/>
                <a:gd name="connsiteY4" fmla="*/ 570643 h 1506989"/>
                <a:gd name="connsiteX5" fmla="*/ 875592 w 5059887"/>
                <a:gd name="connsiteY5" fmla="*/ 629164 h 1506989"/>
                <a:gd name="connsiteX6" fmla="*/ 1043842 w 5059887"/>
                <a:gd name="connsiteY6" fmla="*/ 592588 h 1506989"/>
                <a:gd name="connsiteX7" fmla="*/ 1321819 w 5059887"/>
                <a:gd name="connsiteY7" fmla="*/ 468230 h 1506989"/>
                <a:gd name="connsiteX8" fmla="*/ 1629058 w 5059887"/>
                <a:gd name="connsiteY8" fmla="*/ 219513 h 1506989"/>
                <a:gd name="connsiteX9" fmla="*/ 1870459 w 5059887"/>
                <a:gd name="connsiteY9" fmla="*/ 109785 h 1506989"/>
                <a:gd name="connsiteX10" fmla="*/ 2119176 w 5059887"/>
                <a:gd name="connsiteY10" fmla="*/ 57 h 1506989"/>
                <a:gd name="connsiteX11" fmla="*/ 2448360 w 5059887"/>
                <a:gd name="connsiteY11" fmla="*/ 124416 h 1506989"/>
                <a:gd name="connsiteX12" fmla="*/ 2601979 w 5059887"/>
                <a:gd name="connsiteY12" fmla="*/ 139046 h 1506989"/>
                <a:gd name="connsiteX13" fmla="*/ 2799490 w 5059887"/>
                <a:gd name="connsiteY13" fmla="*/ 263404 h 1506989"/>
                <a:gd name="connsiteX14" fmla="*/ 3018946 w 5059887"/>
                <a:gd name="connsiteY14" fmla="*/ 299980 h 1506989"/>
                <a:gd name="connsiteX15" fmla="*/ 3274978 w 5059887"/>
                <a:gd name="connsiteY15" fmla="*/ 570643 h 1506989"/>
                <a:gd name="connsiteX16" fmla="*/ 3662683 w 5059887"/>
                <a:gd name="connsiteY16" fmla="*/ 621849 h 1506989"/>
                <a:gd name="connsiteX17" fmla="*/ 3779726 w 5059887"/>
                <a:gd name="connsiteY17" fmla="*/ 621849 h 1506989"/>
                <a:gd name="connsiteX18" fmla="*/ 4086965 w 5059887"/>
                <a:gd name="connsiteY18" fmla="*/ 673056 h 1506989"/>
                <a:gd name="connsiteX19" fmla="*/ 4299106 w 5059887"/>
                <a:gd name="connsiteY19" fmla="*/ 643795 h 1506989"/>
                <a:gd name="connsiteX20" fmla="*/ 4745333 w 5059887"/>
                <a:gd name="connsiteY20" fmla="*/ 870566 h 1506989"/>
                <a:gd name="connsiteX21" fmla="*/ 4796539 w 5059887"/>
                <a:gd name="connsiteY21" fmla="*/ 819360 h 1506989"/>
                <a:gd name="connsiteX22" fmla="*/ 5059887 w 5059887"/>
                <a:gd name="connsiteY22" fmla="*/ 877881 h 1506989"/>
                <a:gd name="connsiteX0" fmla="*/ 47495 w 5058408"/>
                <a:gd name="connsiteY0" fmla="*/ 1506989 h 1568287"/>
                <a:gd name="connsiteX1" fmla="*/ 53845 w 5058408"/>
                <a:gd name="connsiteY1" fmla="*/ 1525106 h 1568287"/>
                <a:gd name="connsiteX2" fmla="*/ 31898 w 5058408"/>
                <a:gd name="connsiteY2" fmla="*/ 874054 h 1568287"/>
                <a:gd name="connsiteX3" fmla="*/ 544929 w 5058408"/>
                <a:gd name="connsiteY3" fmla="*/ 775468 h 1568287"/>
                <a:gd name="connsiteX4" fmla="*/ 647342 w 5058408"/>
                <a:gd name="connsiteY4" fmla="*/ 643795 h 1568287"/>
                <a:gd name="connsiteX5" fmla="*/ 771700 w 5058408"/>
                <a:gd name="connsiteY5" fmla="*/ 570643 h 1568287"/>
                <a:gd name="connsiteX6" fmla="*/ 874113 w 5058408"/>
                <a:gd name="connsiteY6" fmla="*/ 629164 h 1568287"/>
                <a:gd name="connsiteX7" fmla="*/ 1042363 w 5058408"/>
                <a:gd name="connsiteY7" fmla="*/ 592588 h 1568287"/>
                <a:gd name="connsiteX8" fmla="*/ 1320340 w 5058408"/>
                <a:gd name="connsiteY8" fmla="*/ 468230 h 1568287"/>
                <a:gd name="connsiteX9" fmla="*/ 1627579 w 5058408"/>
                <a:gd name="connsiteY9" fmla="*/ 219513 h 1568287"/>
                <a:gd name="connsiteX10" fmla="*/ 1868980 w 5058408"/>
                <a:gd name="connsiteY10" fmla="*/ 109785 h 1568287"/>
                <a:gd name="connsiteX11" fmla="*/ 2117697 w 5058408"/>
                <a:gd name="connsiteY11" fmla="*/ 57 h 1568287"/>
                <a:gd name="connsiteX12" fmla="*/ 2446881 w 5058408"/>
                <a:gd name="connsiteY12" fmla="*/ 124416 h 1568287"/>
                <a:gd name="connsiteX13" fmla="*/ 2600500 w 5058408"/>
                <a:gd name="connsiteY13" fmla="*/ 139046 h 1568287"/>
                <a:gd name="connsiteX14" fmla="*/ 2798011 w 5058408"/>
                <a:gd name="connsiteY14" fmla="*/ 263404 h 1568287"/>
                <a:gd name="connsiteX15" fmla="*/ 3017467 w 5058408"/>
                <a:gd name="connsiteY15" fmla="*/ 299980 h 1568287"/>
                <a:gd name="connsiteX16" fmla="*/ 3273499 w 5058408"/>
                <a:gd name="connsiteY16" fmla="*/ 570643 h 1568287"/>
                <a:gd name="connsiteX17" fmla="*/ 3661204 w 5058408"/>
                <a:gd name="connsiteY17" fmla="*/ 621849 h 1568287"/>
                <a:gd name="connsiteX18" fmla="*/ 3778247 w 5058408"/>
                <a:gd name="connsiteY18" fmla="*/ 621849 h 1568287"/>
                <a:gd name="connsiteX19" fmla="*/ 4085486 w 5058408"/>
                <a:gd name="connsiteY19" fmla="*/ 673056 h 1568287"/>
                <a:gd name="connsiteX20" fmla="*/ 4297627 w 5058408"/>
                <a:gd name="connsiteY20" fmla="*/ 643795 h 1568287"/>
                <a:gd name="connsiteX21" fmla="*/ 4743854 w 5058408"/>
                <a:gd name="connsiteY21" fmla="*/ 870566 h 1568287"/>
                <a:gd name="connsiteX22" fmla="*/ 4795060 w 5058408"/>
                <a:gd name="connsiteY22" fmla="*/ 819360 h 1568287"/>
                <a:gd name="connsiteX23" fmla="*/ 5058408 w 5058408"/>
                <a:gd name="connsiteY23" fmla="*/ 877881 h 1568287"/>
                <a:gd name="connsiteX0" fmla="*/ 21553 w 5032466"/>
                <a:gd name="connsiteY0" fmla="*/ 1506989 h 1927219"/>
                <a:gd name="connsiteX1" fmla="*/ 715531 w 5032466"/>
                <a:gd name="connsiteY1" fmla="*/ 1912812 h 1927219"/>
                <a:gd name="connsiteX2" fmla="*/ 5956 w 5032466"/>
                <a:gd name="connsiteY2" fmla="*/ 874054 h 1927219"/>
                <a:gd name="connsiteX3" fmla="*/ 518987 w 5032466"/>
                <a:gd name="connsiteY3" fmla="*/ 775468 h 1927219"/>
                <a:gd name="connsiteX4" fmla="*/ 621400 w 5032466"/>
                <a:gd name="connsiteY4" fmla="*/ 643795 h 1927219"/>
                <a:gd name="connsiteX5" fmla="*/ 745758 w 5032466"/>
                <a:gd name="connsiteY5" fmla="*/ 570643 h 1927219"/>
                <a:gd name="connsiteX6" fmla="*/ 848171 w 5032466"/>
                <a:gd name="connsiteY6" fmla="*/ 629164 h 1927219"/>
                <a:gd name="connsiteX7" fmla="*/ 1016421 w 5032466"/>
                <a:gd name="connsiteY7" fmla="*/ 592588 h 1927219"/>
                <a:gd name="connsiteX8" fmla="*/ 1294398 w 5032466"/>
                <a:gd name="connsiteY8" fmla="*/ 468230 h 1927219"/>
                <a:gd name="connsiteX9" fmla="*/ 1601637 w 5032466"/>
                <a:gd name="connsiteY9" fmla="*/ 219513 h 1927219"/>
                <a:gd name="connsiteX10" fmla="*/ 1843038 w 5032466"/>
                <a:gd name="connsiteY10" fmla="*/ 109785 h 1927219"/>
                <a:gd name="connsiteX11" fmla="*/ 2091755 w 5032466"/>
                <a:gd name="connsiteY11" fmla="*/ 57 h 1927219"/>
                <a:gd name="connsiteX12" fmla="*/ 2420939 w 5032466"/>
                <a:gd name="connsiteY12" fmla="*/ 124416 h 1927219"/>
                <a:gd name="connsiteX13" fmla="*/ 2574558 w 5032466"/>
                <a:gd name="connsiteY13" fmla="*/ 139046 h 1927219"/>
                <a:gd name="connsiteX14" fmla="*/ 2772069 w 5032466"/>
                <a:gd name="connsiteY14" fmla="*/ 263404 h 1927219"/>
                <a:gd name="connsiteX15" fmla="*/ 2991525 w 5032466"/>
                <a:gd name="connsiteY15" fmla="*/ 299980 h 1927219"/>
                <a:gd name="connsiteX16" fmla="*/ 3247557 w 5032466"/>
                <a:gd name="connsiteY16" fmla="*/ 570643 h 1927219"/>
                <a:gd name="connsiteX17" fmla="*/ 3635262 w 5032466"/>
                <a:gd name="connsiteY17" fmla="*/ 621849 h 1927219"/>
                <a:gd name="connsiteX18" fmla="*/ 3752305 w 5032466"/>
                <a:gd name="connsiteY18" fmla="*/ 621849 h 1927219"/>
                <a:gd name="connsiteX19" fmla="*/ 4059544 w 5032466"/>
                <a:gd name="connsiteY19" fmla="*/ 673056 h 1927219"/>
                <a:gd name="connsiteX20" fmla="*/ 4271685 w 5032466"/>
                <a:gd name="connsiteY20" fmla="*/ 643795 h 1927219"/>
                <a:gd name="connsiteX21" fmla="*/ 4717912 w 5032466"/>
                <a:gd name="connsiteY21" fmla="*/ 870566 h 1927219"/>
                <a:gd name="connsiteX22" fmla="*/ 4769118 w 5032466"/>
                <a:gd name="connsiteY22" fmla="*/ 819360 h 1927219"/>
                <a:gd name="connsiteX23" fmla="*/ 5032466 w 5032466"/>
                <a:gd name="connsiteY23" fmla="*/ 877881 h 1927219"/>
                <a:gd name="connsiteX0" fmla="*/ 1799146 w 5032466"/>
                <a:gd name="connsiteY0" fmla="*/ 1872749 h 1951643"/>
                <a:gd name="connsiteX1" fmla="*/ 715531 w 5032466"/>
                <a:gd name="connsiteY1" fmla="*/ 1912812 h 1951643"/>
                <a:gd name="connsiteX2" fmla="*/ 5956 w 5032466"/>
                <a:gd name="connsiteY2" fmla="*/ 874054 h 1951643"/>
                <a:gd name="connsiteX3" fmla="*/ 518987 w 5032466"/>
                <a:gd name="connsiteY3" fmla="*/ 775468 h 1951643"/>
                <a:gd name="connsiteX4" fmla="*/ 621400 w 5032466"/>
                <a:gd name="connsiteY4" fmla="*/ 643795 h 1951643"/>
                <a:gd name="connsiteX5" fmla="*/ 745758 w 5032466"/>
                <a:gd name="connsiteY5" fmla="*/ 570643 h 1951643"/>
                <a:gd name="connsiteX6" fmla="*/ 848171 w 5032466"/>
                <a:gd name="connsiteY6" fmla="*/ 629164 h 1951643"/>
                <a:gd name="connsiteX7" fmla="*/ 1016421 w 5032466"/>
                <a:gd name="connsiteY7" fmla="*/ 592588 h 1951643"/>
                <a:gd name="connsiteX8" fmla="*/ 1294398 w 5032466"/>
                <a:gd name="connsiteY8" fmla="*/ 468230 h 1951643"/>
                <a:gd name="connsiteX9" fmla="*/ 1601637 w 5032466"/>
                <a:gd name="connsiteY9" fmla="*/ 219513 h 1951643"/>
                <a:gd name="connsiteX10" fmla="*/ 1843038 w 5032466"/>
                <a:gd name="connsiteY10" fmla="*/ 109785 h 1951643"/>
                <a:gd name="connsiteX11" fmla="*/ 2091755 w 5032466"/>
                <a:gd name="connsiteY11" fmla="*/ 57 h 1951643"/>
                <a:gd name="connsiteX12" fmla="*/ 2420939 w 5032466"/>
                <a:gd name="connsiteY12" fmla="*/ 124416 h 1951643"/>
                <a:gd name="connsiteX13" fmla="*/ 2574558 w 5032466"/>
                <a:gd name="connsiteY13" fmla="*/ 139046 h 1951643"/>
                <a:gd name="connsiteX14" fmla="*/ 2772069 w 5032466"/>
                <a:gd name="connsiteY14" fmla="*/ 263404 h 1951643"/>
                <a:gd name="connsiteX15" fmla="*/ 2991525 w 5032466"/>
                <a:gd name="connsiteY15" fmla="*/ 299980 h 1951643"/>
                <a:gd name="connsiteX16" fmla="*/ 3247557 w 5032466"/>
                <a:gd name="connsiteY16" fmla="*/ 570643 h 1951643"/>
                <a:gd name="connsiteX17" fmla="*/ 3635262 w 5032466"/>
                <a:gd name="connsiteY17" fmla="*/ 621849 h 1951643"/>
                <a:gd name="connsiteX18" fmla="*/ 3752305 w 5032466"/>
                <a:gd name="connsiteY18" fmla="*/ 621849 h 1951643"/>
                <a:gd name="connsiteX19" fmla="*/ 4059544 w 5032466"/>
                <a:gd name="connsiteY19" fmla="*/ 673056 h 1951643"/>
                <a:gd name="connsiteX20" fmla="*/ 4271685 w 5032466"/>
                <a:gd name="connsiteY20" fmla="*/ 643795 h 1951643"/>
                <a:gd name="connsiteX21" fmla="*/ 4717912 w 5032466"/>
                <a:gd name="connsiteY21" fmla="*/ 870566 h 1951643"/>
                <a:gd name="connsiteX22" fmla="*/ 4769118 w 5032466"/>
                <a:gd name="connsiteY22" fmla="*/ 819360 h 1951643"/>
                <a:gd name="connsiteX23" fmla="*/ 5032466 w 5032466"/>
                <a:gd name="connsiteY23" fmla="*/ 877881 h 1951643"/>
                <a:gd name="connsiteX0" fmla="*/ 1822407 w 5055727"/>
                <a:gd name="connsiteY0" fmla="*/ 1872749 h 1879912"/>
                <a:gd name="connsiteX1" fmla="*/ 65794 w 5055727"/>
                <a:gd name="connsiteY1" fmla="*/ 1803084 h 1879912"/>
                <a:gd name="connsiteX2" fmla="*/ 29217 w 5055727"/>
                <a:gd name="connsiteY2" fmla="*/ 874054 h 1879912"/>
                <a:gd name="connsiteX3" fmla="*/ 542248 w 5055727"/>
                <a:gd name="connsiteY3" fmla="*/ 775468 h 1879912"/>
                <a:gd name="connsiteX4" fmla="*/ 644661 w 5055727"/>
                <a:gd name="connsiteY4" fmla="*/ 643795 h 1879912"/>
                <a:gd name="connsiteX5" fmla="*/ 769019 w 5055727"/>
                <a:gd name="connsiteY5" fmla="*/ 570643 h 1879912"/>
                <a:gd name="connsiteX6" fmla="*/ 871432 w 5055727"/>
                <a:gd name="connsiteY6" fmla="*/ 629164 h 1879912"/>
                <a:gd name="connsiteX7" fmla="*/ 1039682 w 5055727"/>
                <a:gd name="connsiteY7" fmla="*/ 592588 h 1879912"/>
                <a:gd name="connsiteX8" fmla="*/ 1317659 w 5055727"/>
                <a:gd name="connsiteY8" fmla="*/ 468230 h 1879912"/>
                <a:gd name="connsiteX9" fmla="*/ 1624898 w 5055727"/>
                <a:gd name="connsiteY9" fmla="*/ 219513 h 1879912"/>
                <a:gd name="connsiteX10" fmla="*/ 1866299 w 5055727"/>
                <a:gd name="connsiteY10" fmla="*/ 109785 h 1879912"/>
                <a:gd name="connsiteX11" fmla="*/ 2115016 w 5055727"/>
                <a:gd name="connsiteY11" fmla="*/ 57 h 1879912"/>
                <a:gd name="connsiteX12" fmla="*/ 2444200 w 5055727"/>
                <a:gd name="connsiteY12" fmla="*/ 124416 h 1879912"/>
                <a:gd name="connsiteX13" fmla="*/ 2597819 w 5055727"/>
                <a:gd name="connsiteY13" fmla="*/ 139046 h 1879912"/>
                <a:gd name="connsiteX14" fmla="*/ 2795330 w 5055727"/>
                <a:gd name="connsiteY14" fmla="*/ 263404 h 1879912"/>
                <a:gd name="connsiteX15" fmla="*/ 3014786 w 5055727"/>
                <a:gd name="connsiteY15" fmla="*/ 299980 h 1879912"/>
                <a:gd name="connsiteX16" fmla="*/ 3270818 w 5055727"/>
                <a:gd name="connsiteY16" fmla="*/ 570643 h 1879912"/>
                <a:gd name="connsiteX17" fmla="*/ 3658523 w 5055727"/>
                <a:gd name="connsiteY17" fmla="*/ 621849 h 1879912"/>
                <a:gd name="connsiteX18" fmla="*/ 3775566 w 5055727"/>
                <a:gd name="connsiteY18" fmla="*/ 621849 h 1879912"/>
                <a:gd name="connsiteX19" fmla="*/ 4082805 w 5055727"/>
                <a:gd name="connsiteY19" fmla="*/ 673056 h 1879912"/>
                <a:gd name="connsiteX20" fmla="*/ 4294946 w 5055727"/>
                <a:gd name="connsiteY20" fmla="*/ 643795 h 1879912"/>
                <a:gd name="connsiteX21" fmla="*/ 4741173 w 5055727"/>
                <a:gd name="connsiteY21" fmla="*/ 870566 h 1879912"/>
                <a:gd name="connsiteX22" fmla="*/ 4792379 w 5055727"/>
                <a:gd name="connsiteY22" fmla="*/ 819360 h 1879912"/>
                <a:gd name="connsiteX23" fmla="*/ 5055727 w 5055727"/>
                <a:gd name="connsiteY23" fmla="*/ 877881 h 1879912"/>
                <a:gd name="connsiteX0" fmla="*/ 1793190 w 5026510"/>
                <a:gd name="connsiteY0" fmla="*/ 1872749 h 1879912"/>
                <a:gd name="connsiteX1" fmla="*/ 36577 w 5026510"/>
                <a:gd name="connsiteY1" fmla="*/ 1803084 h 1879912"/>
                <a:gd name="connsiteX2" fmla="*/ 0 w 5026510"/>
                <a:gd name="connsiteY2" fmla="*/ 874054 h 1879912"/>
                <a:gd name="connsiteX3" fmla="*/ 513031 w 5026510"/>
                <a:gd name="connsiteY3" fmla="*/ 775468 h 1879912"/>
                <a:gd name="connsiteX4" fmla="*/ 615444 w 5026510"/>
                <a:gd name="connsiteY4" fmla="*/ 643795 h 1879912"/>
                <a:gd name="connsiteX5" fmla="*/ 739802 w 5026510"/>
                <a:gd name="connsiteY5" fmla="*/ 570643 h 1879912"/>
                <a:gd name="connsiteX6" fmla="*/ 842215 w 5026510"/>
                <a:gd name="connsiteY6" fmla="*/ 629164 h 1879912"/>
                <a:gd name="connsiteX7" fmla="*/ 1010465 w 5026510"/>
                <a:gd name="connsiteY7" fmla="*/ 592588 h 1879912"/>
                <a:gd name="connsiteX8" fmla="*/ 1288442 w 5026510"/>
                <a:gd name="connsiteY8" fmla="*/ 468230 h 1879912"/>
                <a:gd name="connsiteX9" fmla="*/ 1595681 w 5026510"/>
                <a:gd name="connsiteY9" fmla="*/ 219513 h 1879912"/>
                <a:gd name="connsiteX10" fmla="*/ 1837082 w 5026510"/>
                <a:gd name="connsiteY10" fmla="*/ 109785 h 1879912"/>
                <a:gd name="connsiteX11" fmla="*/ 2085799 w 5026510"/>
                <a:gd name="connsiteY11" fmla="*/ 57 h 1879912"/>
                <a:gd name="connsiteX12" fmla="*/ 2414983 w 5026510"/>
                <a:gd name="connsiteY12" fmla="*/ 124416 h 1879912"/>
                <a:gd name="connsiteX13" fmla="*/ 2568602 w 5026510"/>
                <a:gd name="connsiteY13" fmla="*/ 139046 h 1879912"/>
                <a:gd name="connsiteX14" fmla="*/ 2766113 w 5026510"/>
                <a:gd name="connsiteY14" fmla="*/ 263404 h 1879912"/>
                <a:gd name="connsiteX15" fmla="*/ 2985569 w 5026510"/>
                <a:gd name="connsiteY15" fmla="*/ 299980 h 1879912"/>
                <a:gd name="connsiteX16" fmla="*/ 3241601 w 5026510"/>
                <a:gd name="connsiteY16" fmla="*/ 570643 h 1879912"/>
                <a:gd name="connsiteX17" fmla="*/ 3629306 w 5026510"/>
                <a:gd name="connsiteY17" fmla="*/ 621849 h 1879912"/>
                <a:gd name="connsiteX18" fmla="*/ 3746349 w 5026510"/>
                <a:gd name="connsiteY18" fmla="*/ 621849 h 1879912"/>
                <a:gd name="connsiteX19" fmla="*/ 4053588 w 5026510"/>
                <a:gd name="connsiteY19" fmla="*/ 673056 h 1879912"/>
                <a:gd name="connsiteX20" fmla="*/ 4265729 w 5026510"/>
                <a:gd name="connsiteY20" fmla="*/ 643795 h 1879912"/>
                <a:gd name="connsiteX21" fmla="*/ 4711956 w 5026510"/>
                <a:gd name="connsiteY21" fmla="*/ 870566 h 1879912"/>
                <a:gd name="connsiteX22" fmla="*/ 4763162 w 5026510"/>
                <a:gd name="connsiteY22" fmla="*/ 819360 h 1879912"/>
                <a:gd name="connsiteX23" fmla="*/ 5026510 w 5026510"/>
                <a:gd name="connsiteY23" fmla="*/ 877881 h 1879912"/>
                <a:gd name="connsiteX0" fmla="*/ 1793190 w 5026510"/>
                <a:gd name="connsiteY0" fmla="*/ 1872749 h 1872749"/>
                <a:gd name="connsiteX1" fmla="*/ 36577 w 5026510"/>
                <a:gd name="connsiteY1" fmla="*/ 1803084 h 1872749"/>
                <a:gd name="connsiteX2" fmla="*/ 0 w 5026510"/>
                <a:gd name="connsiteY2" fmla="*/ 874054 h 1872749"/>
                <a:gd name="connsiteX3" fmla="*/ 513031 w 5026510"/>
                <a:gd name="connsiteY3" fmla="*/ 775468 h 1872749"/>
                <a:gd name="connsiteX4" fmla="*/ 615444 w 5026510"/>
                <a:gd name="connsiteY4" fmla="*/ 643795 h 1872749"/>
                <a:gd name="connsiteX5" fmla="*/ 739802 w 5026510"/>
                <a:gd name="connsiteY5" fmla="*/ 570643 h 1872749"/>
                <a:gd name="connsiteX6" fmla="*/ 842215 w 5026510"/>
                <a:gd name="connsiteY6" fmla="*/ 629164 h 1872749"/>
                <a:gd name="connsiteX7" fmla="*/ 1010465 w 5026510"/>
                <a:gd name="connsiteY7" fmla="*/ 592588 h 1872749"/>
                <a:gd name="connsiteX8" fmla="*/ 1288442 w 5026510"/>
                <a:gd name="connsiteY8" fmla="*/ 468230 h 1872749"/>
                <a:gd name="connsiteX9" fmla="*/ 1595681 w 5026510"/>
                <a:gd name="connsiteY9" fmla="*/ 219513 h 1872749"/>
                <a:gd name="connsiteX10" fmla="*/ 1837082 w 5026510"/>
                <a:gd name="connsiteY10" fmla="*/ 109785 h 1872749"/>
                <a:gd name="connsiteX11" fmla="*/ 2085799 w 5026510"/>
                <a:gd name="connsiteY11" fmla="*/ 57 h 1872749"/>
                <a:gd name="connsiteX12" fmla="*/ 2414983 w 5026510"/>
                <a:gd name="connsiteY12" fmla="*/ 124416 h 1872749"/>
                <a:gd name="connsiteX13" fmla="*/ 2568602 w 5026510"/>
                <a:gd name="connsiteY13" fmla="*/ 139046 h 1872749"/>
                <a:gd name="connsiteX14" fmla="*/ 2766113 w 5026510"/>
                <a:gd name="connsiteY14" fmla="*/ 263404 h 1872749"/>
                <a:gd name="connsiteX15" fmla="*/ 2985569 w 5026510"/>
                <a:gd name="connsiteY15" fmla="*/ 299980 h 1872749"/>
                <a:gd name="connsiteX16" fmla="*/ 3241601 w 5026510"/>
                <a:gd name="connsiteY16" fmla="*/ 570643 h 1872749"/>
                <a:gd name="connsiteX17" fmla="*/ 3629306 w 5026510"/>
                <a:gd name="connsiteY17" fmla="*/ 621849 h 1872749"/>
                <a:gd name="connsiteX18" fmla="*/ 3746349 w 5026510"/>
                <a:gd name="connsiteY18" fmla="*/ 621849 h 1872749"/>
                <a:gd name="connsiteX19" fmla="*/ 4053588 w 5026510"/>
                <a:gd name="connsiteY19" fmla="*/ 673056 h 1872749"/>
                <a:gd name="connsiteX20" fmla="*/ 4265729 w 5026510"/>
                <a:gd name="connsiteY20" fmla="*/ 643795 h 1872749"/>
                <a:gd name="connsiteX21" fmla="*/ 4711956 w 5026510"/>
                <a:gd name="connsiteY21" fmla="*/ 870566 h 1872749"/>
                <a:gd name="connsiteX22" fmla="*/ 4763162 w 5026510"/>
                <a:gd name="connsiteY22" fmla="*/ 819360 h 1872749"/>
                <a:gd name="connsiteX23" fmla="*/ 5026510 w 5026510"/>
                <a:gd name="connsiteY23" fmla="*/ 877881 h 1872749"/>
                <a:gd name="connsiteX0" fmla="*/ 4543705 w 5026510"/>
                <a:gd name="connsiteY0" fmla="*/ 1770336 h 1803084"/>
                <a:gd name="connsiteX1" fmla="*/ 36577 w 5026510"/>
                <a:gd name="connsiteY1" fmla="*/ 1803084 h 1803084"/>
                <a:gd name="connsiteX2" fmla="*/ 0 w 5026510"/>
                <a:gd name="connsiteY2" fmla="*/ 874054 h 1803084"/>
                <a:gd name="connsiteX3" fmla="*/ 513031 w 5026510"/>
                <a:gd name="connsiteY3" fmla="*/ 775468 h 1803084"/>
                <a:gd name="connsiteX4" fmla="*/ 615444 w 5026510"/>
                <a:gd name="connsiteY4" fmla="*/ 643795 h 1803084"/>
                <a:gd name="connsiteX5" fmla="*/ 739802 w 5026510"/>
                <a:gd name="connsiteY5" fmla="*/ 570643 h 1803084"/>
                <a:gd name="connsiteX6" fmla="*/ 842215 w 5026510"/>
                <a:gd name="connsiteY6" fmla="*/ 629164 h 1803084"/>
                <a:gd name="connsiteX7" fmla="*/ 1010465 w 5026510"/>
                <a:gd name="connsiteY7" fmla="*/ 592588 h 1803084"/>
                <a:gd name="connsiteX8" fmla="*/ 1288442 w 5026510"/>
                <a:gd name="connsiteY8" fmla="*/ 468230 h 1803084"/>
                <a:gd name="connsiteX9" fmla="*/ 1595681 w 5026510"/>
                <a:gd name="connsiteY9" fmla="*/ 219513 h 1803084"/>
                <a:gd name="connsiteX10" fmla="*/ 1837082 w 5026510"/>
                <a:gd name="connsiteY10" fmla="*/ 109785 h 1803084"/>
                <a:gd name="connsiteX11" fmla="*/ 2085799 w 5026510"/>
                <a:gd name="connsiteY11" fmla="*/ 57 h 1803084"/>
                <a:gd name="connsiteX12" fmla="*/ 2414983 w 5026510"/>
                <a:gd name="connsiteY12" fmla="*/ 124416 h 1803084"/>
                <a:gd name="connsiteX13" fmla="*/ 2568602 w 5026510"/>
                <a:gd name="connsiteY13" fmla="*/ 139046 h 1803084"/>
                <a:gd name="connsiteX14" fmla="*/ 2766113 w 5026510"/>
                <a:gd name="connsiteY14" fmla="*/ 263404 h 1803084"/>
                <a:gd name="connsiteX15" fmla="*/ 2985569 w 5026510"/>
                <a:gd name="connsiteY15" fmla="*/ 299980 h 1803084"/>
                <a:gd name="connsiteX16" fmla="*/ 3241601 w 5026510"/>
                <a:gd name="connsiteY16" fmla="*/ 570643 h 1803084"/>
                <a:gd name="connsiteX17" fmla="*/ 3629306 w 5026510"/>
                <a:gd name="connsiteY17" fmla="*/ 621849 h 1803084"/>
                <a:gd name="connsiteX18" fmla="*/ 3746349 w 5026510"/>
                <a:gd name="connsiteY18" fmla="*/ 621849 h 1803084"/>
                <a:gd name="connsiteX19" fmla="*/ 4053588 w 5026510"/>
                <a:gd name="connsiteY19" fmla="*/ 673056 h 1803084"/>
                <a:gd name="connsiteX20" fmla="*/ 4265729 w 5026510"/>
                <a:gd name="connsiteY20" fmla="*/ 643795 h 1803084"/>
                <a:gd name="connsiteX21" fmla="*/ 4711956 w 5026510"/>
                <a:gd name="connsiteY21" fmla="*/ 870566 h 1803084"/>
                <a:gd name="connsiteX22" fmla="*/ 4763162 w 5026510"/>
                <a:gd name="connsiteY22" fmla="*/ 819360 h 1803084"/>
                <a:gd name="connsiteX23" fmla="*/ 5026510 w 5026510"/>
                <a:gd name="connsiteY23" fmla="*/ 877881 h 1803084"/>
                <a:gd name="connsiteX0" fmla="*/ 5033823 w 5033823"/>
                <a:gd name="connsiteY0" fmla="*/ 1748390 h 1803084"/>
                <a:gd name="connsiteX1" fmla="*/ 36577 w 5033823"/>
                <a:gd name="connsiteY1" fmla="*/ 1803084 h 1803084"/>
                <a:gd name="connsiteX2" fmla="*/ 0 w 5033823"/>
                <a:gd name="connsiteY2" fmla="*/ 874054 h 1803084"/>
                <a:gd name="connsiteX3" fmla="*/ 513031 w 5033823"/>
                <a:gd name="connsiteY3" fmla="*/ 775468 h 1803084"/>
                <a:gd name="connsiteX4" fmla="*/ 615444 w 5033823"/>
                <a:gd name="connsiteY4" fmla="*/ 643795 h 1803084"/>
                <a:gd name="connsiteX5" fmla="*/ 739802 w 5033823"/>
                <a:gd name="connsiteY5" fmla="*/ 570643 h 1803084"/>
                <a:gd name="connsiteX6" fmla="*/ 842215 w 5033823"/>
                <a:gd name="connsiteY6" fmla="*/ 629164 h 1803084"/>
                <a:gd name="connsiteX7" fmla="*/ 1010465 w 5033823"/>
                <a:gd name="connsiteY7" fmla="*/ 592588 h 1803084"/>
                <a:gd name="connsiteX8" fmla="*/ 1288442 w 5033823"/>
                <a:gd name="connsiteY8" fmla="*/ 468230 h 1803084"/>
                <a:gd name="connsiteX9" fmla="*/ 1595681 w 5033823"/>
                <a:gd name="connsiteY9" fmla="*/ 219513 h 1803084"/>
                <a:gd name="connsiteX10" fmla="*/ 1837082 w 5033823"/>
                <a:gd name="connsiteY10" fmla="*/ 109785 h 1803084"/>
                <a:gd name="connsiteX11" fmla="*/ 2085799 w 5033823"/>
                <a:gd name="connsiteY11" fmla="*/ 57 h 1803084"/>
                <a:gd name="connsiteX12" fmla="*/ 2414983 w 5033823"/>
                <a:gd name="connsiteY12" fmla="*/ 124416 h 1803084"/>
                <a:gd name="connsiteX13" fmla="*/ 2568602 w 5033823"/>
                <a:gd name="connsiteY13" fmla="*/ 139046 h 1803084"/>
                <a:gd name="connsiteX14" fmla="*/ 2766113 w 5033823"/>
                <a:gd name="connsiteY14" fmla="*/ 263404 h 1803084"/>
                <a:gd name="connsiteX15" fmla="*/ 2985569 w 5033823"/>
                <a:gd name="connsiteY15" fmla="*/ 299980 h 1803084"/>
                <a:gd name="connsiteX16" fmla="*/ 3241601 w 5033823"/>
                <a:gd name="connsiteY16" fmla="*/ 570643 h 1803084"/>
                <a:gd name="connsiteX17" fmla="*/ 3629306 w 5033823"/>
                <a:gd name="connsiteY17" fmla="*/ 621849 h 1803084"/>
                <a:gd name="connsiteX18" fmla="*/ 3746349 w 5033823"/>
                <a:gd name="connsiteY18" fmla="*/ 621849 h 1803084"/>
                <a:gd name="connsiteX19" fmla="*/ 4053588 w 5033823"/>
                <a:gd name="connsiteY19" fmla="*/ 673056 h 1803084"/>
                <a:gd name="connsiteX20" fmla="*/ 4265729 w 5033823"/>
                <a:gd name="connsiteY20" fmla="*/ 643795 h 1803084"/>
                <a:gd name="connsiteX21" fmla="*/ 4711956 w 5033823"/>
                <a:gd name="connsiteY21" fmla="*/ 870566 h 1803084"/>
                <a:gd name="connsiteX22" fmla="*/ 4763162 w 5033823"/>
                <a:gd name="connsiteY22" fmla="*/ 819360 h 1803084"/>
                <a:gd name="connsiteX23" fmla="*/ 5026510 w 5033823"/>
                <a:gd name="connsiteY23" fmla="*/ 877881 h 1803084"/>
                <a:gd name="connsiteX0" fmla="*/ 5033823 w 5033823"/>
                <a:gd name="connsiteY0" fmla="*/ 1748390 h 1803084"/>
                <a:gd name="connsiteX1" fmla="*/ 36577 w 5033823"/>
                <a:gd name="connsiteY1" fmla="*/ 1803084 h 1803084"/>
                <a:gd name="connsiteX2" fmla="*/ 0 w 5033823"/>
                <a:gd name="connsiteY2" fmla="*/ 874054 h 1803084"/>
                <a:gd name="connsiteX3" fmla="*/ 513031 w 5033823"/>
                <a:gd name="connsiteY3" fmla="*/ 775468 h 1803084"/>
                <a:gd name="connsiteX4" fmla="*/ 615444 w 5033823"/>
                <a:gd name="connsiteY4" fmla="*/ 643795 h 1803084"/>
                <a:gd name="connsiteX5" fmla="*/ 739802 w 5033823"/>
                <a:gd name="connsiteY5" fmla="*/ 570643 h 1803084"/>
                <a:gd name="connsiteX6" fmla="*/ 842215 w 5033823"/>
                <a:gd name="connsiteY6" fmla="*/ 629164 h 1803084"/>
                <a:gd name="connsiteX7" fmla="*/ 1010465 w 5033823"/>
                <a:gd name="connsiteY7" fmla="*/ 592588 h 1803084"/>
                <a:gd name="connsiteX8" fmla="*/ 1288442 w 5033823"/>
                <a:gd name="connsiteY8" fmla="*/ 468230 h 1803084"/>
                <a:gd name="connsiteX9" fmla="*/ 1595681 w 5033823"/>
                <a:gd name="connsiteY9" fmla="*/ 219513 h 1803084"/>
                <a:gd name="connsiteX10" fmla="*/ 1837082 w 5033823"/>
                <a:gd name="connsiteY10" fmla="*/ 109785 h 1803084"/>
                <a:gd name="connsiteX11" fmla="*/ 2085799 w 5033823"/>
                <a:gd name="connsiteY11" fmla="*/ 57 h 1803084"/>
                <a:gd name="connsiteX12" fmla="*/ 2414983 w 5033823"/>
                <a:gd name="connsiteY12" fmla="*/ 124416 h 1803084"/>
                <a:gd name="connsiteX13" fmla="*/ 2568602 w 5033823"/>
                <a:gd name="connsiteY13" fmla="*/ 139046 h 1803084"/>
                <a:gd name="connsiteX14" fmla="*/ 2766113 w 5033823"/>
                <a:gd name="connsiteY14" fmla="*/ 263404 h 1803084"/>
                <a:gd name="connsiteX15" fmla="*/ 2985569 w 5033823"/>
                <a:gd name="connsiteY15" fmla="*/ 299980 h 1803084"/>
                <a:gd name="connsiteX16" fmla="*/ 3241601 w 5033823"/>
                <a:gd name="connsiteY16" fmla="*/ 570643 h 1803084"/>
                <a:gd name="connsiteX17" fmla="*/ 3629306 w 5033823"/>
                <a:gd name="connsiteY17" fmla="*/ 621849 h 1803084"/>
                <a:gd name="connsiteX18" fmla="*/ 3746349 w 5033823"/>
                <a:gd name="connsiteY18" fmla="*/ 621849 h 1803084"/>
                <a:gd name="connsiteX19" fmla="*/ 4053588 w 5033823"/>
                <a:gd name="connsiteY19" fmla="*/ 673056 h 1803084"/>
                <a:gd name="connsiteX20" fmla="*/ 4265729 w 5033823"/>
                <a:gd name="connsiteY20" fmla="*/ 643795 h 1803084"/>
                <a:gd name="connsiteX21" fmla="*/ 4711956 w 5033823"/>
                <a:gd name="connsiteY21" fmla="*/ 870566 h 1803084"/>
                <a:gd name="connsiteX22" fmla="*/ 4763162 w 5033823"/>
                <a:gd name="connsiteY22" fmla="*/ 819360 h 1803084"/>
                <a:gd name="connsiteX23" fmla="*/ 5026510 w 5033823"/>
                <a:gd name="connsiteY23" fmla="*/ 877881 h 1803084"/>
                <a:gd name="connsiteX24" fmla="*/ 5033823 w 5033823"/>
                <a:gd name="connsiteY24" fmla="*/ 1748390 h 1803084"/>
                <a:gd name="connsiteX0" fmla="*/ 5041137 w 5041137"/>
                <a:gd name="connsiteY0" fmla="*/ 1748390 h 1748390"/>
                <a:gd name="connsiteX1" fmla="*/ 0 w 5041137"/>
                <a:gd name="connsiteY1" fmla="*/ 1437324 h 1748390"/>
                <a:gd name="connsiteX2" fmla="*/ 7314 w 5041137"/>
                <a:gd name="connsiteY2" fmla="*/ 874054 h 1748390"/>
                <a:gd name="connsiteX3" fmla="*/ 520345 w 5041137"/>
                <a:gd name="connsiteY3" fmla="*/ 775468 h 1748390"/>
                <a:gd name="connsiteX4" fmla="*/ 622758 w 5041137"/>
                <a:gd name="connsiteY4" fmla="*/ 643795 h 1748390"/>
                <a:gd name="connsiteX5" fmla="*/ 747116 w 5041137"/>
                <a:gd name="connsiteY5" fmla="*/ 570643 h 1748390"/>
                <a:gd name="connsiteX6" fmla="*/ 849529 w 5041137"/>
                <a:gd name="connsiteY6" fmla="*/ 629164 h 1748390"/>
                <a:gd name="connsiteX7" fmla="*/ 1017779 w 5041137"/>
                <a:gd name="connsiteY7" fmla="*/ 592588 h 1748390"/>
                <a:gd name="connsiteX8" fmla="*/ 1295756 w 5041137"/>
                <a:gd name="connsiteY8" fmla="*/ 468230 h 1748390"/>
                <a:gd name="connsiteX9" fmla="*/ 1602995 w 5041137"/>
                <a:gd name="connsiteY9" fmla="*/ 219513 h 1748390"/>
                <a:gd name="connsiteX10" fmla="*/ 1844396 w 5041137"/>
                <a:gd name="connsiteY10" fmla="*/ 109785 h 1748390"/>
                <a:gd name="connsiteX11" fmla="*/ 2093113 w 5041137"/>
                <a:gd name="connsiteY11" fmla="*/ 57 h 1748390"/>
                <a:gd name="connsiteX12" fmla="*/ 2422297 w 5041137"/>
                <a:gd name="connsiteY12" fmla="*/ 124416 h 1748390"/>
                <a:gd name="connsiteX13" fmla="*/ 2575916 w 5041137"/>
                <a:gd name="connsiteY13" fmla="*/ 139046 h 1748390"/>
                <a:gd name="connsiteX14" fmla="*/ 2773427 w 5041137"/>
                <a:gd name="connsiteY14" fmla="*/ 263404 h 1748390"/>
                <a:gd name="connsiteX15" fmla="*/ 2992883 w 5041137"/>
                <a:gd name="connsiteY15" fmla="*/ 299980 h 1748390"/>
                <a:gd name="connsiteX16" fmla="*/ 3248915 w 5041137"/>
                <a:gd name="connsiteY16" fmla="*/ 570643 h 1748390"/>
                <a:gd name="connsiteX17" fmla="*/ 3636620 w 5041137"/>
                <a:gd name="connsiteY17" fmla="*/ 621849 h 1748390"/>
                <a:gd name="connsiteX18" fmla="*/ 3753663 w 5041137"/>
                <a:gd name="connsiteY18" fmla="*/ 621849 h 1748390"/>
                <a:gd name="connsiteX19" fmla="*/ 4060902 w 5041137"/>
                <a:gd name="connsiteY19" fmla="*/ 673056 h 1748390"/>
                <a:gd name="connsiteX20" fmla="*/ 4273043 w 5041137"/>
                <a:gd name="connsiteY20" fmla="*/ 643795 h 1748390"/>
                <a:gd name="connsiteX21" fmla="*/ 4719270 w 5041137"/>
                <a:gd name="connsiteY21" fmla="*/ 870566 h 1748390"/>
                <a:gd name="connsiteX22" fmla="*/ 4770476 w 5041137"/>
                <a:gd name="connsiteY22" fmla="*/ 819360 h 1748390"/>
                <a:gd name="connsiteX23" fmla="*/ 5033824 w 5041137"/>
                <a:gd name="connsiteY23" fmla="*/ 877881 h 1748390"/>
                <a:gd name="connsiteX24" fmla="*/ 5041137 w 5041137"/>
                <a:gd name="connsiteY24" fmla="*/ 1748390 h 1748390"/>
                <a:gd name="connsiteX0" fmla="*/ 5041137 w 5041137"/>
                <a:gd name="connsiteY0" fmla="*/ 1506988 h 1506988"/>
                <a:gd name="connsiteX1" fmla="*/ 0 w 5041137"/>
                <a:gd name="connsiteY1" fmla="*/ 1437324 h 1506988"/>
                <a:gd name="connsiteX2" fmla="*/ 7314 w 5041137"/>
                <a:gd name="connsiteY2" fmla="*/ 874054 h 1506988"/>
                <a:gd name="connsiteX3" fmla="*/ 520345 w 5041137"/>
                <a:gd name="connsiteY3" fmla="*/ 775468 h 1506988"/>
                <a:gd name="connsiteX4" fmla="*/ 622758 w 5041137"/>
                <a:gd name="connsiteY4" fmla="*/ 643795 h 1506988"/>
                <a:gd name="connsiteX5" fmla="*/ 747116 w 5041137"/>
                <a:gd name="connsiteY5" fmla="*/ 570643 h 1506988"/>
                <a:gd name="connsiteX6" fmla="*/ 849529 w 5041137"/>
                <a:gd name="connsiteY6" fmla="*/ 629164 h 1506988"/>
                <a:gd name="connsiteX7" fmla="*/ 1017779 w 5041137"/>
                <a:gd name="connsiteY7" fmla="*/ 592588 h 1506988"/>
                <a:gd name="connsiteX8" fmla="*/ 1295756 w 5041137"/>
                <a:gd name="connsiteY8" fmla="*/ 468230 h 1506988"/>
                <a:gd name="connsiteX9" fmla="*/ 1602995 w 5041137"/>
                <a:gd name="connsiteY9" fmla="*/ 219513 h 1506988"/>
                <a:gd name="connsiteX10" fmla="*/ 1844396 w 5041137"/>
                <a:gd name="connsiteY10" fmla="*/ 109785 h 1506988"/>
                <a:gd name="connsiteX11" fmla="*/ 2093113 w 5041137"/>
                <a:gd name="connsiteY11" fmla="*/ 57 h 1506988"/>
                <a:gd name="connsiteX12" fmla="*/ 2422297 w 5041137"/>
                <a:gd name="connsiteY12" fmla="*/ 124416 h 1506988"/>
                <a:gd name="connsiteX13" fmla="*/ 2575916 w 5041137"/>
                <a:gd name="connsiteY13" fmla="*/ 139046 h 1506988"/>
                <a:gd name="connsiteX14" fmla="*/ 2773427 w 5041137"/>
                <a:gd name="connsiteY14" fmla="*/ 263404 h 1506988"/>
                <a:gd name="connsiteX15" fmla="*/ 2992883 w 5041137"/>
                <a:gd name="connsiteY15" fmla="*/ 299980 h 1506988"/>
                <a:gd name="connsiteX16" fmla="*/ 3248915 w 5041137"/>
                <a:gd name="connsiteY16" fmla="*/ 570643 h 1506988"/>
                <a:gd name="connsiteX17" fmla="*/ 3636620 w 5041137"/>
                <a:gd name="connsiteY17" fmla="*/ 621849 h 1506988"/>
                <a:gd name="connsiteX18" fmla="*/ 3753663 w 5041137"/>
                <a:gd name="connsiteY18" fmla="*/ 621849 h 1506988"/>
                <a:gd name="connsiteX19" fmla="*/ 4060902 w 5041137"/>
                <a:gd name="connsiteY19" fmla="*/ 673056 h 1506988"/>
                <a:gd name="connsiteX20" fmla="*/ 4273043 w 5041137"/>
                <a:gd name="connsiteY20" fmla="*/ 643795 h 1506988"/>
                <a:gd name="connsiteX21" fmla="*/ 4719270 w 5041137"/>
                <a:gd name="connsiteY21" fmla="*/ 870566 h 1506988"/>
                <a:gd name="connsiteX22" fmla="*/ 4770476 w 5041137"/>
                <a:gd name="connsiteY22" fmla="*/ 819360 h 1506988"/>
                <a:gd name="connsiteX23" fmla="*/ 5033824 w 5041137"/>
                <a:gd name="connsiteY23" fmla="*/ 877881 h 1506988"/>
                <a:gd name="connsiteX24" fmla="*/ 5041137 w 5041137"/>
                <a:gd name="connsiteY24" fmla="*/ 1506988 h 1506988"/>
                <a:gd name="connsiteX0" fmla="*/ 5041137 w 5041137"/>
                <a:gd name="connsiteY0" fmla="*/ 1506988 h 1506988"/>
                <a:gd name="connsiteX1" fmla="*/ 0 w 5041137"/>
                <a:gd name="connsiteY1" fmla="*/ 1437324 h 1506988"/>
                <a:gd name="connsiteX2" fmla="*/ 7314 w 5041137"/>
                <a:gd name="connsiteY2" fmla="*/ 874054 h 1506988"/>
                <a:gd name="connsiteX3" fmla="*/ 520345 w 5041137"/>
                <a:gd name="connsiteY3" fmla="*/ 775468 h 1506988"/>
                <a:gd name="connsiteX4" fmla="*/ 622758 w 5041137"/>
                <a:gd name="connsiteY4" fmla="*/ 643795 h 1506988"/>
                <a:gd name="connsiteX5" fmla="*/ 747116 w 5041137"/>
                <a:gd name="connsiteY5" fmla="*/ 570643 h 1506988"/>
                <a:gd name="connsiteX6" fmla="*/ 849529 w 5041137"/>
                <a:gd name="connsiteY6" fmla="*/ 629164 h 1506988"/>
                <a:gd name="connsiteX7" fmla="*/ 1017779 w 5041137"/>
                <a:gd name="connsiteY7" fmla="*/ 592588 h 1506988"/>
                <a:gd name="connsiteX8" fmla="*/ 1295756 w 5041137"/>
                <a:gd name="connsiteY8" fmla="*/ 468230 h 1506988"/>
                <a:gd name="connsiteX9" fmla="*/ 1602995 w 5041137"/>
                <a:gd name="connsiteY9" fmla="*/ 219513 h 1506988"/>
                <a:gd name="connsiteX10" fmla="*/ 1844396 w 5041137"/>
                <a:gd name="connsiteY10" fmla="*/ 109785 h 1506988"/>
                <a:gd name="connsiteX11" fmla="*/ 2093113 w 5041137"/>
                <a:gd name="connsiteY11" fmla="*/ 57 h 1506988"/>
                <a:gd name="connsiteX12" fmla="*/ 2422297 w 5041137"/>
                <a:gd name="connsiteY12" fmla="*/ 124416 h 1506988"/>
                <a:gd name="connsiteX13" fmla="*/ 2575916 w 5041137"/>
                <a:gd name="connsiteY13" fmla="*/ 139046 h 1506988"/>
                <a:gd name="connsiteX14" fmla="*/ 2773427 w 5041137"/>
                <a:gd name="connsiteY14" fmla="*/ 263404 h 1506988"/>
                <a:gd name="connsiteX15" fmla="*/ 2992883 w 5041137"/>
                <a:gd name="connsiteY15" fmla="*/ 299980 h 1506988"/>
                <a:gd name="connsiteX16" fmla="*/ 3248915 w 5041137"/>
                <a:gd name="connsiteY16" fmla="*/ 570643 h 1506988"/>
                <a:gd name="connsiteX17" fmla="*/ 3636620 w 5041137"/>
                <a:gd name="connsiteY17" fmla="*/ 621849 h 1506988"/>
                <a:gd name="connsiteX18" fmla="*/ 3753663 w 5041137"/>
                <a:gd name="connsiteY18" fmla="*/ 621849 h 1506988"/>
                <a:gd name="connsiteX19" fmla="*/ 4060902 w 5041137"/>
                <a:gd name="connsiteY19" fmla="*/ 673056 h 1506988"/>
                <a:gd name="connsiteX20" fmla="*/ 4273043 w 5041137"/>
                <a:gd name="connsiteY20" fmla="*/ 643795 h 1506988"/>
                <a:gd name="connsiteX21" fmla="*/ 4719270 w 5041137"/>
                <a:gd name="connsiteY21" fmla="*/ 870566 h 1506988"/>
                <a:gd name="connsiteX22" fmla="*/ 4839632 w 5041137"/>
                <a:gd name="connsiteY22" fmla="*/ 803992 h 1506988"/>
                <a:gd name="connsiteX23" fmla="*/ 5033824 w 5041137"/>
                <a:gd name="connsiteY23" fmla="*/ 877881 h 1506988"/>
                <a:gd name="connsiteX24" fmla="*/ 5041137 w 5041137"/>
                <a:gd name="connsiteY24" fmla="*/ 1506988 h 1506988"/>
                <a:gd name="connsiteX0" fmla="*/ 5041137 w 5041137"/>
                <a:gd name="connsiteY0" fmla="*/ 1506988 h 1506988"/>
                <a:gd name="connsiteX1" fmla="*/ 0 w 5041137"/>
                <a:gd name="connsiteY1" fmla="*/ 1437324 h 1506988"/>
                <a:gd name="connsiteX2" fmla="*/ 7314 w 5041137"/>
                <a:gd name="connsiteY2" fmla="*/ 874054 h 1506988"/>
                <a:gd name="connsiteX3" fmla="*/ 520345 w 5041137"/>
                <a:gd name="connsiteY3" fmla="*/ 775468 h 1506988"/>
                <a:gd name="connsiteX4" fmla="*/ 622758 w 5041137"/>
                <a:gd name="connsiteY4" fmla="*/ 643795 h 1506988"/>
                <a:gd name="connsiteX5" fmla="*/ 747116 w 5041137"/>
                <a:gd name="connsiteY5" fmla="*/ 570643 h 1506988"/>
                <a:gd name="connsiteX6" fmla="*/ 849529 w 5041137"/>
                <a:gd name="connsiteY6" fmla="*/ 629164 h 1506988"/>
                <a:gd name="connsiteX7" fmla="*/ 1017779 w 5041137"/>
                <a:gd name="connsiteY7" fmla="*/ 592588 h 1506988"/>
                <a:gd name="connsiteX8" fmla="*/ 1295756 w 5041137"/>
                <a:gd name="connsiteY8" fmla="*/ 468230 h 1506988"/>
                <a:gd name="connsiteX9" fmla="*/ 1602995 w 5041137"/>
                <a:gd name="connsiteY9" fmla="*/ 219513 h 1506988"/>
                <a:gd name="connsiteX10" fmla="*/ 1844396 w 5041137"/>
                <a:gd name="connsiteY10" fmla="*/ 109785 h 1506988"/>
                <a:gd name="connsiteX11" fmla="*/ 2093113 w 5041137"/>
                <a:gd name="connsiteY11" fmla="*/ 57 h 1506988"/>
                <a:gd name="connsiteX12" fmla="*/ 2422297 w 5041137"/>
                <a:gd name="connsiteY12" fmla="*/ 124416 h 1506988"/>
                <a:gd name="connsiteX13" fmla="*/ 2575916 w 5041137"/>
                <a:gd name="connsiteY13" fmla="*/ 139046 h 1506988"/>
                <a:gd name="connsiteX14" fmla="*/ 2773427 w 5041137"/>
                <a:gd name="connsiteY14" fmla="*/ 263404 h 1506988"/>
                <a:gd name="connsiteX15" fmla="*/ 2992883 w 5041137"/>
                <a:gd name="connsiteY15" fmla="*/ 299980 h 1506988"/>
                <a:gd name="connsiteX16" fmla="*/ 3287336 w 5041137"/>
                <a:gd name="connsiteY16" fmla="*/ 547590 h 1506988"/>
                <a:gd name="connsiteX17" fmla="*/ 3636620 w 5041137"/>
                <a:gd name="connsiteY17" fmla="*/ 621849 h 1506988"/>
                <a:gd name="connsiteX18" fmla="*/ 3753663 w 5041137"/>
                <a:gd name="connsiteY18" fmla="*/ 621849 h 1506988"/>
                <a:gd name="connsiteX19" fmla="*/ 4060902 w 5041137"/>
                <a:gd name="connsiteY19" fmla="*/ 673056 h 1506988"/>
                <a:gd name="connsiteX20" fmla="*/ 4273043 w 5041137"/>
                <a:gd name="connsiteY20" fmla="*/ 643795 h 1506988"/>
                <a:gd name="connsiteX21" fmla="*/ 4719270 w 5041137"/>
                <a:gd name="connsiteY21" fmla="*/ 870566 h 1506988"/>
                <a:gd name="connsiteX22" fmla="*/ 4839632 w 5041137"/>
                <a:gd name="connsiteY22" fmla="*/ 803992 h 1506988"/>
                <a:gd name="connsiteX23" fmla="*/ 5033824 w 5041137"/>
                <a:gd name="connsiteY23" fmla="*/ 877881 h 1506988"/>
                <a:gd name="connsiteX24" fmla="*/ 5041137 w 5041137"/>
                <a:gd name="connsiteY24" fmla="*/ 1506988 h 1506988"/>
                <a:gd name="connsiteX0" fmla="*/ 5041137 w 5041137"/>
                <a:gd name="connsiteY0" fmla="*/ 1506988 h 1506988"/>
                <a:gd name="connsiteX1" fmla="*/ 0 w 5041137"/>
                <a:gd name="connsiteY1" fmla="*/ 1437324 h 1506988"/>
                <a:gd name="connsiteX2" fmla="*/ 7314 w 5041137"/>
                <a:gd name="connsiteY2" fmla="*/ 874054 h 1506988"/>
                <a:gd name="connsiteX3" fmla="*/ 520345 w 5041137"/>
                <a:gd name="connsiteY3" fmla="*/ 775468 h 1506988"/>
                <a:gd name="connsiteX4" fmla="*/ 622758 w 5041137"/>
                <a:gd name="connsiteY4" fmla="*/ 643795 h 1506988"/>
                <a:gd name="connsiteX5" fmla="*/ 747116 w 5041137"/>
                <a:gd name="connsiteY5" fmla="*/ 570643 h 1506988"/>
                <a:gd name="connsiteX6" fmla="*/ 849529 w 5041137"/>
                <a:gd name="connsiteY6" fmla="*/ 629164 h 1506988"/>
                <a:gd name="connsiteX7" fmla="*/ 1017779 w 5041137"/>
                <a:gd name="connsiteY7" fmla="*/ 592588 h 1506988"/>
                <a:gd name="connsiteX8" fmla="*/ 1295756 w 5041137"/>
                <a:gd name="connsiteY8" fmla="*/ 468230 h 1506988"/>
                <a:gd name="connsiteX9" fmla="*/ 1602995 w 5041137"/>
                <a:gd name="connsiteY9" fmla="*/ 219513 h 1506988"/>
                <a:gd name="connsiteX10" fmla="*/ 1844396 w 5041137"/>
                <a:gd name="connsiteY10" fmla="*/ 109785 h 1506988"/>
                <a:gd name="connsiteX11" fmla="*/ 2093113 w 5041137"/>
                <a:gd name="connsiteY11" fmla="*/ 57 h 1506988"/>
                <a:gd name="connsiteX12" fmla="*/ 2422297 w 5041137"/>
                <a:gd name="connsiteY12" fmla="*/ 124416 h 1506988"/>
                <a:gd name="connsiteX13" fmla="*/ 2575916 w 5041137"/>
                <a:gd name="connsiteY13" fmla="*/ 139046 h 1506988"/>
                <a:gd name="connsiteX14" fmla="*/ 2773427 w 5041137"/>
                <a:gd name="connsiteY14" fmla="*/ 263404 h 1506988"/>
                <a:gd name="connsiteX15" fmla="*/ 2992883 w 5041137"/>
                <a:gd name="connsiteY15" fmla="*/ 330716 h 1506988"/>
                <a:gd name="connsiteX16" fmla="*/ 3287336 w 5041137"/>
                <a:gd name="connsiteY16" fmla="*/ 547590 h 1506988"/>
                <a:gd name="connsiteX17" fmla="*/ 3636620 w 5041137"/>
                <a:gd name="connsiteY17" fmla="*/ 621849 h 1506988"/>
                <a:gd name="connsiteX18" fmla="*/ 3753663 w 5041137"/>
                <a:gd name="connsiteY18" fmla="*/ 621849 h 1506988"/>
                <a:gd name="connsiteX19" fmla="*/ 4060902 w 5041137"/>
                <a:gd name="connsiteY19" fmla="*/ 673056 h 1506988"/>
                <a:gd name="connsiteX20" fmla="*/ 4273043 w 5041137"/>
                <a:gd name="connsiteY20" fmla="*/ 643795 h 1506988"/>
                <a:gd name="connsiteX21" fmla="*/ 4719270 w 5041137"/>
                <a:gd name="connsiteY21" fmla="*/ 870566 h 1506988"/>
                <a:gd name="connsiteX22" fmla="*/ 4839632 w 5041137"/>
                <a:gd name="connsiteY22" fmla="*/ 803992 h 1506988"/>
                <a:gd name="connsiteX23" fmla="*/ 5033824 w 5041137"/>
                <a:gd name="connsiteY23" fmla="*/ 877881 h 1506988"/>
                <a:gd name="connsiteX24" fmla="*/ 5041137 w 5041137"/>
                <a:gd name="connsiteY24" fmla="*/ 1506988 h 1506988"/>
                <a:gd name="connsiteX0" fmla="*/ 5041137 w 5041137"/>
                <a:gd name="connsiteY0" fmla="*/ 1508837 h 1508837"/>
                <a:gd name="connsiteX1" fmla="*/ 0 w 5041137"/>
                <a:gd name="connsiteY1" fmla="*/ 1439173 h 1508837"/>
                <a:gd name="connsiteX2" fmla="*/ 7314 w 5041137"/>
                <a:gd name="connsiteY2" fmla="*/ 875903 h 1508837"/>
                <a:gd name="connsiteX3" fmla="*/ 520345 w 5041137"/>
                <a:gd name="connsiteY3" fmla="*/ 777317 h 1508837"/>
                <a:gd name="connsiteX4" fmla="*/ 622758 w 5041137"/>
                <a:gd name="connsiteY4" fmla="*/ 645644 h 1508837"/>
                <a:gd name="connsiteX5" fmla="*/ 747116 w 5041137"/>
                <a:gd name="connsiteY5" fmla="*/ 572492 h 1508837"/>
                <a:gd name="connsiteX6" fmla="*/ 849529 w 5041137"/>
                <a:gd name="connsiteY6" fmla="*/ 631013 h 1508837"/>
                <a:gd name="connsiteX7" fmla="*/ 1017779 w 5041137"/>
                <a:gd name="connsiteY7" fmla="*/ 594437 h 1508837"/>
                <a:gd name="connsiteX8" fmla="*/ 1295756 w 5041137"/>
                <a:gd name="connsiteY8" fmla="*/ 470079 h 1508837"/>
                <a:gd name="connsiteX9" fmla="*/ 1602995 w 5041137"/>
                <a:gd name="connsiteY9" fmla="*/ 221362 h 1508837"/>
                <a:gd name="connsiteX10" fmla="*/ 1816582 w 5041137"/>
                <a:gd name="connsiteY10" fmla="*/ 62958 h 1508837"/>
                <a:gd name="connsiteX11" fmla="*/ 2093113 w 5041137"/>
                <a:gd name="connsiteY11" fmla="*/ 1906 h 1508837"/>
                <a:gd name="connsiteX12" fmla="*/ 2422297 w 5041137"/>
                <a:gd name="connsiteY12" fmla="*/ 126265 h 1508837"/>
                <a:gd name="connsiteX13" fmla="*/ 2575916 w 5041137"/>
                <a:gd name="connsiteY13" fmla="*/ 140895 h 1508837"/>
                <a:gd name="connsiteX14" fmla="*/ 2773427 w 5041137"/>
                <a:gd name="connsiteY14" fmla="*/ 265253 h 1508837"/>
                <a:gd name="connsiteX15" fmla="*/ 2992883 w 5041137"/>
                <a:gd name="connsiteY15" fmla="*/ 332565 h 1508837"/>
                <a:gd name="connsiteX16" fmla="*/ 3287336 w 5041137"/>
                <a:gd name="connsiteY16" fmla="*/ 549439 h 1508837"/>
                <a:gd name="connsiteX17" fmla="*/ 3636620 w 5041137"/>
                <a:gd name="connsiteY17" fmla="*/ 623698 h 1508837"/>
                <a:gd name="connsiteX18" fmla="*/ 3753663 w 5041137"/>
                <a:gd name="connsiteY18" fmla="*/ 623698 h 1508837"/>
                <a:gd name="connsiteX19" fmla="*/ 4060902 w 5041137"/>
                <a:gd name="connsiteY19" fmla="*/ 674905 h 1508837"/>
                <a:gd name="connsiteX20" fmla="*/ 4273043 w 5041137"/>
                <a:gd name="connsiteY20" fmla="*/ 645644 h 1508837"/>
                <a:gd name="connsiteX21" fmla="*/ 4719270 w 5041137"/>
                <a:gd name="connsiteY21" fmla="*/ 872415 h 1508837"/>
                <a:gd name="connsiteX22" fmla="*/ 4839632 w 5041137"/>
                <a:gd name="connsiteY22" fmla="*/ 805841 h 1508837"/>
                <a:gd name="connsiteX23" fmla="*/ 5033824 w 5041137"/>
                <a:gd name="connsiteY23" fmla="*/ 879730 h 1508837"/>
                <a:gd name="connsiteX24" fmla="*/ 5041137 w 5041137"/>
                <a:gd name="connsiteY24" fmla="*/ 1508837 h 1508837"/>
                <a:gd name="connsiteX0" fmla="*/ 5041137 w 5041137"/>
                <a:gd name="connsiteY0" fmla="*/ 1507337 h 1507337"/>
                <a:gd name="connsiteX1" fmla="*/ 0 w 5041137"/>
                <a:gd name="connsiteY1" fmla="*/ 1437673 h 1507337"/>
                <a:gd name="connsiteX2" fmla="*/ 7314 w 5041137"/>
                <a:gd name="connsiteY2" fmla="*/ 874403 h 1507337"/>
                <a:gd name="connsiteX3" fmla="*/ 520345 w 5041137"/>
                <a:gd name="connsiteY3" fmla="*/ 775817 h 1507337"/>
                <a:gd name="connsiteX4" fmla="*/ 622758 w 5041137"/>
                <a:gd name="connsiteY4" fmla="*/ 644144 h 1507337"/>
                <a:gd name="connsiteX5" fmla="*/ 747116 w 5041137"/>
                <a:gd name="connsiteY5" fmla="*/ 570992 h 1507337"/>
                <a:gd name="connsiteX6" fmla="*/ 849529 w 5041137"/>
                <a:gd name="connsiteY6" fmla="*/ 629513 h 1507337"/>
                <a:gd name="connsiteX7" fmla="*/ 1017779 w 5041137"/>
                <a:gd name="connsiteY7" fmla="*/ 592937 h 1507337"/>
                <a:gd name="connsiteX8" fmla="*/ 1295756 w 5041137"/>
                <a:gd name="connsiteY8" fmla="*/ 468579 h 1507337"/>
                <a:gd name="connsiteX9" fmla="*/ 1602995 w 5041137"/>
                <a:gd name="connsiteY9" fmla="*/ 219862 h 1507337"/>
                <a:gd name="connsiteX10" fmla="*/ 1816582 w 5041137"/>
                <a:gd name="connsiteY10" fmla="*/ 61458 h 1507337"/>
                <a:gd name="connsiteX11" fmla="*/ 2093113 w 5041137"/>
                <a:gd name="connsiteY11" fmla="*/ 406 h 1507337"/>
                <a:gd name="connsiteX12" fmla="*/ 2377099 w 5041137"/>
                <a:gd name="connsiteY12" fmla="*/ 86521 h 1507337"/>
                <a:gd name="connsiteX13" fmla="*/ 2575916 w 5041137"/>
                <a:gd name="connsiteY13" fmla="*/ 139395 h 1507337"/>
                <a:gd name="connsiteX14" fmla="*/ 2773427 w 5041137"/>
                <a:gd name="connsiteY14" fmla="*/ 263753 h 1507337"/>
                <a:gd name="connsiteX15" fmla="*/ 2992883 w 5041137"/>
                <a:gd name="connsiteY15" fmla="*/ 331065 h 1507337"/>
                <a:gd name="connsiteX16" fmla="*/ 3287336 w 5041137"/>
                <a:gd name="connsiteY16" fmla="*/ 547939 h 1507337"/>
                <a:gd name="connsiteX17" fmla="*/ 3636620 w 5041137"/>
                <a:gd name="connsiteY17" fmla="*/ 622198 h 1507337"/>
                <a:gd name="connsiteX18" fmla="*/ 3753663 w 5041137"/>
                <a:gd name="connsiteY18" fmla="*/ 622198 h 1507337"/>
                <a:gd name="connsiteX19" fmla="*/ 4060902 w 5041137"/>
                <a:gd name="connsiteY19" fmla="*/ 673405 h 1507337"/>
                <a:gd name="connsiteX20" fmla="*/ 4273043 w 5041137"/>
                <a:gd name="connsiteY20" fmla="*/ 644144 h 1507337"/>
                <a:gd name="connsiteX21" fmla="*/ 4719270 w 5041137"/>
                <a:gd name="connsiteY21" fmla="*/ 870915 h 1507337"/>
                <a:gd name="connsiteX22" fmla="*/ 4839632 w 5041137"/>
                <a:gd name="connsiteY22" fmla="*/ 804341 h 1507337"/>
                <a:gd name="connsiteX23" fmla="*/ 5033824 w 5041137"/>
                <a:gd name="connsiteY23" fmla="*/ 878230 h 1507337"/>
                <a:gd name="connsiteX24" fmla="*/ 5041137 w 5041137"/>
                <a:gd name="connsiteY24" fmla="*/ 1507337 h 1507337"/>
                <a:gd name="connsiteX0" fmla="*/ 5041137 w 5041137"/>
                <a:gd name="connsiteY0" fmla="*/ 1521137 h 1521137"/>
                <a:gd name="connsiteX1" fmla="*/ 0 w 5041137"/>
                <a:gd name="connsiteY1" fmla="*/ 1451473 h 1521137"/>
                <a:gd name="connsiteX2" fmla="*/ 7314 w 5041137"/>
                <a:gd name="connsiteY2" fmla="*/ 888203 h 1521137"/>
                <a:gd name="connsiteX3" fmla="*/ 520345 w 5041137"/>
                <a:gd name="connsiteY3" fmla="*/ 789617 h 1521137"/>
                <a:gd name="connsiteX4" fmla="*/ 622758 w 5041137"/>
                <a:gd name="connsiteY4" fmla="*/ 657944 h 1521137"/>
                <a:gd name="connsiteX5" fmla="*/ 747116 w 5041137"/>
                <a:gd name="connsiteY5" fmla="*/ 584792 h 1521137"/>
                <a:gd name="connsiteX6" fmla="*/ 849529 w 5041137"/>
                <a:gd name="connsiteY6" fmla="*/ 643313 h 1521137"/>
                <a:gd name="connsiteX7" fmla="*/ 1017779 w 5041137"/>
                <a:gd name="connsiteY7" fmla="*/ 606737 h 1521137"/>
                <a:gd name="connsiteX8" fmla="*/ 1295756 w 5041137"/>
                <a:gd name="connsiteY8" fmla="*/ 482379 h 1521137"/>
                <a:gd name="connsiteX9" fmla="*/ 1602995 w 5041137"/>
                <a:gd name="connsiteY9" fmla="*/ 233662 h 1521137"/>
                <a:gd name="connsiteX10" fmla="*/ 1816582 w 5041137"/>
                <a:gd name="connsiteY10" fmla="*/ 75258 h 1521137"/>
                <a:gd name="connsiteX11" fmla="*/ 2113974 w 5041137"/>
                <a:gd name="connsiteY11" fmla="*/ 299 h 1521137"/>
                <a:gd name="connsiteX12" fmla="*/ 2377099 w 5041137"/>
                <a:gd name="connsiteY12" fmla="*/ 100321 h 1521137"/>
                <a:gd name="connsiteX13" fmla="*/ 2575916 w 5041137"/>
                <a:gd name="connsiteY13" fmla="*/ 153195 h 1521137"/>
                <a:gd name="connsiteX14" fmla="*/ 2773427 w 5041137"/>
                <a:gd name="connsiteY14" fmla="*/ 277553 h 1521137"/>
                <a:gd name="connsiteX15" fmla="*/ 2992883 w 5041137"/>
                <a:gd name="connsiteY15" fmla="*/ 344865 h 1521137"/>
                <a:gd name="connsiteX16" fmla="*/ 3287336 w 5041137"/>
                <a:gd name="connsiteY16" fmla="*/ 561739 h 1521137"/>
                <a:gd name="connsiteX17" fmla="*/ 3636620 w 5041137"/>
                <a:gd name="connsiteY17" fmla="*/ 635998 h 1521137"/>
                <a:gd name="connsiteX18" fmla="*/ 3753663 w 5041137"/>
                <a:gd name="connsiteY18" fmla="*/ 635998 h 1521137"/>
                <a:gd name="connsiteX19" fmla="*/ 4060902 w 5041137"/>
                <a:gd name="connsiteY19" fmla="*/ 687205 h 1521137"/>
                <a:gd name="connsiteX20" fmla="*/ 4273043 w 5041137"/>
                <a:gd name="connsiteY20" fmla="*/ 657944 h 1521137"/>
                <a:gd name="connsiteX21" fmla="*/ 4719270 w 5041137"/>
                <a:gd name="connsiteY21" fmla="*/ 884715 h 1521137"/>
                <a:gd name="connsiteX22" fmla="*/ 4839632 w 5041137"/>
                <a:gd name="connsiteY22" fmla="*/ 818141 h 1521137"/>
                <a:gd name="connsiteX23" fmla="*/ 5033824 w 5041137"/>
                <a:gd name="connsiteY23" fmla="*/ 892030 h 1521137"/>
                <a:gd name="connsiteX24" fmla="*/ 5041137 w 5041137"/>
                <a:gd name="connsiteY24" fmla="*/ 1521137 h 1521137"/>
                <a:gd name="connsiteX0" fmla="*/ 5041137 w 5041137"/>
                <a:gd name="connsiteY0" fmla="*/ 1521137 h 1521137"/>
                <a:gd name="connsiteX1" fmla="*/ 0 w 5041137"/>
                <a:gd name="connsiteY1" fmla="*/ 1451473 h 1521137"/>
                <a:gd name="connsiteX2" fmla="*/ 7314 w 5041137"/>
                <a:gd name="connsiteY2" fmla="*/ 888203 h 1521137"/>
                <a:gd name="connsiteX3" fmla="*/ 530775 w 5041137"/>
                <a:gd name="connsiteY3" fmla="*/ 751372 h 1521137"/>
                <a:gd name="connsiteX4" fmla="*/ 622758 w 5041137"/>
                <a:gd name="connsiteY4" fmla="*/ 657944 h 1521137"/>
                <a:gd name="connsiteX5" fmla="*/ 747116 w 5041137"/>
                <a:gd name="connsiteY5" fmla="*/ 584792 h 1521137"/>
                <a:gd name="connsiteX6" fmla="*/ 849529 w 5041137"/>
                <a:gd name="connsiteY6" fmla="*/ 643313 h 1521137"/>
                <a:gd name="connsiteX7" fmla="*/ 1017779 w 5041137"/>
                <a:gd name="connsiteY7" fmla="*/ 606737 h 1521137"/>
                <a:gd name="connsiteX8" fmla="*/ 1295756 w 5041137"/>
                <a:gd name="connsiteY8" fmla="*/ 482379 h 1521137"/>
                <a:gd name="connsiteX9" fmla="*/ 1602995 w 5041137"/>
                <a:gd name="connsiteY9" fmla="*/ 233662 h 1521137"/>
                <a:gd name="connsiteX10" fmla="*/ 1816582 w 5041137"/>
                <a:gd name="connsiteY10" fmla="*/ 75258 h 1521137"/>
                <a:gd name="connsiteX11" fmla="*/ 2113974 w 5041137"/>
                <a:gd name="connsiteY11" fmla="*/ 299 h 1521137"/>
                <a:gd name="connsiteX12" fmla="*/ 2377099 w 5041137"/>
                <a:gd name="connsiteY12" fmla="*/ 100321 h 1521137"/>
                <a:gd name="connsiteX13" fmla="*/ 2575916 w 5041137"/>
                <a:gd name="connsiteY13" fmla="*/ 153195 h 1521137"/>
                <a:gd name="connsiteX14" fmla="*/ 2773427 w 5041137"/>
                <a:gd name="connsiteY14" fmla="*/ 277553 h 1521137"/>
                <a:gd name="connsiteX15" fmla="*/ 2992883 w 5041137"/>
                <a:gd name="connsiteY15" fmla="*/ 344865 h 1521137"/>
                <a:gd name="connsiteX16" fmla="*/ 3287336 w 5041137"/>
                <a:gd name="connsiteY16" fmla="*/ 561739 h 1521137"/>
                <a:gd name="connsiteX17" fmla="*/ 3636620 w 5041137"/>
                <a:gd name="connsiteY17" fmla="*/ 635998 h 1521137"/>
                <a:gd name="connsiteX18" fmla="*/ 3753663 w 5041137"/>
                <a:gd name="connsiteY18" fmla="*/ 635998 h 1521137"/>
                <a:gd name="connsiteX19" fmla="*/ 4060902 w 5041137"/>
                <a:gd name="connsiteY19" fmla="*/ 687205 h 1521137"/>
                <a:gd name="connsiteX20" fmla="*/ 4273043 w 5041137"/>
                <a:gd name="connsiteY20" fmla="*/ 657944 h 1521137"/>
                <a:gd name="connsiteX21" fmla="*/ 4719270 w 5041137"/>
                <a:gd name="connsiteY21" fmla="*/ 884715 h 1521137"/>
                <a:gd name="connsiteX22" fmla="*/ 4839632 w 5041137"/>
                <a:gd name="connsiteY22" fmla="*/ 818141 h 1521137"/>
                <a:gd name="connsiteX23" fmla="*/ 5033824 w 5041137"/>
                <a:gd name="connsiteY23" fmla="*/ 892030 h 1521137"/>
                <a:gd name="connsiteX24" fmla="*/ 5041137 w 5041137"/>
                <a:gd name="connsiteY24" fmla="*/ 1521137 h 1521137"/>
                <a:gd name="connsiteX0" fmla="*/ 5041137 w 5041137"/>
                <a:gd name="connsiteY0" fmla="*/ 1521137 h 1521137"/>
                <a:gd name="connsiteX1" fmla="*/ 0 w 5041137"/>
                <a:gd name="connsiteY1" fmla="*/ 1451473 h 1521137"/>
                <a:gd name="connsiteX2" fmla="*/ 24698 w 5041137"/>
                <a:gd name="connsiteY2" fmla="*/ 853435 h 1521137"/>
                <a:gd name="connsiteX3" fmla="*/ 530775 w 5041137"/>
                <a:gd name="connsiteY3" fmla="*/ 751372 h 1521137"/>
                <a:gd name="connsiteX4" fmla="*/ 622758 w 5041137"/>
                <a:gd name="connsiteY4" fmla="*/ 657944 h 1521137"/>
                <a:gd name="connsiteX5" fmla="*/ 747116 w 5041137"/>
                <a:gd name="connsiteY5" fmla="*/ 584792 h 1521137"/>
                <a:gd name="connsiteX6" fmla="*/ 849529 w 5041137"/>
                <a:gd name="connsiteY6" fmla="*/ 643313 h 1521137"/>
                <a:gd name="connsiteX7" fmla="*/ 1017779 w 5041137"/>
                <a:gd name="connsiteY7" fmla="*/ 606737 h 1521137"/>
                <a:gd name="connsiteX8" fmla="*/ 1295756 w 5041137"/>
                <a:gd name="connsiteY8" fmla="*/ 482379 h 1521137"/>
                <a:gd name="connsiteX9" fmla="*/ 1602995 w 5041137"/>
                <a:gd name="connsiteY9" fmla="*/ 233662 h 1521137"/>
                <a:gd name="connsiteX10" fmla="*/ 1816582 w 5041137"/>
                <a:gd name="connsiteY10" fmla="*/ 75258 h 1521137"/>
                <a:gd name="connsiteX11" fmla="*/ 2113974 w 5041137"/>
                <a:gd name="connsiteY11" fmla="*/ 299 h 1521137"/>
                <a:gd name="connsiteX12" fmla="*/ 2377099 w 5041137"/>
                <a:gd name="connsiteY12" fmla="*/ 100321 h 1521137"/>
                <a:gd name="connsiteX13" fmla="*/ 2575916 w 5041137"/>
                <a:gd name="connsiteY13" fmla="*/ 153195 h 1521137"/>
                <a:gd name="connsiteX14" fmla="*/ 2773427 w 5041137"/>
                <a:gd name="connsiteY14" fmla="*/ 277553 h 1521137"/>
                <a:gd name="connsiteX15" fmla="*/ 2992883 w 5041137"/>
                <a:gd name="connsiteY15" fmla="*/ 344865 h 1521137"/>
                <a:gd name="connsiteX16" fmla="*/ 3287336 w 5041137"/>
                <a:gd name="connsiteY16" fmla="*/ 561739 h 1521137"/>
                <a:gd name="connsiteX17" fmla="*/ 3636620 w 5041137"/>
                <a:gd name="connsiteY17" fmla="*/ 635998 h 1521137"/>
                <a:gd name="connsiteX18" fmla="*/ 3753663 w 5041137"/>
                <a:gd name="connsiteY18" fmla="*/ 635998 h 1521137"/>
                <a:gd name="connsiteX19" fmla="*/ 4060902 w 5041137"/>
                <a:gd name="connsiteY19" fmla="*/ 687205 h 1521137"/>
                <a:gd name="connsiteX20" fmla="*/ 4273043 w 5041137"/>
                <a:gd name="connsiteY20" fmla="*/ 657944 h 1521137"/>
                <a:gd name="connsiteX21" fmla="*/ 4719270 w 5041137"/>
                <a:gd name="connsiteY21" fmla="*/ 884715 h 1521137"/>
                <a:gd name="connsiteX22" fmla="*/ 4839632 w 5041137"/>
                <a:gd name="connsiteY22" fmla="*/ 818141 h 1521137"/>
                <a:gd name="connsiteX23" fmla="*/ 5033824 w 5041137"/>
                <a:gd name="connsiteY23" fmla="*/ 892030 h 1521137"/>
                <a:gd name="connsiteX24" fmla="*/ 5041137 w 5041137"/>
                <a:gd name="connsiteY24" fmla="*/ 1521137 h 1521137"/>
                <a:gd name="connsiteX0" fmla="*/ 5041137 w 5041137"/>
                <a:gd name="connsiteY0" fmla="*/ 1521137 h 1521137"/>
                <a:gd name="connsiteX1" fmla="*/ 0 w 5041137"/>
                <a:gd name="connsiteY1" fmla="*/ 1451473 h 1521137"/>
                <a:gd name="connsiteX2" fmla="*/ 24698 w 5041137"/>
                <a:gd name="connsiteY2" fmla="*/ 853435 h 1521137"/>
                <a:gd name="connsiteX3" fmla="*/ 530775 w 5041137"/>
                <a:gd name="connsiteY3" fmla="*/ 751372 h 1521137"/>
                <a:gd name="connsiteX4" fmla="*/ 622758 w 5041137"/>
                <a:gd name="connsiteY4" fmla="*/ 657944 h 1521137"/>
                <a:gd name="connsiteX5" fmla="*/ 747116 w 5041137"/>
                <a:gd name="connsiteY5" fmla="*/ 584792 h 1521137"/>
                <a:gd name="connsiteX6" fmla="*/ 849529 w 5041137"/>
                <a:gd name="connsiteY6" fmla="*/ 643313 h 1521137"/>
                <a:gd name="connsiteX7" fmla="*/ 1017779 w 5041137"/>
                <a:gd name="connsiteY7" fmla="*/ 606737 h 1521137"/>
                <a:gd name="connsiteX8" fmla="*/ 1295756 w 5041137"/>
                <a:gd name="connsiteY8" fmla="*/ 482379 h 1521137"/>
                <a:gd name="connsiteX9" fmla="*/ 1602995 w 5041137"/>
                <a:gd name="connsiteY9" fmla="*/ 233662 h 1521137"/>
                <a:gd name="connsiteX10" fmla="*/ 1816582 w 5041137"/>
                <a:gd name="connsiteY10" fmla="*/ 75258 h 1521137"/>
                <a:gd name="connsiteX11" fmla="*/ 2113974 w 5041137"/>
                <a:gd name="connsiteY11" fmla="*/ 299 h 1521137"/>
                <a:gd name="connsiteX12" fmla="*/ 2377099 w 5041137"/>
                <a:gd name="connsiteY12" fmla="*/ 100321 h 1521137"/>
                <a:gd name="connsiteX13" fmla="*/ 2575916 w 5041137"/>
                <a:gd name="connsiteY13" fmla="*/ 153195 h 1521137"/>
                <a:gd name="connsiteX14" fmla="*/ 2773427 w 5041137"/>
                <a:gd name="connsiteY14" fmla="*/ 277553 h 1521137"/>
                <a:gd name="connsiteX15" fmla="*/ 2992883 w 5041137"/>
                <a:gd name="connsiteY15" fmla="*/ 344865 h 1521137"/>
                <a:gd name="connsiteX16" fmla="*/ 3287336 w 5041137"/>
                <a:gd name="connsiteY16" fmla="*/ 561739 h 1521137"/>
                <a:gd name="connsiteX17" fmla="*/ 3636620 w 5041137"/>
                <a:gd name="connsiteY17" fmla="*/ 635998 h 1521137"/>
                <a:gd name="connsiteX18" fmla="*/ 3753663 w 5041137"/>
                <a:gd name="connsiteY18" fmla="*/ 635998 h 1521137"/>
                <a:gd name="connsiteX19" fmla="*/ 4060902 w 5041137"/>
                <a:gd name="connsiteY19" fmla="*/ 687205 h 1521137"/>
                <a:gd name="connsiteX20" fmla="*/ 4273043 w 5041137"/>
                <a:gd name="connsiteY20" fmla="*/ 657944 h 1521137"/>
                <a:gd name="connsiteX21" fmla="*/ 4719270 w 5041137"/>
                <a:gd name="connsiteY21" fmla="*/ 884715 h 1521137"/>
                <a:gd name="connsiteX22" fmla="*/ 4839632 w 5041137"/>
                <a:gd name="connsiteY22" fmla="*/ 818141 h 1521137"/>
                <a:gd name="connsiteX23" fmla="*/ 5033824 w 5041137"/>
                <a:gd name="connsiteY23" fmla="*/ 892030 h 1521137"/>
                <a:gd name="connsiteX24" fmla="*/ 5041137 w 5041137"/>
                <a:gd name="connsiteY24" fmla="*/ 1521137 h 1521137"/>
                <a:gd name="connsiteX0" fmla="*/ 5041137 w 5041137"/>
                <a:gd name="connsiteY0" fmla="*/ 1521137 h 1521137"/>
                <a:gd name="connsiteX1" fmla="*/ 0 w 5041137"/>
                <a:gd name="connsiteY1" fmla="*/ 1451473 h 1521137"/>
                <a:gd name="connsiteX2" fmla="*/ 24698 w 5041137"/>
                <a:gd name="connsiteY2" fmla="*/ 853435 h 1521137"/>
                <a:gd name="connsiteX3" fmla="*/ 530775 w 5041137"/>
                <a:gd name="connsiteY3" fmla="*/ 751372 h 1521137"/>
                <a:gd name="connsiteX4" fmla="*/ 622758 w 5041137"/>
                <a:gd name="connsiteY4" fmla="*/ 657944 h 1521137"/>
                <a:gd name="connsiteX5" fmla="*/ 747116 w 5041137"/>
                <a:gd name="connsiteY5" fmla="*/ 584792 h 1521137"/>
                <a:gd name="connsiteX6" fmla="*/ 849529 w 5041137"/>
                <a:gd name="connsiteY6" fmla="*/ 643313 h 1521137"/>
                <a:gd name="connsiteX7" fmla="*/ 1017779 w 5041137"/>
                <a:gd name="connsiteY7" fmla="*/ 606737 h 1521137"/>
                <a:gd name="connsiteX8" fmla="*/ 1295756 w 5041137"/>
                <a:gd name="connsiteY8" fmla="*/ 482379 h 1521137"/>
                <a:gd name="connsiteX9" fmla="*/ 1602995 w 5041137"/>
                <a:gd name="connsiteY9" fmla="*/ 233662 h 1521137"/>
                <a:gd name="connsiteX10" fmla="*/ 1816582 w 5041137"/>
                <a:gd name="connsiteY10" fmla="*/ 75258 h 1521137"/>
                <a:gd name="connsiteX11" fmla="*/ 2113974 w 5041137"/>
                <a:gd name="connsiteY11" fmla="*/ 299 h 1521137"/>
                <a:gd name="connsiteX12" fmla="*/ 2377099 w 5041137"/>
                <a:gd name="connsiteY12" fmla="*/ 100321 h 1521137"/>
                <a:gd name="connsiteX13" fmla="*/ 2575916 w 5041137"/>
                <a:gd name="connsiteY13" fmla="*/ 153195 h 1521137"/>
                <a:gd name="connsiteX14" fmla="*/ 2773427 w 5041137"/>
                <a:gd name="connsiteY14" fmla="*/ 277553 h 1521137"/>
                <a:gd name="connsiteX15" fmla="*/ 2992883 w 5041137"/>
                <a:gd name="connsiteY15" fmla="*/ 344865 h 1521137"/>
                <a:gd name="connsiteX16" fmla="*/ 3287336 w 5041137"/>
                <a:gd name="connsiteY16" fmla="*/ 561739 h 1521137"/>
                <a:gd name="connsiteX17" fmla="*/ 3636620 w 5041137"/>
                <a:gd name="connsiteY17" fmla="*/ 635998 h 1521137"/>
                <a:gd name="connsiteX18" fmla="*/ 3753663 w 5041137"/>
                <a:gd name="connsiteY18" fmla="*/ 635998 h 1521137"/>
                <a:gd name="connsiteX19" fmla="*/ 4060902 w 5041137"/>
                <a:gd name="connsiteY19" fmla="*/ 687205 h 1521137"/>
                <a:gd name="connsiteX20" fmla="*/ 4273043 w 5041137"/>
                <a:gd name="connsiteY20" fmla="*/ 657944 h 1521137"/>
                <a:gd name="connsiteX21" fmla="*/ 4719270 w 5041137"/>
                <a:gd name="connsiteY21" fmla="*/ 884715 h 1521137"/>
                <a:gd name="connsiteX22" fmla="*/ 4839632 w 5041137"/>
                <a:gd name="connsiteY22" fmla="*/ 818141 h 1521137"/>
                <a:gd name="connsiteX23" fmla="*/ 5033824 w 5041137"/>
                <a:gd name="connsiteY23" fmla="*/ 892030 h 1521137"/>
                <a:gd name="connsiteX24" fmla="*/ 5041137 w 5041137"/>
                <a:gd name="connsiteY24" fmla="*/ 1521137 h 1521137"/>
                <a:gd name="connsiteX0" fmla="*/ 5041137 w 5041137"/>
                <a:gd name="connsiteY0" fmla="*/ 1521137 h 1521137"/>
                <a:gd name="connsiteX1" fmla="*/ 0 w 5041137"/>
                <a:gd name="connsiteY1" fmla="*/ 1451473 h 1521137"/>
                <a:gd name="connsiteX2" fmla="*/ 24698 w 5041137"/>
                <a:gd name="connsiteY2" fmla="*/ 853435 h 1521137"/>
                <a:gd name="connsiteX3" fmla="*/ 506438 w 5041137"/>
                <a:gd name="connsiteY3" fmla="*/ 751372 h 1521137"/>
                <a:gd name="connsiteX4" fmla="*/ 622758 w 5041137"/>
                <a:gd name="connsiteY4" fmla="*/ 657944 h 1521137"/>
                <a:gd name="connsiteX5" fmla="*/ 747116 w 5041137"/>
                <a:gd name="connsiteY5" fmla="*/ 584792 h 1521137"/>
                <a:gd name="connsiteX6" fmla="*/ 849529 w 5041137"/>
                <a:gd name="connsiteY6" fmla="*/ 643313 h 1521137"/>
                <a:gd name="connsiteX7" fmla="*/ 1017779 w 5041137"/>
                <a:gd name="connsiteY7" fmla="*/ 606737 h 1521137"/>
                <a:gd name="connsiteX8" fmla="*/ 1295756 w 5041137"/>
                <a:gd name="connsiteY8" fmla="*/ 482379 h 1521137"/>
                <a:gd name="connsiteX9" fmla="*/ 1602995 w 5041137"/>
                <a:gd name="connsiteY9" fmla="*/ 233662 h 1521137"/>
                <a:gd name="connsiteX10" fmla="*/ 1816582 w 5041137"/>
                <a:gd name="connsiteY10" fmla="*/ 75258 h 1521137"/>
                <a:gd name="connsiteX11" fmla="*/ 2113974 w 5041137"/>
                <a:gd name="connsiteY11" fmla="*/ 299 h 1521137"/>
                <a:gd name="connsiteX12" fmla="*/ 2377099 w 5041137"/>
                <a:gd name="connsiteY12" fmla="*/ 100321 h 1521137"/>
                <a:gd name="connsiteX13" fmla="*/ 2575916 w 5041137"/>
                <a:gd name="connsiteY13" fmla="*/ 153195 h 1521137"/>
                <a:gd name="connsiteX14" fmla="*/ 2773427 w 5041137"/>
                <a:gd name="connsiteY14" fmla="*/ 277553 h 1521137"/>
                <a:gd name="connsiteX15" fmla="*/ 2992883 w 5041137"/>
                <a:gd name="connsiteY15" fmla="*/ 344865 h 1521137"/>
                <a:gd name="connsiteX16" fmla="*/ 3287336 w 5041137"/>
                <a:gd name="connsiteY16" fmla="*/ 561739 h 1521137"/>
                <a:gd name="connsiteX17" fmla="*/ 3636620 w 5041137"/>
                <a:gd name="connsiteY17" fmla="*/ 635998 h 1521137"/>
                <a:gd name="connsiteX18" fmla="*/ 3753663 w 5041137"/>
                <a:gd name="connsiteY18" fmla="*/ 635998 h 1521137"/>
                <a:gd name="connsiteX19" fmla="*/ 4060902 w 5041137"/>
                <a:gd name="connsiteY19" fmla="*/ 687205 h 1521137"/>
                <a:gd name="connsiteX20" fmla="*/ 4273043 w 5041137"/>
                <a:gd name="connsiteY20" fmla="*/ 657944 h 1521137"/>
                <a:gd name="connsiteX21" fmla="*/ 4719270 w 5041137"/>
                <a:gd name="connsiteY21" fmla="*/ 884715 h 1521137"/>
                <a:gd name="connsiteX22" fmla="*/ 4839632 w 5041137"/>
                <a:gd name="connsiteY22" fmla="*/ 818141 h 1521137"/>
                <a:gd name="connsiteX23" fmla="*/ 5033824 w 5041137"/>
                <a:gd name="connsiteY23" fmla="*/ 892030 h 1521137"/>
                <a:gd name="connsiteX24" fmla="*/ 5041137 w 5041137"/>
                <a:gd name="connsiteY24" fmla="*/ 1521137 h 152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1137" h="1521137">
                  <a:moveTo>
                    <a:pt x="5041137" y="1521137"/>
                  </a:moveTo>
                  <a:lnTo>
                    <a:pt x="0" y="1451473"/>
                  </a:lnTo>
                  <a:lnTo>
                    <a:pt x="24698" y="853435"/>
                  </a:lnTo>
                  <a:cubicBezTo>
                    <a:pt x="120452" y="815415"/>
                    <a:pt x="451959" y="777001"/>
                    <a:pt x="506438" y="751372"/>
                  </a:cubicBezTo>
                  <a:cubicBezTo>
                    <a:pt x="560917" y="725743"/>
                    <a:pt x="582645" y="685707"/>
                    <a:pt x="622758" y="657944"/>
                  </a:cubicBezTo>
                  <a:cubicBezTo>
                    <a:pt x="662871" y="630181"/>
                    <a:pt x="709321" y="587230"/>
                    <a:pt x="747116" y="584792"/>
                  </a:cubicBezTo>
                  <a:cubicBezTo>
                    <a:pt x="784911" y="582354"/>
                    <a:pt x="804419" y="639656"/>
                    <a:pt x="849529" y="643313"/>
                  </a:cubicBezTo>
                  <a:cubicBezTo>
                    <a:pt x="894639" y="646970"/>
                    <a:pt x="943408" y="633559"/>
                    <a:pt x="1017779" y="606737"/>
                  </a:cubicBezTo>
                  <a:cubicBezTo>
                    <a:pt x="1092150" y="579915"/>
                    <a:pt x="1198220" y="544558"/>
                    <a:pt x="1295756" y="482379"/>
                  </a:cubicBezTo>
                  <a:cubicBezTo>
                    <a:pt x="1393292" y="420200"/>
                    <a:pt x="1516191" y="301516"/>
                    <a:pt x="1602995" y="233662"/>
                  </a:cubicBezTo>
                  <a:cubicBezTo>
                    <a:pt x="1689799" y="165809"/>
                    <a:pt x="1731419" y="114152"/>
                    <a:pt x="1816582" y="75258"/>
                  </a:cubicBezTo>
                  <a:cubicBezTo>
                    <a:pt x="1901745" y="36364"/>
                    <a:pt x="2020554" y="-3878"/>
                    <a:pt x="2113974" y="299"/>
                  </a:cubicBezTo>
                  <a:cubicBezTo>
                    <a:pt x="2207394" y="4476"/>
                    <a:pt x="2300109" y="74838"/>
                    <a:pt x="2377099" y="100321"/>
                  </a:cubicBezTo>
                  <a:cubicBezTo>
                    <a:pt x="2454089" y="125804"/>
                    <a:pt x="2509861" y="123656"/>
                    <a:pt x="2575916" y="153195"/>
                  </a:cubicBezTo>
                  <a:cubicBezTo>
                    <a:pt x="2641971" y="182734"/>
                    <a:pt x="2703933" y="245608"/>
                    <a:pt x="2773427" y="277553"/>
                  </a:cubicBezTo>
                  <a:cubicBezTo>
                    <a:pt x="2842921" y="309498"/>
                    <a:pt x="2907232" y="297501"/>
                    <a:pt x="2992883" y="344865"/>
                  </a:cubicBezTo>
                  <a:cubicBezTo>
                    <a:pt x="3078535" y="392229"/>
                    <a:pt x="3180047" y="513217"/>
                    <a:pt x="3287336" y="561739"/>
                  </a:cubicBezTo>
                  <a:cubicBezTo>
                    <a:pt x="3394625" y="610261"/>
                    <a:pt x="3558899" y="623622"/>
                    <a:pt x="3636620" y="635998"/>
                  </a:cubicBezTo>
                  <a:cubicBezTo>
                    <a:pt x="3714341" y="648375"/>
                    <a:pt x="3682949" y="627463"/>
                    <a:pt x="3753663" y="635998"/>
                  </a:cubicBezTo>
                  <a:cubicBezTo>
                    <a:pt x="3824377" y="644533"/>
                    <a:pt x="3974339" y="683547"/>
                    <a:pt x="4060902" y="687205"/>
                  </a:cubicBezTo>
                  <a:cubicBezTo>
                    <a:pt x="4147465" y="690863"/>
                    <a:pt x="4163315" y="625026"/>
                    <a:pt x="4273043" y="657944"/>
                  </a:cubicBezTo>
                  <a:cubicBezTo>
                    <a:pt x="4382771" y="690862"/>
                    <a:pt x="4624839" y="858016"/>
                    <a:pt x="4719270" y="884715"/>
                  </a:cubicBezTo>
                  <a:cubicBezTo>
                    <a:pt x="4813701" y="911414"/>
                    <a:pt x="4787206" y="816922"/>
                    <a:pt x="4839632" y="818141"/>
                  </a:cubicBezTo>
                  <a:cubicBezTo>
                    <a:pt x="4892058" y="819360"/>
                    <a:pt x="5033824" y="892030"/>
                    <a:pt x="5033824" y="892030"/>
                  </a:cubicBezTo>
                  <a:cubicBezTo>
                    <a:pt x="5036262" y="1182200"/>
                    <a:pt x="5038699" y="1230967"/>
                    <a:pt x="5041137" y="1521137"/>
                  </a:cubicBezTo>
                  <a:close/>
                </a:path>
              </a:pathLst>
            </a:custGeom>
            <a:gradFill>
              <a:gsLst>
                <a:gs pos="0">
                  <a:srgbClr val="FFC000"/>
                </a:gs>
                <a:gs pos="50000">
                  <a:srgbClr val="FFC000"/>
                </a:gs>
                <a:gs pos="100000">
                  <a:srgbClr val="FFDD71"/>
                </a:gs>
              </a:gsLst>
              <a:lin ang="16200000" scaled="1"/>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solidFill>
              </a:endParaRPr>
            </a:p>
          </p:txBody>
        </p:sp>
        <p:sp>
          <p:nvSpPr>
            <p:cNvPr id="28" name="Freeform 27"/>
            <p:cNvSpPr/>
            <p:nvPr/>
          </p:nvSpPr>
          <p:spPr>
            <a:xfrm>
              <a:off x="921715" y="4352544"/>
              <a:ext cx="4703674" cy="185695"/>
            </a:xfrm>
            <a:custGeom>
              <a:avLst/>
              <a:gdLst>
                <a:gd name="connsiteX0" fmla="*/ 0 w 4703674"/>
                <a:gd name="connsiteY0" fmla="*/ 182880 h 185695"/>
                <a:gd name="connsiteX1" fmla="*/ 621792 w 4703674"/>
                <a:gd name="connsiteY1" fmla="*/ 182880 h 185695"/>
                <a:gd name="connsiteX2" fmla="*/ 1367943 w 4703674"/>
                <a:gd name="connsiteY2" fmla="*/ 153619 h 185695"/>
                <a:gd name="connsiteX3" fmla="*/ 2304288 w 4703674"/>
                <a:gd name="connsiteY3" fmla="*/ 153619 h 185695"/>
                <a:gd name="connsiteX4" fmla="*/ 2955341 w 4703674"/>
                <a:gd name="connsiteY4" fmla="*/ 138989 h 185695"/>
                <a:gd name="connsiteX5" fmla="*/ 3825850 w 4703674"/>
                <a:gd name="connsiteY5" fmla="*/ 131674 h 185695"/>
                <a:gd name="connsiteX6" fmla="*/ 4206240 w 4703674"/>
                <a:gd name="connsiteY6" fmla="*/ 65837 h 185695"/>
                <a:gd name="connsiteX7" fmla="*/ 4703674 w 4703674"/>
                <a:gd name="connsiteY7" fmla="*/ 0 h 1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3674" h="185695">
                  <a:moveTo>
                    <a:pt x="0" y="182880"/>
                  </a:moveTo>
                  <a:cubicBezTo>
                    <a:pt x="196901" y="185318"/>
                    <a:pt x="393802" y="187757"/>
                    <a:pt x="621792" y="182880"/>
                  </a:cubicBezTo>
                  <a:cubicBezTo>
                    <a:pt x="849782" y="178003"/>
                    <a:pt x="1087527" y="158496"/>
                    <a:pt x="1367943" y="153619"/>
                  </a:cubicBezTo>
                  <a:cubicBezTo>
                    <a:pt x="1648359" y="148742"/>
                    <a:pt x="2039722" y="156057"/>
                    <a:pt x="2304288" y="153619"/>
                  </a:cubicBezTo>
                  <a:cubicBezTo>
                    <a:pt x="2568854" y="151181"/>
                    <a:pt x="2955341" y="138989"/>
                    <a:pt x="2955341" y="138989"/>
                  </a:cubicBezTo>
                  <a:lnTo>
                    <a:pt x="3825850" y="131674"/>
                  </a:lnTo>
                  <a:cubicBezTo>
                    <a:pt x="4034333" y="119482"/>
                    <a:pt x="4059936" y="87783"/>
                    <a:pt x="4206240" y="65837"/>
                  </a:cubicBezTo>
                  <a:cubicBezTo>
                    <a:pt x="4352544" y="43891"/>
                    <a:pt x="4528109" y="21945"/>
                    <a:pt x="4703674" y="0"/>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797725" y="3414134"/>
              <a:ext cx="4995914" cy="878962"/>
            </a:xfrm>
            <a:custGeom>
              <a:avLst/>
              <a:gdLst>
                <a:gd name="connsiteX0" fmla="*/ 0 w 4710989"/>
                <a:gd name="connsiteY0" fmla="*/ 855936 h 877358"/>
                <a:gd name="connsiteX1" fmla="*/ 365760 w 4710989"/>
                <a:gd name="connsiteY1" fmla="*/ 775468 h 877358"/>
                <a:gd name="connsiteX2" fmla="*/ 468173 w 4710989"/>
                <a:gd name="connsiteY2" fmla="*/ 643795 h 877358"/>
                <a:gd name="connsiteX3" fmla="*/ 592531 w 4710989"/>
                <a:gd name="connsiteY3" fmla="*/ 570643 h 877358"/>
                <a:gd name="connsiteX4" fmla="*/ 694944 w 4710989"/>
                <a:gd name="connsiteY4" fmla="*/ 629164 h 877358"/>
                <a:gd name="connsiteX5" fmla="*/ 863194 w 4710989"/>
                <a:gd name="connsiteY5" fmla="*/ 592588 h 877358"/>
                <a:gd name="connsiteX6" fmla="*/ 1141171 w 4710989"/>
                <a:gd name="connsiteY6" fmla="*/ 468230 h 877358"/>
                <a:gd name="connsiteX7" fmla="*/ 1448410 w 4710989"/>
                <a:gd name="connsiteY7" fmla="*/ 219513 h 877358"/>
                <a:gd name="connsiteX8" fmla="*/ 1689811 w 4710989"/>
                <a:gd name="connsiteY8" fmla="*/ 109785 h 877358"/>
                <a:gd name="connsiteX9" fmla="*/ 1938528 w 4710989"/>
                <a:gd name="connsiteY9" fmla="*/ 57 h 877358"/>
                <a:gd name="connsiteX10" fmla="*/ 2267712 w 4710989"/>
                <a:gd name="connsiteY10" fmla="*/ 124416 h 877358"/>
                <a:gd name="connsiteX11" fmla="*/ 2421331 w 4710989"/>
                <a:gd name="connsiteY11" fmla="*/ 139046 h 877358"/>
                <a:gd name="connsiteX12" fmla="*/ 2618842 w 4710989"/>
                <a:gd name="connsiteY12" fmla="*/ 263404 h 877358"/>
                <a:gd name="connsiteX13" fmla="*/ 2838298 w 4710989"/>
                <a:gd name="connsiteY13" fmla="*/ 299980 h 877358"/>
                <a:gd name="connsiteX14" fmla="*/ 3094330 w 4710989"/>
                <a:gd name="connsiteY14" fmla="*/ 570643 h 877358"/>
                <a:gd name="connsiteX15" fmla="*/ 3482035 w 4710989"/>
                <a:gd name="connsiteY15" fmla="*/ 621849 h 877358"/>
                <a:gd name="connsiteX16" fmla="*/ 3599078 w 4710989"/>
                <a:gd name="connsiteY16" fmla="*/ 621849 h 877358"/>
                <a:gd name="connsiteX17" fmla="*/ 3906317 w 4710989"/>
                <a:gd name="connsiteY17" fmla="*/ 673056 h 877358"/>
                <a:gd name="connsiteX18" fmla="*/ 4118458 w 4710989"/>
                <a:gd name="connsiteY18" fmla="*/ 643795 h 877358"/>
                <a:gd name="connsiteX19" fmla="*/ 4564685 w 4710989"/>
                <a:gd name="connsiteY19" fmla="*/ 870566 h 877358"/>
                <a:gd name="connsiteX20" fmla="*/ 4615891 w 4710989"/>
                <a:gd name="connsiteY20" fmla="*/ 819360 h 877358"/>
                <a:gd name="connsiteX21" fmla="*/ 4710989 w 4710989"/>
                <a:gd name="connsiteY21" fmla="*/ 833990 h 877358"/>
                <a:gd name="connsiteX0" fmla="*/ 0 w 4835348"/>
                <a:gd name="connsiteY0" fmla="*/ 870567 h 877358"/>
                <a:gd name="connsiteX1" fmla="*/ 490119 w 4835348"/>
                <a:gd name="connsiteY1" fmla="*/ 775468 h 877358"/>
                <a:gd name="connsiteX2" fmla="*/ 592532 w 4835348"/>
                <a:gd name="connsiteY2" fmla="*/ 643795 h 877358"/>
                <a:gd name="connsiteX3" fmla="*/ 716890 w 4835348"/>
                <a:gd name="connsiteY3" fmla="*/ 570643 h 877358"/>
                <a:gd name="connsiteX4" fmla="*/ 819303 w 4835348"/>
                <a:gd name="connsiteY4" fmla="*/ 629164 h 877358"/>
                <a:gd name="connsiteX5" fmla="*/ 987553 w 4835348"/>
                <a:gd name="connsiteY5" fmla="*/ 592588 h 877358"/>
                <a:gd name="connsiteX6" fmla="*/ 1265530 w 4835348"/>
                <a:gd name="connsiteY6" fmla="*/ 468230 h 877358"/>
                <a:gd name="connsiteX7" fmla="*/ 1572769 w 4835348"/>
                <a:gd name="connsiteY7" fmla="*/ 219513 h 877358"/>
                <a:gd name="connsiteX8" fmla="*/ 1814170 w 4835348"/>
                <a:gd name="connsiteY8" fmla="*/ 109785 h 877358"/>
                <a:gd name="connsiteX9" fmla="*/ 2062887 w 4835348"/>
                <a:gd name="connsiteY9" fmla="*/ 57 h 877358"/>
                <a:gd name="connsiteX10" fmla="*/ 2392071 w 4835348"/>
                <a:gd name="connsiteY10" fmla="*/ 124416 h 877358"/>
                <a:gd name="connsiteX11" fmla="*/ 2545690 w 4835348"/>
                <a:gd name="connsiteY11" fmla="*/ 139046 h 877358"/>
                <a:gd name="connsiteX12" fmla="*/ 2743201 w 4835348"/>
                <a:gd name="connsiteY12" fmla="*/ 263404 h 877358"/>
                <a:gd name="connsiteX13" fmla="*/ 2962657 w 4835348"/>
                <a:gd name="connsiteY13" fmla="*/ 299980 h 877358"/>
                <a:gd name="connsiteX14" fmla="*/ 3218689 w 4835348"/>
                <a:gd name="connsiteY14" fmla="*/ 570643 h 877358"/>
                <a:gd name="connsiteX15" fmla="*/ 3606394 w 4835348"/>
                <a:gd name="connsiteY15" fmla="*/ 621849 h 877358"/>
                <a:gd name="connsiteX16" fmla="*/ 3723437 w 4835348"/>
                <a:gd name="connsiteY16" fmla="*/ 621849 h 877358"/>
                <a:gd name="connsiteX17" fmla="*/ 4030676 w 4835348"/>
                <a:gd name="connsiteY17" fmla="*/ 673056 h 877358"/>
                <a:gd name="connsiteX18" fmla="*/ 4242817 w 4835348"/>
                <a:gd name="connsiteY18" fmla="*/ 643795 h 877358"/>
                <a:gd name="connsiteX19" fmla="*/ 4689044 w 4835348"/>
                <a:gd name="connsiteY19" fmla="*/ 870566 h 877358"/>
                <a:gd name="connsiteX20" fmla="*/ 4740250 w 4835348"/>
                <a:gd name="connsiteY20" fmla="*/ 819360 h 877358"/>
                <a:gd name="connsiteX21" fmla="*/ 4835348 w 4835348"/>
                <a:gd name="connsiteY21" fmla="*/ 833990 h 877358"/>
                <a:gd name="connsiteX0" fmla="*/ 0 w 5003598"/>
                <a:gd name="connsiteY0" fmla="*/ 870567 h 877881"/>
                <a:gd name="connsiteX1" fmla="*/ 490119 w 5003598"/>
                <a:gd name="connsiteY1" fmla="*/ 775468 h 877881"/>
                <a:gd name="connsiteX2" fmla="*/ 592532 w 5003598"/>
                <a:gd name="connsiteY2" fmla="*/ 643795 h 877881"/>
                <a:gd name="connsiteX3" fmla="*/ 716890 w 5003598"/>
                <a:gd name="connsiteY3" fmla="*/ 570643 h 877881"/>
                <a:gd name="connsiteX4" fmla="*/ 819303 w 5003598"/>
                <a:gd name="connsiteY4" fmla="*/ 629164 h 877881"/>
                <a:gd name="connsiteX5" fmla="*/ 987553 w 5003598"/>
                <a:gd name="connsiteY5" fmla="*/ 592588 h 877881"/>
                <a:gd name="connsiteX6" fmla="*/ 1265530 w 5003598"/>
                <a:gd name="connsiteY6" fmla="*/ 468230 h 877881"/>
                <a:gd name="connsiteX7" fmla="*/ 1572769 w 5003598"/>
                <a:gd name="connsiteY7" fmla="*/ 219513 h 877881"/>
                <a:gd name="connsiteX8" fmla="*/ 1814170 w 5003598"/>
                <a:gd name="connsiteY8" fmla="*/ 109785 h 877881"/>
                <a:gd name="connsiteX9" fmla="*/ 2062887 w 5003598"/>
                <a:gd name="connsiteY9" fmla="*/ 57 h 877881"/>
                <a:gd name="connsiteX10" fmla="*/ 2392071 w 5003598"/>
                <a:gd name="connsiteY10" fmla="*/ 124416 h 877881"/>
                <a:gd name="connsiteX11" fmla="*/ 2545690 w 5003598"/>
                <a:gd name="connsiteY11" fmla="*/ 139046 h 877881"/>
                <a:gd name="connsiteX12" fmla="*/ 2743201 w 5003598"/>
                <a:gd name="connsiteY12" fmla="*/ 263404 h 877881"/>
                <a:gd name="connsiteX13" fmla="*/ 2962657 w 5003598"/>
                <a:gd name="connsiteY13" fmla="*/ 299980 h 877881"/>
                <a:gd name="connsiteX14" fmla="*/ 3218689 w 5003598"/>
                <a:gd name="connsiteY14" fmla="*/ 570643 h 877881"/>
                <a:gd name="connsiteX15" fmla="*/ 3606394 w 5003598"/>
                <a:gd name="connsiteY15" fmla="*/ 621849 h 877881"/>
                <a:gd name="connsiteX16" fmla="*/ 3723437 w 5003598"/>
                <a:gd name="connsiteY16" fmla="*/ 621849 h 877881"/>
                <a:gd name="connsiteX17" fmla="*/ 4030676 w 5003598"/>
                <a:gd name="connsiteY17" fmla="*/ 673056 h 877881"/>
                <a:gd name="connsiteX18" fmla="*/ 4242817 w 5003598"/>
                <a:gd name="connsiteY18" fmla="*/ 643795 h 877881"/>
                <a:gd name="connsiteX19" fmla="*/ 4689044 w 5003598"/>
                <a:gd name="connsiteY19" fmla="*/ 870566 h 877881"/>
                <a:gd name="connsiteX20" fmla="*/ 4740250 w 5003598"/>
                <a:gd name="connsiteY20" fmla="*/ 819360 h 877881"/>
                <a:gd name="connsiteX21" fmla="*/ 5003598 w 5003598"/>
                <a:gd name="connsiteY21" fmla="*/ 877881 h 877881"/>
                <a:gd name="connsiteX0" fmla="*/ 0 w 4995914"/>
                <a:gd name="connsiteY0" fmla="*/ 832147 h 877881"/>
                <a:gd name="connsiteX1" fmla="*/ 482435 w 4995914"/>
                <a:gd name="connsiteY1" fmla="*/ 775468 h 877881"/>
                <a:gd name="connsiteX2" fmla="*/ 584848 w 4995914"/>
                <a:gd name="connsiteY2" fmla="*/ 643795 h 877881"/>
                <a:gd name="connsiteX3" fmla="*/ 709206 w 4995914"/>
                <a:gd name="connsiteY3" fmla="*/ 570643 h 877881"/>
                <a:gd name="connsiteX4" fmla="*/ 811619 w 4995914"/>
                <a:gd name="connsiteY4" fmla="*/ 629164 h 877881"/>
                <a:gd name="connsiteX5" fmla="*/ 979869 w 4995914"/>
                <a:gd name="connsiteY5" fmla="*/ 592588 h 877881"/>
                <a:gd name="connsiteX6" fmla="*/ 1257846 w 4995914"/>
                <a:gd name="connsiteY6" fmla="*/ 468230 h 877881"/>
                <a:gd name="connsiteX7" fmla="*/ 1565085 w 4995914"/>
                <a:gd name="connsiteY7" fmla="*/ 219513 h 877881"/>
                <a:gd name="connsiteX8" fmla="*/ 1806486 w 4995914"/>
                <a:gd name="connsiteY8" fmla="*/ 109785 h 877881"/>
                <a:gd name="connsiteX9" fmla="*/ 2055203 w 4995914"/>
                <a:gd name="connsiteY9" fmla="*/ 57 h 877881"/>
                <a:gd name="connsiteX10" fmla="*/ 2384387 w 4995914"/>
                <a:gd name="connsiteY10" fmla="*/ 124416 h 877881"/>
                <a:gd name="connsiteX11" fmla="*/ 2538006 w 4995914"/>
                <a:gd name="connsiteY11" fmla="*/ 139046 h 877881"/>
                <a:gd name="connsiteX12" fmla="*/ 2735517 w 4995914"/>
                <a:gd name="connsiteY12" fmla="*/ 263404 h 877881"/>
                <a:gd name="connsiteX13" fmla="*/ 2954973 w 4995914"/>
                <a:gd name="connsiteY13" fmla="*/ 299980 h 877881"/>
                <a:gd name="connsiteX14" fmla="*/ 3211005 w 4995914"/>
                <a:gd name="connsiteY14" fmla="*/ 570643 h 877881"/>
                <a:gd name="connsiteX15" fmla="*/ 3598710 w 4995914"/>
                <a:gd name="connsiteY15" fmla="*/ 621849 h 877881"/>
                <a:gd name="connsiteX16" fmla="*/ 3715753 w 4995914"/>
                <a:gd name="connsiteY16" fmla="*/ 621849 h 877881"/>
                <a:gd name="connsiteX17" fmla="*/ 4022992 w 4995914"/>
                <a:gd name="connsiteY17" fmla="*/ 673056 h 877881"/>
                <a:gd name="connsiteX18" fmla="*/ 4235133 w 4995914"/>
                <a:gd name="connsiteY18" fmla="*/ 643795 h 877881"/>
                <a:gd name="connsiteX19" fmla="*/ 4681360 w 4995914"/>
                <a:gd name="connsiteY19" fmla="*/ 870566 h 877881"/>
                <a:gd name="connsiteX20" fmla="*/ 4732566 w 4995914"/>
                <a:gd name="connsiteY20" fmla="*/ 819360 h 877881"/>
                <a:gd name="connsiteX21" fmla="*/ 4995914 w 4995914"/>
                <a:gd name="connsiteY21" fmla="*/ 877881 h 877881"/>
                <a:gd name="connsiteX0" fmla="*/ 0 w 4995914"/>
                <a:gd name="connsiteY0" fmla="*/ 832147 h 877881"/>
                <a:gd name="connsiteX1" fmla="*/ 482435 w 4995914"/>
                <a:gd name="connsiteY1" fmla="*/ 775468 h 877881"/>
                <a:gd name="connsiteX2" fmla="*/ 584848 w 4995914"/>
                <a:gd name="connsiteY2" fmla="*/ 643795 h 877881"/>
                <a:gd name="connsiteX3" fmla="*/ 709206 w 4995914"/>
                <a:gd name="connsiteY3" fmla="*/ 570643 h 877881"/>
                <a:gd name="connsiteX4" fmla="*/ 811619 w 4995914"/>
                <a:gd name="connsiteY4" fmla="*/ 629164 h 877881"/>
                <a:gd name="connsiteX5" fmla="*/ 979869 w 4995914"/>
                <a:gd name="connsiteY5" fmla="*/ 592588 h 877881"/>
                <a:gd name="connsiteX6" fmla="*/ 1257846 w 4995914"/>
                <a:gd name="connsiteY6" fmla="*/ 468230 h 877881"/>
                <a:gd name="connsiteX7" fmla="*/ 1565085 w 4995914"/>
                <a:gd name="connsiteY7" fmla="*/ 219513 h 877881"/>
                <a:gd name="connsiteX8" fmla="*/ 1806486 w 4995914"/>
                <a:gd name="connsiteY8" fmla="*/ 109785 h 877881"/>
                <a:gd name="connsiteX9" fmla="*/ 2055203 w 4995914"/>
                <a:gd name="connsiteY9" fmla="*/ 57 h 877881"/>
                <a:gd name="connsiteX10" fmla="*/ 2384387 w 4995914"/>
                <a:gd name="connsiteY10" fmla="*/ 124416 h 877881"/>
                <a:gd name="connsiteX11" fmla="*/ 2538006 w 4995914"/>
                <a:gd name="connsiteY11" fmla="*/ 139046 h 877881"/>
                <a:gd name="connsiteX12" fmla="*/ 2735517 w 4995914"/>
                <a:gd name="connsiteY12" fmla="*/ 263404 h 877881"/>
                <a:gd name="connsiteX13" fmla="*/ 2954973 w 4995914"/>
                <a:gd name="connsiteY13" fmla="*/ 299980 h 877881"/>
                <a:gd name="connsiteX14" fmla="*/ 3211005 w 4995914"/>
                <a:gd name="connsiteY14" fmla="*/ 570643 h 877881"/>
                <a:gd name="connsiteX15" fmla="*/ 3598710 w 4995914"/>
                <a:gd name="connsiteY15" fmla="*/ 621849 h 877881"/>
                <a:gd name="connsiteX16" fmla="*/ 3715753 w 4995914"/>
                <a:gd name="connsiteY16" fmla="*/ 621849 h 877881"/>
                <a:gd name="connsiteX17" fmla="*/ 4022992 w 4995914"/>
                <a:gd name="connsiteY17" fmla="*/ 673056 h 877881"/>
                <a:gd name="connsiteX18" fmla="*/ 4235133 w 4995914"/>
                <a:gd name="connsiteY18" fmla="*/ 643795 h 877881"/>
                <a:gd name="connsiteX19" fmla="*/ 4681360 w 4995914"/>
                <a:gd name="connsiteY19" fmla="*/ 870566 h 877881"/>
                <a:gd name="connsiteX20" fmla="*/ 4809406 w 4995914"/>
                <a:gd name="connsiteY20" fmla="*/ 827044 h 877881"/>
                <a:gd name="connsiteX21" fmla="*/ 4995914 w 4995914"/>
                <a:gd name="connsiteY21" fmla="*/ 877881 h 877881"/>
                <a:gd name="connsiteX0" fmla="*/ 0 w 4995914"/>
                <a:gd name="connsiteY0" fmla="*/ 832147 h 877881"/>
                <a:gd name="connsiteX1" fmla="*/ 482435 w 4995914"/>
                <a:gd name="connsiteY1" fmla="*/ 775468 h 877881"/>
                <a:gd name="connsiteX2" fmla="*/ 584848 w 4995914"/>
                <a:gd name="connsiteY2" fmla="*/ 643795 h 877881"/>
                <a:gd name="connsiteX3" fmla="*/ 709206 w 4995914"/>
                <a:gd name="connsiteY3" fmla="*/ 570643 h 877881"/>
                <a:gd name="connsiteX4" fmla="*/ 811619 w 4995914"/>
                <a:gd name="connsiteY4" fmla="*/ 629164 h 877881"/>
                <a:gd name="connsiteX5" fmla="*/ 979869 w 4995914"/>
                <a:gd name="connsiteY5" fmla="*/ 592588 h 877881"/>
                <a:gd name="connsiteX6" fmla="*/ 1257846 w 4995914"/>
                <a:gd name="connsiteY6" fmla="*/ 468230 h 877881"/>
                <a:gd name="connsiteX7" fmla="*/ 1565085 w 4995914"/>
                <a:gd name="connsiteY7" fmla="*/ 219513 h 877881"/>
                <a:gd name="connsiteX8" fmla="*/ 1806486 w 4995914"/>
                <a:gd name="connsiteY8" fmla="*/ 109785 h 877881"/>
                <a:gd name="connsiteX9" fmla="*/ 2055203 w 4995914"/>
                <a:gd name="connsiteY9" fmla="*/ 57 h 877881"/>
                <a:gd name="connsiteX10" fmla="*/ 2384387 w 4995914"/>
                <a:gd name="connsiteY10" fmla="*/ 124416 h 877881"/>
                <a:gd name="connsiteX11" fmla="*/ 2538006 w 4995914"/>
                <a:gd name="connsiteY11" fmla="*/ 139046 h 877881"/>
                <a:gd name="connsiteX12" fmla="*/ 2735517 w 4995914"/>
                <a:gd name="connsiteY12" fmla="*/ 263404 h 877881"/>
                <a:gd name="connsiteX13" fmla="*/ 3001078 w 4995914"/>
                <a:gd name="connsiteY13" fmla="*/ 338400 h 877881"/>
                <a:gd name="connsiteX14" fmla="*/ 3211005 w 4995914"/>
                <a:gd name="connsiteY14" fmla="*/ 570643 h 877881"/>
                <a:gd name="connsiteX15" fmla="*/ 3598710 w 4995914"/>
                <a:gd name="connsiteY15" fmla="*/ 621849 h 877881"/>
                <a:gd name="connsiteX16" fmla="*/ 3715753 w 4995914"/>
                <a:gd name="connsiteY16" fmla="*/ 621849 h 877881"/>
                <a:gd name="connsiteX17" fmla="*/ 4022992 w 4995914"/>
                <a:gd name="connsiteY17" fmla="*/ 673056 h 877881"/>
                <a:gd name="connsiteX18" fmla="*/ 4235133 w 4995914"/>
                <a:gd name="connsiteY18" fmla="*/ 643795 h 877881"/>
                <a:gd name="connsiteX19" fmla="*/ 4681360 w 4995914"/>
                <a:gd name="connsiteY19" fmla="*/ 870566 h 877881"/>
                <a:gd name="connsiteX20" fmla="*/ 4809406 w 4995914"/>
                <a:gd name="connsiteY20" fmla="*/ 827044 h 877881"/>
                <a:gd name="connsiteX21" fmla="*/ 4995914 w 4995914"/>
                <a:gd name="connsiteY21" fmla="*/ 877881 h 877881"/>
                <a:gd name="connsiteX0" fmla="*/ 0 w 4995914"/>
                <a:gd name="connsiteY0" fmla="*/ 832147 h 877881"/>
                <a:gd name="connsiteX1" fmla="*/ 482435 w 4995914"/>
                <a:gd name="connsiteY1" fmla="*/ 775468 h 877881"/>
                <a:gd name="connsiteX2" fmla="*/ 584848 w 4995914"/>
                <a:gd name="connsiteY2" fmla="*/ 643795 h 877881"/>
                <a:gd name="connsiteX3" fmla="*/ 709206 w 4995914"/>
                <a:gd name="connsiteY3" fmla="*/ 570643 h 877881"/>
                <a:gd name="connsiteX4" fmla="*/ 811619 w 4995914"/>
                <a:gd name="connsiteY4" fmla="*/ 629164 h 877881"/>
                <a:gd name="connsiteX5" fmla="*/ 979869 w 4995914"/>
                <a:gd name="connsiteY5" fmla="*/ 592588 h 877881"/>
                <a:gd name="connsiteX6" fmla="*/ 1257846 w 4995914"/>
                <a:gd name="connsiteY6" fmla="*/ 468230 h 877881"/>
                <a:gd name="connsiteX7" fmla="*/ 1565085 w 4995914"/>
                <a:gd name="connsiteY7" fmla="*/ 219513 h 877881"/>
                <a:gd name="connsiteX8" fmla="*/ 1806486 w 4995914"/>
                <a:gd name="connsiteY8" fmla="*/ 109785 h 877881"/>
                <a:gd name="connsiteX9" fmla="*/ 2055203 w 4995914"/>
                <a:gd name="connsiteY9" fmla="*/ 57 h 877881"/>
                <a:gd name="connsiteX10" fmla="*/ 2384387 w 4995914"/>
                <a:gd name="connsiteY10" fmla="*/ 124416 h 877881"/>
                <a:gd name="connsiteX11" fmla="*/ 2538006 w 4995914"/>
                <a:gd name="connsiteY11" fmla="*/ 139046 h 877881"/>
                <a:gd name="connsiteX12" fmla="*/ 2735517 w 4995914"/>
                <a:gd name="connsiteY12" fmla="*/ 263404 h 877881"/>
                <a:gd name="connsiteX13" fmla="*/ 2947289 w 4995914"/>
                <a:gd name="connsiteY13" fmla="*/ 338400 h 877881"/>
                <a:gd name="connsiteX14" fmla="*/ 3211005 w 4995914"/>
                <a:gd name="connsiteY14" fmla="*/ 570643 h 877881"/>
                <a:gd name="connsiteX15" fmla="*/ 3598710 w 4995914"/>
                <a:gd name="connsiteY15" fmla="*/ 621849 h 877881"/>
                <a:gd name="connsiteX16" fmla="*/ 3715753 w 4995914"/>
                <a:gd name="connsiteY16" fmla="*/ 621849 h 877881"/>
                <a:gd name="connsiteX17" fmla="*/ 4022992 w 4995914"/>
                <a:gd name="connsiteY17" fmla="*/ 673056 h 877881"/>
                <a:gd name="connsiteX18" fmla="*/ 4235133 w 4995914"/>
                <a:gd name="connsiteY18" fmla="*/ 643795 h 877881"/>
                <a:gd name="connsiteX19" fmla="*/ 4681360 w 4995914"/>
                <a:gd name="connsiteY19" fmla="*/ 870566 h 877881"/>
                <a:gd name="connsiteX20" fmla="*/ 4809406 w 4995914"/>
                <a:gd name="connsiteY20" fmla="*/ 827044 h 877881"/>
                <a:gd name="connsiteX21" fmla="*/ 4995914 w 4995914"/>
                <a:gd name="connsiteY21" fmla="*/ 877881 h 877881"/>
                <a:gd name="connsiteX0" fmla="*/ 0 w 4995914"/>
                <a:gd name="connsiteY0" fmla="*/ 832147 h 877881"/>
                <a:gd name="connsiteX1" fmla="*/ 482435 w 4995914"/>
                <a:gd name="connsiteY1" fmla="*/ 775468 h 877881"/>
                <a:gd name="connsiteX2" fmla="*/ 584848 w 4995914"/>
                <a:gd name="connsiteY2" fmla="*/ 643795 h 877881"/>
                <a:gd name="connsiteX3" fmla="*/ 709206 w 4995914"/>
                <a:gd name="connsiteY3" fmla="*/ 570643 h 877881"/>
                <a:gd name="connsiteX4" fmla="*/ 811619 w 4995914"/>
                <a:gd name="connsiteY4" fmla="*/ 629164 h 877881"/>
                <a:gd name="connsiteX5" fmla="*/ 979869 w 4995914"/>
                <a:gd name="connsiteY5" fmla="*/ 592588 h 877881"/>
                <a:gd name="connsiteX6" fmla="*/ 1257846 w 4995914"/>
                <a:gd name="connsiteY6" fmla="*/ 468230 h 877881"/>
                <a:gd name="connsiteX7" fmla="*/ 1565085 w 4995914"/>
                <a:gd name="connsiteY7" fmla="*/ 219513 h 877881"/>
                <a:gd name="connsiteX8" fmla="*/ 1806486 w 4995914"/>
                <a:gd name="connsiteY8" fmla="*/ 109785 h 877881"/>
                <a:gd name="connsiteX9" fmla="*/ 2055203 w 4995914"/>
                <a:gd name="connsiteY9" fmla="*/ 57 h 877881"/>
                <a:gd name="connsiteX10" fmla="*/ 2384387 w 4995914"/>
                <a:gd name="connsiteY10" fmla="*/ 124416 h 877881"/>
                <a:gd name="connsiteX11" fmla="*/ 2538006 w 4995914"/>
                <a:gd name="connsiteY11" fmla="*/ 139046 h 877881"/>
                <a:gd name="connsiteX12" fmla="*/ 2735517 w 4995914"/>
                <a:gd name="connsiteY12" fmla="*/ 263404 h 877881"/>
                <a:gd name="connsiteX13" fmla="*/ 2947289 w 4995914"/>
                <a:gd name="connsiteY13" fmla="*/ 338400 h 877881"/>
                <a:gd name="connsiteX14" fmla="*/ 3211005 w 4995914"/>
                <a:gd name="connsiteY14" fmla="*/ 547591 h 877881"/>
                <a:gd name="connsiteX15" fmla="*/ 3598710 w 4995914"/>
                <a:gd name="connsiteY15" fmla="*/ 621849 h 877881"/>
                <a:gd name="connsiteX16" fmla="*/ 3715753 w 4995914"/>
                <a:gd name="connsiteY16" fmla="*/ 621849 h 877881"/>
                <a:gd name="connsiteX17" fmla="*/ 4022992 w 4995914"/>
                <a:gd name="connsiteY17" fmla="*/ 673056 h 877881"/>
                <a:gd name="connsiteX18" fmla="*/ 4235133 w 4995914"/>
                <a:gd name="connsiteY18" fmla="*/ 643795 h 877881"/>
                <a:gd name="connsiteX19" fmla="*/ 4681360 w 4995914"/>
                <a:gd name="connsiteY19" fmla="*/ 870566 h 877881"/>
                <a:gd name="connsiteX20" fmla="*/ 4809406 w 4995914"/>
                <a:gd name="connsiteY20" fmla="*/ 827044 h 877881"/>
                <a:gd name="connsiteX21" fmla="*/ 4995914 w 4995914"/>
                <a:gd name="connsiteY21" fmla="*/ 877881 h 877881"/>
                <a:gd name="connsiteX0" fmla="*/ 0 w 4995914"/>
                <a:gd name="connsiteY0" fmla="*/ 832936 h 878670"/>
                <a:gd name="connsiteX1" fmla="*/ 482435 w 4995914"/>
                <a:gd name="connsiteY1" fmla="*/ 776257 h 878670"/>
                <a:gd name="connsiteX2" fmla="*/ 584848 w 4995914"/>
                <a:gd name="connsiteY2" fmla="*/ 644584 h 878670"/>
                <a:gd name="connsiteX3" fmla="*/ 709206 w 4995914"/>
                <a:gd name="connsiteY3" fmla="*/ 571432 h 878670"/>
                <a:gd name="connsiteX4" fmla="*/ 811619 w 4995914"/>
                <a:gd name="connsiteY4" fmla="*/ 629953 h 878670"/>
                <a:gd name="connsiteX5" fmla="*/ 979869 w 4995914"/>
                <a:gd name="connsiteY5" fmla="*/ 593377 h 878670"/>
                <a:gd name="connsiteX6" fmla="*/ 1257846 w 4995914"/>
                <a:gd name="connsiteY6" fmla="*/ 469019 h 878670"/>
                <a:gd name="connsiteX7" fmla="*/ 1565085 w 4995914"/>
                <a:gd name="connsiteY7" fmla="*/ 220302 h 878670"/>
                <a:gd name="connsiteX8" fmla="*/ 1806486 w 4995914"/>
                <a:gd name="connsiteY8" fmla="*/ 110574 h 878670"/>
                <a:gd name="connsiteX9" fmla="*/ 2055203 w 4995914"/>
                <a:gd name="connsiteY9" fmla="*/ 846 h 878670"/>
                <a:gd name="connsiteX10" fmla="*/ 2384387 w 4995914"/>
                <a:gd name="connsiteY10" fmla="*/ 125205 h 878670"/>
                <a:gd name="connsiteX11" fmla="*/ 2538006 w 4995914"/>
                <a:gd name="connsiteY11" fmla="*/ 139835 h 878670"/>
                <a:gd name="connsiteX12" fmla="*/ 2735517 w 4995914"/>
                <a:gd name="connsiteY12" fmla="*/ 264193 h 878670"/>
                <a:gd name="connsiteX13" fmla="*/ 2947289 w 4995914"/>
                <a:gd name="connsiteY13" fmla="*/ 339189 h 878670"/>
                <a:gd name="connsiteX14" fmla="*/ 3211005 w 4995914"/>
                <a:gd name="connsiteY14" fmla="*/ 548380 h 878670"/>
                <a:gd name="connsiteX15" fmla="*/ 3598710 w 4995914"/>
                <a:gd name="connsiteY15" fmla="*/ 622638 h 878670"/>
                <a:gd name="connsiteX16" fmla="*/ 3715753 w 4995914"/>
                <a:gd name="connsiteY16" fmla="*/ 622638 h 878670"/>
                <a:gd name="connsiteX17" fmla="*/ 4022992 w 4995914"/>
                <a:gd name="connsiteY17" fmla="*/ 673845 h 878670"/>
                <a:gd name="connsiteX18" fmla="*/ 4235133 w 4995914"/>
                <a:gd name="connsiteY18" fmla="*/ 644584 h 878670"/>
                <a:gd name="connsiteX19" fmla="*/ 4681360 w 4995914"/>
                <a:gd name="connsiteY19" fmla="*/ 871355 h 878670"/>
                <a:gd name="connsiteX20" fmla="*/ 4809406 w 4995914"/>
                <a:gd name="connsiteY20" fmla="*/ 827833 h 878670"/>
                <a:gd name="connsiteX21" fmla="*/ 4995914 w 4995914"/>
                <a:gd name="connsiteY21" fmla="*/ 878670 h 878670"/>
                <a:gd name="connsiteX0" fmla="*/ 0 w 4995914"/>
                <a:gd name="connsiteY0" fmla="*/ 832936 h 878670"/>
                <a:gd name="connsiteX1" fmla="*/ 482435 w 4995914"/>
                <a:gd name="connsiteY1" fmla="*/ 776257 h 878670"/>
                <a:gd name="connsiteX2" fmla="*/ 584848 w 4995914"/>
                <a:gd name="connsiteY2" fmla="*/ 644584 h 878670"/>
                <a:gd name="connsiteX3" fmla="*/ 709206 w 4995914"/>
                <a:gd name="connsiteY3" fmla="*/ 571432 h 878670"/>
                <a:gd name="connsiteX4" fmla="*/ 811619 w 4995914"/>
                <a:gd name="connsiteY4" fmla="*/ 629953 h 878670"/>
                <a:gd name="connsiteX5" fmla="*/ 979869 w 4995914"/>
                <a:gd name="connsiteY5" fmla="*/ 593377 h 878670"/>
                <a:gd name="connsiteX6" fmla="*/ 1257846 w 4995914"/>
                <a:gd name="connsiteY6" fmla="*/ 469019 h 878670"/>
                <a:gd name="connsiteX7" fmla="*/ 1565085 w 4995914"/>
                <a:gd name="connsiteY7" fmla="*/ 220302 h 878670"/>
                <a:gd name="connsiteX8" fmla="*/ 1806486 w 4995914"/>
                <a:gd name="connsiteY8" fmla="*/ 110574 h 878670"/>
                <a:gd name="connsiteX9" fmla="*/ 2101308 w 4995914"/>
                <a:gd name="connsiteY9" fmla="*/ 846 h 878670"/>
                <a:gd name="connsiteX10" fmla="*/ 2384387 w 4995914"/>
                <a:gd name="connsiteY10" fmla="*/ 125205 h 878670"/>
                <a:gd name="connsiteX11" fmla="*/ 2538006 w 4995914"/>
                <a:gd name="connsiteY11" fmla="*/ 139835 h 878670"/>
                <a:gd name="connsiteX12" fmla="*/ 2735517 w 4995914"/>
                <a:gd name="connsiteY12" fmla="*/ 264193 h 878670"/>
                <a:gd name="connsiteX13" fmla="*/ 2947289 w 4995914"/>
                <a:gd name="connsiteY13" fmla="*/ 339189 h 878670"/>
                <a:gd name="connsiteX14" fmla="*/ 3211005 w 4995914"/>
                <a:gd name="connsiteY14" fmla="*/ 548380 h 878670"/>
                <a:gd name="connsiteX15" fmla="*/ 3598710 w 4995914"/>
                <a:gd name="connsiteY15" fmla="*/ 622638 h 878670"/>
                <a:gd name="connsiteX16" fmla="*/ 3715753 w 4995914"/>
                <a:gd name="connsiteY16" fmla="*/ 622638 h 878670"/>
                <a:gd name="connsiteX17" fmla="*/ 4022992 w 4995914"/>
                <a:gd name="connsiteY17" fmla="*/ 673845 h 878670"/>
                <a:gd name="connsiteX18" fmla="*/ 4235133 w 4995914"/>
                <a:gd name="connsiteY18" fmla="*/ 644584 h 878670"/>
                <a:gd name="connsiteX19" fmla="*/ 4681360 w 4995914"/>
                <a:gd name="connsiteY19" fmla="*/ 871355 h 878670"/>
                <a:gd name="connsiteX20" fmla="*/ 4809406 w 4995914"/>
                <a:gd name="connsiteY20" fmla="*/ 827833 h 878670"/>
                <a:gd name="connsiteX21" fmla="*/ 4995914 w 4995914"/>
                <a:gd name="connsiteY21" fmla="*/ 878670 h 878670"/>
                <a:gd name="connsiteX0" fmla="*/ 0 w 4995914"/>
                <a:gd name="connsiteY0" fmla="*/ 832148 h 877882"/>
                <a:gd name="connsiteX1" fmla="*/ 482435 w 4995914"/>
                <a:gd name="connsiteY1" fmla="*/ 775469 h 877882"/>
                <a:gd name="connsiteX2" fmla="*/ 584848 w 4995914"/>
                <a:gd name="connsiteY2" fmla="*/ 643796 h 877882"/>
                <a:gd name="connsiteX3" fmla="*/ 709206 w 4995914"/>
                <a:gd name="connsiteY3" fmla="*/ 570644 h 877882"/>
                <a:gd name="connsiteX4" fmla="*/ 811619 w 4995914"/>
                <a:gd name="connsiteY4" fmla="*/ 629165 h 877882"/>
                <a:gd name="connsiteX5" fmla="*/ 979869 w 4995914"/>
                <a:gd name="connsiteY5" fmla="*/ 592589 h 877882"/>
                <a:gd name="connsiteX6" fmla="*/ 1257846 w 4995914"/>
                <a:gd name="connsiteY6" fmla="*/ 468231 h 877882"/>
                <a:gd name="connsiteX7" fmla="*/ 1565085 w 4995914"/>
                <a:gd name="connsiteY7" fmla="*/ 219514 h 877882"/>
                <a:gd name="connsiteX8" fmla="*/ 1806486 w 4995914"/>
                <a:gd name="connsiteY8" fmla="*/ 109786 h 877882"/>
                <a:gd name="connsiteX9" fmla="*/ 2101308 w 4995914"/>
                <a:gd name="connsiteY9" fmla="*/ 58 h 877882"/>
                <a:gd name="connsiteX10" fmla="*/ 2384387 w 4995914"/>
                <a:gd name="connsiteY10" fmla="*/ 124417 h 877882"/>
                <a:gd name="connsiteX11" fmla="*/ 2538006 w 4995914"/>
                <a:gd name="connsiteY11" fmla="*/ 139047 h 877882"/>
                <a:gd name="connsiteX12" fmla="*/ 2735517 w 4995914"/>
                <a:gd name="connsiteY12" fmla="*/ 263405 h 877882"/>
                <a:gd name="connsiteX13" fmla="*/ 2947289 w 4995914"/>
                <a:gd name="connsiteY13" fmla="*/ 338401 h 877882"/>
                <a:gd name="connsiteX14" fmla="*/ 3211005 w 4995914"/>
                <a:gd name="connsiteY14" fmla="*/ 547592 h 877882"/>
                <a:gd name="connsiteX15" fmla="*/ 3598710 w 4995914"/>
                <a:gd name="connsiteY15" fmla="*/ 621850 h 877882"/>
                <a:gd name="connsiteX16" fmla="*/ 3715753 w 4995914"/>
                <a:gd name="connsiteY16" fmla="*/ 621850 h 877882"/>
                <a:gd name="connsiteX17" fmla="*/ 4022992 w 4995914"/>
                <a:gd name="connsiteY17" fmla="*/ 673057 h 877882"/>
                <a:gd name="connsiteX18" fmla="*/ 4235133 w 4995914"/>
                <a:gd name="connsiteY18" fmla="*/ 643796 h 877882"/>
                <a:gd name="connsiteX19" fmla="*/ 4681360 w 4995914"/>
                <a:gd name="connsiteY19" fmla="*/ 870567 h 877882"/>
                <a:gd name="connsiteX20" fmla="*/ 4809406 w 4995914"/>
                <a:gd name="connsiteY20" fmla="*/ 827045 h 877882"/>
                <a:gd name="connsiteX21" fmla="*/ 4995914 w 4995914"/>
                <a:gd name="connsiteY21" fmla="*/ 877882 h 877882"/>
                <a:gd name="connsiteX0" fmla="*/ 0 w 4995914"/>
                <a:gd name="connsiteY0" fmla="*/ 832148 h 877882"/>
                <a:gd name="connsiteX1" fmla="*/ 482435 w 4995914"/>
                <a:gd name="connsiteY1" fmla="*/ 775469 h 877882"/>
                <a:gd name="connsiteX2" fmla="*/ 584848 w 4995914"/>
                <a:gd name="connsiteY2" fmla="*/ 643796 h 877882"/>
                <a:gd name="connsiteX3" fmla="*/ 709206 w 4995914"/>
                <a:gd name="connsiteY3" fmla="*/ 570644 h 877882"/>
                <a:gd name="connsiteX4" fmla="*/ 811619 w 4995914"/>
                <a:gd name="connsiteY4" fmla="*/ 629165 h 877882"/>
                <a:gd name="connsiteX5" fmla="*/ 979869 w 4995914"/>
                <a:gd name="connsiteY5" fmla="*/ 592589 h 877882"/>
                <a:gd name="connsiteX6" fmla="*/ 1257846 w 4995914"/>
                <a:gd name="connsiteY6" fmla="*/ 468231 h 877882"/>
                <a:gd name="connsiteX7" fmla="*/ 1565085 w 4995914"/>
                <a:gd name="connsiteY7" fmla="*/ 219514 h 877882"/>
                <a:gd name="connsiteX8" fmla="*/ 1806486 w 4995914"/>
                <a:gd name="connsiteY8" fmla="*/ 109786 h 877882"/>
                <a:gd name="connsiteX9" fmla="*/ 2101308 w 4995914"/>
                <a:gd name="connsiteY9" fmla="*/ 58 h 877882"/>
                <a:gd name="connsiteX10" fmla="*/ 2384387 w 4995914"/>
                <a:gd name="connsiteY10" fmla="*/ 124417 h 877882"/>
                <a:gd name="connsiteX11" fmla="*/ 2538006 w 4995914"/>
                <a:gd name="connsiteY11" fmla="*/ 149477 h 877882"/>
                <a:gd name="connsiteX12" fmla="*/ 2735517 w 4995914"/>
                <a:gd name="connsiteY12" fmla="*/ 263405 h 877882"/>
                <a:gd name="connsiteX13" fmla="*/ 2947289 w 4995914"/>
                <a:gd name="connsiteY13" fmla="*/ 338401 h 877882"/>
                <a:gd name="connsiteX14" fmla="*/ 3211005 w 4995914"/>
                <a:gd name="connsiteY14" fmla="*/ 547592 h 877882"/>
                <a:gd name="connsiteX15" fmla="*/ 3598710 w 4995914"/>
                <a:gd name="connsiteY15" fmla="*/ 621850 h 877882"/>
                <a:gd name="connsiteX16" fmla="*/ 3715753 w 4995914"/>
                <a:gd name="connsiteY16" fmla="*/ 621850 h 877882"/>
                <a:gd name="connsiteX17" fmla="*/ 4022992 w 4995914"/>
                <a:gd name="connsiteY17" fmla="*/ 673057 h 877882"/>
                <a:gd name="connsiteX18" fmla="*/ 4235133 w 4995914"/>
                <a:gd name="connsiteY18" fmla="*/ 643796 h 877882"/>
                <a:gd name="connsiteX19" fmla="*/ 4681360 w 4995914"/>
                <a:gd name="connsiteY19" fmla="*/ 870567 h 877882"/>
                <a:gd name="connsiteX20" fmla="*/ 4809406 w 4995914"/>
                <a:gd name="connsiteY20" fmla="*/ 827045 h 877882"/>
                <a:gd name="connsiteX21" fmla="*/ 4995914 w 4995914"/>
                <a:gd name="connsiteY21" fmla="*/ 877882 h 877882"/>
                <a:gd name="connsiteX0" fmla="*/ 0 w 4995914"/>
                <a:gd name="connsiteY0" fmla="*/ 832092 h 877826"/>
                <a:gd name="connsiteX1" fmla="*/ 482435 w 4995914"/>
                <a:gd name="connsiteY1" fmla="*/ 775413 h 877826"/>
                <a:gd name="connsiteX2" fmla="*/ 584848 w 4995914"/>
                <a:gd name="connsiteY2" fmla="*/ 643740 h 877826"/>
                <a:gd name="connsiteX3" fmla="*/ 709206 w 4995914"/>
                <a:gd name="connsiteY3" fmla="*/ 570588 h 877826"/>
                <a:gd name="connsiteX4" fmla="*/ 811619 w 4995914"/>
                <a:gd name="connsiteY4" fmla="*/ 629109 h 877826"/>
                <a:gd name="connsiteX5" fmla="*/ 979869 w 4995914"/>
                <a:gd name="connsiteY5" fmla="*/ 592533 h 877826"/>
                <a:gd name="connsiteX6" fmla="*/ 1257846 w 4995914"/>
                <a:gd name="connsiteY6" fmla="*/ 468175 h 877826"/>
                <a:gd name="connsiteX7" fmla="*/ 1565085 w 4995914"/>
                <a:gd name="connsiteY7" fmla="*/ 219458 h 877826"/>
                <a:gd name="connsiteX8" fmla="*/ 1806486 w 4995914"/>
                <a:gd name="connsiteY8" fmla="*/ 109730 h 877826"/>
                <a:gd name="connsiteX9" fmla="*/ 2101308 w 4995914"/>
                <a:gd name="connsiteY9" fmla="*/ 2 h 877826"/>
                <a:gd name="connsiteX10" fmla="*/ 2370479 w 4995914"/>
                <a:gd name="connsiteY10" fmla="*/ 106977 h 877826"/>
                <a:gd name="connsiteX11" fmla="*/ 2538006 w 4995914"/>
                <a:gd name="connsiteY11" fmla="*/ 149421 h 877826"/>
                <a:gd name="connsiteX12" fmla="*/ 2735517 w 4995914"/>
                <a:gd name="connsiteY12" fmla="*/ 263349 h 877826"/>
                <a:gd name="connsiteX13" fmla="*/ 2947289 w 4995914"/>
                <a:gd name="connsiteY13" fmla="*/ 338345 h 877826"/>
                <a:gd name="connsiteX14" fmla="*/ 3211005 w 4995914"/>
                <a:gd name="connsiteY14" fmla="*/ 547536 h 877826"/>
                <a:gd name="connsiteX15" fmla="*/ 3598710 w 4995914"/>
                <a:gd name="connsiteY15" fmla="*/ 621794 h 877826"/>
                <a:gd name="connsiteX16" fmla="*/ 3715753 w 4995914"/>
                <a:gd name="connsiteY16" fmla="*/ 621794 h 877826"/>
                <a:gd name="connsiteX17" fmla="*/ 4022992 w 4995914"/>
                <a:gd name="connsiteY17" fmla="*/ 673001 h 877826"/>
                <a:gd name="connsiteX18" fmla="*/ 4235133 w 4995914"/>
                <a:gd name="connsiteY18" fmla="*/ 643740 h 877826"/>
                <a:gd name="connsiteX19" fmla="*/ 4681360 w 4995914"/>
                <a:gd name="connsiteY19" fmla="*/ 870511 h 877826"/>
                <a:gd name="connsiteX20" fmla="*/ 4809406 w 4995914"/>
                <a:gd name="connsiteY20" fmla="*/ 826989 h 877826"/>
                <a:gd name="connsiteX21" fmla="*/ 4995914 w 4995914"/>
                <a:gd name="connsiteY21" fmla="*/ 877826 h 877826"/>
                <a:gd name="connsiteX0" fmla="*/ 0 w 4995914"/>
                <a:gd name="connsiteY0" fmla="*/ 832092 h 877826"/>
                <a:gd name="connsiteX1" fmla="*/ 482435 w 4995914"/>
                <a:gd name="connsiteY1" fmla="*/ 775413 h 877826"/>
                <a:gd name="connsiteX2" fmla="*/ 584848 w 4995914"/>
                <a:gd name="connsiteY2" fmla="*/ 643740 h 877826"/>
                <a:gd name="connsiteX3" fmla="*/ 709206 w 4995914"/>
                <a:gd name="connsiteY3" fmla="*/ 570588 h 877826"/>
                <a:gd name="connsiteX4" fmla="*/ 811619 w 4995914"/>
                <a:gd name="connsiteY4" fmla="*/ 629109 h 877826"/>
                <a:gd name="connsiteX5" fmla="*/ 979869 w 4995914"/>
                <a:gd name="connsiteY5" fmla="*/ 592533 h 877826"/>
                <a:gd name="connsiteX6" fmla="*/ 1257846 w 4995914"/>
                <a:gd name="connsiteY6" fmla="*/ 468175 h 877826"/>
                <a:gd name="connsiteX7" fmla="*/ 1565085 w 4995914"/>
                <a:gd name="connsiteY7" fmla="*/ 219458 h 877826"/>
                <a:gd name="connsiteX8" fmla="*/ 1806486 w 4995914"/>
                <a:gd name="connsiteY8" fmla="*/ 109730 h 877826"/>
                <a:gd name="connsiteX9" fmla="*/ 2080447 w 4995914"/>
                <a:gd name="connsiteY9" fmla="*/ 2 h 877826"/>
                <a:gd name="connsiteX10" fmla="*/ 2370479 w 4995914"/>
                <a:gd name="connsiteY10" fmla="*/ 106977 h 877826"/>
                <a:gd name="connsiteX11" fmla="*/ 2538006 w 4995914"/>
                <a:gd name="connsiteY11" fmla="*/ 149421 h 877826"/>
                <a:gd name="connsiteX12" fmla="*/ 2735517 w 4995914"/>
                <a:gd name="connsiteY12" fmla="*/ 263349 h 877826"/>
                <a:gd name="connsiteX13" fmla="*/ 2947289 w 4995914"/>
                <a:gd name="connsiteY13" fmla="*/ 338345 h 877826"/>
                <a:gd name="connsiteX14" fmla="*/ 3211005 w 4995914"/>
                <a:gd name="connsiteY14" fmla="*/ 547536 h 877826"/>
                <a:gd name="connsiteX15" fmla="*/ 3598710 w 4995914"/>
                <a:gd name="connsiteY15" fmla="*/ 621794 h 877826"/>
                <a:gd name="connsiteX16" fmla="*/ 3715753 w 4995914"/>
                <a:gd name="connsiteY16" fmla="*/ 621794 h 877826"/>
                <a:gd name="connsiteX17" fmla="*/ 4022992 w 4995914"/>
                <a:gd name="connsiteY17" fmla="*/ 673001 h 877826"/>
                <a:gd name="connsiteX18" fmla="*/ 4235133 w 4995914"/>
                <a:gd name="connsiteY18" fmla="*/ 643740 h 877826"/>
                <a:gd name="connsiteX19" fmla="*/ 4681360 w 4995914"/>
                <a:gd name="connsiteY19" fmla="*/ 870511 h 877826"/>
                <a:gd name="connsiteX20" fmla="*/ 4809406 w 4995914"/>
                <a:gd name="connsiteY20" fmla="*/ 826989 h 877826"/>
                <a:gd name="connsiteX21" fmla="*/ 4995914 w 4995914"/>
                <a:gd name="connsiteY21" fmla="*/ 877826 h 877826"/>
                <a:gd name="connsiteX0" fmla="*/ 0 w 4995914"/>
                <a:gd name="connsiteY0" fmla="*/ 832092 h 877826"/>
                <a:gd name="connsiteX1" fmla="*/ 482435 w 4995914"/>
                <a:gd name="connsiteY1" fmla="*/ 775413 h 877826"/>
                <a:gd name="connsiteX2" fmla="*/ 584848 w 4995914"/>
                <a:gd name="connsiteY2" fmla="*/ 643740 h 877826"/>
                <a:gd name="connsiteX3" fmla="*/ 709206 w 4995914"/>
                <a:gd name="connsiteY3" fmla="*/ 570588 h 877826"/>
                <a:gd name="connsiteX4" fmla="*/ 811619 w 4995914"/>
                <a:gd name="connsiteY4" fmla="*/ 629109 h 877826"/>
                <a:gd name="connsiteX5" fmla="*/ 979869 w 4995914"/>
                <a:gd name="connsiteY5" fmla="*/ 592533 h 877826"/>
                <a:gd name="connsiteX6" fmla="*/ 1257846 w 4995914"/>
                <a:gd name="connsiteY6" fmla="*/ 468175 h 877826"/>
                <a:gd name="connsiteX7" fmla="*/ 1565085 w 4995914"/>
                <a:gd name="connsiteY7" fmla="*/ 219458 h 877826"/>
                <a:gd name="connsiteX8" fmla="*/ 1806486 w 4995914"/>
                <a:gd name="connsiteY8" fmla="*/ 109730 h 877826"/>
                <a:gd name="connsiteX9" fmla="*/ 2080447 w 4995914"/>
                <a:gd name="connsiteY9" fmla="*/ 2 h 877826"/>
                <a:gd name="connsiteX10" fmla="*/ 2370479 w 4995914"/>
                <a:gd name="connsiteY10" fmla="*/ 106977 h 877826"/>
                <a:gd name="connsiteX11" fmla="*/ 2538006 w 4995914"/>
                <a:gd name="connsiteY11" fmla="*/ 149421 h 877826"/>
                <a:gd name="connsiteX12" fmla="*/ 2735517 w 4995914"/>
                <a:gd name="connsiteY12" fmla="*/ 263349 h 877826"/>
                <a:gd name="connsiteX13" fmla="*/ 2947289 w 4995914"/>
                <a:gd name="connsiteY13" fmla="*/ 338345 h 877826"/>
                <a:gd name="connsiteX14" fmla="*/ 3211005 w 4995914"/>
                <a:gd name="connsiteY14" fmla="*/ 547536 h 877826"/>
                <a:gd name="connsiteX15" fmla="*/ 3598710 w 4995914"/>
                <a:gd name="connsiteY15" fmla="*/ 621794 h 877826"/>
                <a:gd name="connsiteX16" fmla="*/ 3715753 w 4995914"/>
                <a:gd name="connsiteY16" fmla="*/ 621794 h 877826"/>
                <a:gd name="connsiteX17" fmla="*/ 4022992 w 4995914"/>
                <a:gd name="connsiteY17" fmla="*/ 673001 h 877826"/>
                <a:gd name="connsiteX18" fmla="*/ 4235133 w 4995914"/>
                <a:gd name="connsiteY18" fmla="*/ 643740 h 877826"/>
                <a:gd name="connsiteX19" fmla="*/ 4681360 w 4995914"/>
                <a:gd name="connsiteY19" fmla="*/ 870511 h 877826"/>
                <a:gd name="connsiteX20" fmla="*/ 4809406 w 4995914"/>
                <a:gd name="connsiteY20" fmla="*/ 826989 h 877826"/>
                <a:gd name="connsiteX21" fmla="*/ 4995914 w 4995914"/>
                <a:gd name="connsiteY21" fmla="*/ 877826 h 877826"/>
                <a:gd name="connsiteX0" fmla="*/ 0 w 4995914"/>
                <a:gd name="connsiteY0" fmla="*/ 832426 h 878160"/>
                <a:gd name="connsiteX1" fmla="*/ 482435 w 4995914"/>
                <a:gd name="connsiteY1" fmla="*/ 775747 h 878160"/>
                <a:gd name="connsiteX2" fmla="*/ 584848 w 4995914"/>
                <a:gd name="connsiteY2" fmla="*/ 644074 h 878160"/>
                <a:gd name="connsiteX3" fmla="*/ 709206 w 4995914"/>
                <a:gd name="connsiteY3" fmla="*/ 570922 h 878160"/>
                <a:gd name="connsiteX4" fmla="*/ 811619 w 4995914"/>
                <a:gd name="connsiteY4" fmla="*/ 629443 h 878160"/>
                <a:gd name="connsiteX5" fmla="*/ 979869 w 4995914"/>
                <a:gd name="connsiteY5" fmla="*/ 592867 h 878160"/>
                <a:gd name="connsiteX6" fmla="*/ 1257846 w 4995914"/>
                <a:gd name="connsiteY6" fmla="*/ 468509 h 878160"/>
                <a:gd name="connsiteX7" fmla="*/ 1565085 w 4995914"/>
                <a:gd name="connsiteY7" fmla="*/ 219792 h 878160"/>
                <a:gd name="connsiteX8" fmla="*/ 1809962 w 4995914"/>
                <a:gd name="connsiteY8" fmla="*/ 78773 h 878160"/>
                <a:gd name="connsiteX9" fmla="*/ 2080447 w 4995914"/>
                <a:gd name="connsiteY9" fmla="*/ 336 h 878160"/>
                <a:gd name="connsiteX10" fmla="*/ 2370479 w 4995914"/>
                <a:gd name="connsiteY10" fmla="*/ 107311 h 878160"/>
                <a:gd name="connsiteX11" fmla="*/ 2538006 w 4995914"/>
                <a:gd name="connsiteY11" fmla="*/ 149755 h 878160"/>
                <a:gd name="connsiteX12" fmla="*/ 2735517 w 4995914"/>
                <a:gd name="connsiteY12" fmla="*/ 263683 h 878160"/>
                <a:gd name="connsiteX13" fmla="*/ 2947289 w 4995914"/>
                <a:gd name="connsiteY13" fmla="*/ 338679 h 878160"/>
                <a:gd name="connsiteX14" fmla="*/ 3211005 w 4995914"/>
                <a:gd name="connsiteY14" fmla="*/ 547870 h 878160"/>
                <a:gd name="connsiteX15" fmla="*/ 3598710 w 4995914"/>
                <a:gd name="connsiteY15" fmla="*/ 622128 h 878160"/>
                <a:gd name="connsiteX16" fmla="*/ 3715753 w 4995914"/>
                <a:gd name="connsiteY16" fmla="*/ 622128 h 878160"/>
                <a:gd name="connsiteX17" fmla="*/ 4022992 w 4995914"/>
                <a:gd name="connsiteY17" fmla="*/ 673335 h 878160"/>
                <a:gd name="connsiteX18" fmla="*/ 4235133 w 4995914"/>
                <a:gd name="connsiteY18" fmla="*/ 644074 h 878160"/>
                <a:gd name="connsiteX19" fmla="*/ 4681360 w 4995914"/>
                <a:gd name="connsiteY19" fmla="*/ 870845 h 878160"/>
                <a:gd name="connsiteX20" fmla="*/ 4809406 w 4995914"/>
                <a:gd name="connsiteY20" fmla="*/ 827323 h 878160"/>
                <a:gd name="connsiteX21" fmla="*/ 4995914 w 4995914"/>
                <a:gd name="connsiteY21" fmla="*/ 878160 h 878160"/>
                <a:gd name="connsiteX0" fmla="*/ 0 w 4995914"/>
                <a:gd name="connsiteY0" fmla="*/ 832988 h 878722"/>
                <a:gd name="connsiteX1" fmla="*/ 482435 w 4995914"/>
                <a:gd name="connsiteY1" fmla="*/ 776309 h 878722"/>
                <a:gd name="connsiteX2" fmla="*/ 584848 w 4995914"/>
                <a:gd name="connsiteY2" fmla="*/ 644636 h 878722"/>
                <a:gd name="connsiteX3" fmla="*/ 709206 w 4995914"/>
                <a:gd name="connsiteY3" fmla="*/ 571484 h 878722"/>
                <a:gd name="connsiteX4" fmla="*/ 811619 w 4995914"/>
                <a:gd name="connsiteY4" fmla="*/ 630005 h 878722"/>
                <a:gd name="connsiteX5" fmla="*/ 979869 w 4995914"/>
                <a:gd name="connsiteY5" fmla="*/ 593429 h 878722"/>
                <a:gd name="connsiteX6" fmla="*/ 1257846 w 4995914"/>
                <a:gd name="connsiteY6" fmla="*/ 469071 h 878722"/>
                <a:gd name="connsiteX7" fmla="*/ 1565085 w 4995914"/>
                <a:gd name="connsiteY7" fmla="*/ 220354 h 878722"/>
                <a:gd name="connsiteX8" fmla="*/ 1809962 w 4995914"/>
                <a:gd name="connsiteY8" fmla="*/ 79335 h 878722"/>
                <a:gd name="connsiteX9" fmla="*/ 2080447 w 4995914"/>
                <a:gd name="connsiteY9" fmla="*/ 898 h 878722"/>
                <a:gd name="connsiteX10" fmla="*/ 2370479 w 4995914"/>
                <a:gd name="connsiteY10" fmla="*/ 107873 h 878722"/>
                <a:gd name="connsiteX11" fmla="*/ 2538006 w 4995914"/>
                <a:gd name="connsiteY11" fmla="*/ 150317 h 878722"/>
                <a:gd name="connsiteX12" fmla="*/ 2735517 w 4995914"/>
                <a:gd name="connsiteY12" fmla="*/ 264245 h 878722"/>
                <a:gd name="connsiteX13" fmla="*/ 2947289 w 4995914"/>
                <a:gd name="connsiteY13" fmla="*/ 339241 h 878722"/>
                <a:gd name="connsiteX14" fmla="*/ 3211005 w 4995914"/>
                <a:gd name="connsiteY14" fmla="*/ 548432 h 878722"/>
                <a:gd name="connsiteX15" fmla="*/ 3598710 w 4995914"/>
                <a:gd name="connsiteY15" fmla="*/ 622690 h 878722"/>
                <a:gd name="connsiteX16" fmla="*/ 3715753 w 4995914"/>
                <a:gd name="connsiteY16" fmla="*/ 622690 h 878722"/>
                <a:gd name="connsiteX17" fmla="*/ 4022992 w 4995914"/>
                <a:gd name="connsiteY17" fmla="*/ 673897 h 878722"/>
                <a:gd name="connsiteX18" fmla="*/ 4235133 w 4995914"/>
                <a:gd name="connsiteY18" fmla="*/ 644636 h 878722"/>
                <a:gd name="connsiteX19" fmla="*/ 4681360 w 4995914"/>
                <a:gd name="connsiteY19" fmla="*/ 871407 h 878722"/>
                <a:gd name="connsiteX20" fmla="*/ 4809406 w 4995914"/>
                <a:gd name="connsiteY20" fmla="*/ 827885 h 878722"/>
                <a:gd name="connsiteX21" fmla="*/ 4995914 w 4995914"/>
                <a:gd name="connsiteY21" fmla="*/ 878722 h 878722"/>
                <a:gd name="connsiteX0" fmla="*/ 0 w 4995914"/>
                <a:gd name="connsiteY0" fmla="*/ 833228 h 878962"/>
                <a:gd name="connsiteX1" fmla="*/ 482435 w 4995914"/>
                <a:gd name="connsiteY1" fmla="*/ 776549 h 878962"/>
                <a:gd name="connsiteX2" fmla="*/ 584848 w 4995914"/>
                <a:gd name="connsiteY2" fmla="*/ 644876 h 878962"/>
                <a:gd name="connsiteX3" fmla="*/ 709206 w 4995914"/>
                <a:gd name="connsiteY3" fmla="*/ 571724 h 878962"/>
                <a:gd name="connsiteX4" fmla="*/ 811619 w 4995914"/>
                <a:gd name="connsiteY4" fmla="*/ 630245 h 878962"/>
                <a:gd name="connsiteX5" fmla="*/ 979869 w 4995914"/>
                <a:gd name="connsiteY5" fmla="*/ 593669 h 878962"/>
                <a:gd name="connsiteX6" fmla="*/ 1257846 w 4995914"/>
                <a:gd name="connsiteY6" fmla="*/ 469311 h 878962"/>
                <a:gd name="connsiteX7" fmla="*/ 1565085 w 4995914"/>
                <a:gd name="connsiteY7" fmla="*/ 220594 h 878962"/>
                <a:gd name="connsiteX8" fmla="*/ 1799532 w 4995914"/>
                <a:gd name="connsiteY8" fmla="*/ 62191 h 878962"/>
                <a:gd name="connsiteX9" fmla="*/ 2080447 w 4995914"/>
                <a:gd name="connsiteY9" fmla="*/ 1138 h 878962"/>
                <a:gd name="connsiteX10" fmla="*/ 2370479 w 4995914"/>
                <a:gd name="connsiteY10" fmla="*/ 108113 h 878962"/>
                <a:gd name="connsiteX11" fmla="*/ 2538006 w 4995914"/>
                <a:gd name="connsiteY11" fmla="*/ 150557 h 878962"/>
                <a:gd name="connsiteX12" fmla="*/ 2735517 w 4995914"/>
                <a:gd name="connsiteY12" fmla="*/ 264485 h 878962"/>
                <a:gd name="connsiteX13" fmla="*/ 2947289 w 4995914"/>
                <a:gd name="connsiteY13" fmla="*/ 339481 h 878962"/>
                <a:gd name="connsiteX14" fmla="*/ 3211005 w 4995914"/>
                <a:gd name="connsiteY14" fmla="*/ 548672 h 878962"/>
                <a:gd name="connsiteX15" fmla="*/ 3598710 w 4995914"/>
                <a:gd name="connsiteY15" fmla="*/ 622930 h 878962"/>
                <a:gd name="connsiteX16" fmla="*/ 3715753 w 4995914"/>
                <a:gd name="connsiteY16" fmla="*/ 622930 h 878962"/>
                <a:gd name="connsiteX17" fmla="*/ 4022992 w 4995914"/>
                <a:gd name="connsiteY17" fmla="*/ 674137 h 878962"/>
                <a:gd name="connsiteX18" fmla="*/ 4235133 w 4995914"/>
                <a:gd name="connsiteY18" fmla="*/ 644876 h 878962"/>
                <a:gd name="connsiteX19" fmla="*/ 4681360 w 4995914"/>
                <a:gd name="connsiteY19" fmla="*/ 871647 h 878962"/>
                <a:gd name="connsiteX20" fmla="*/ 4809406 w 4995914"/>
                <a:gd name="connsiteY20" fmla="*/ 828125 h 878962"/>
                <a:gd name="connsiteX21" fmla="*/ 4995914 w 4995914"/>
                <a:gd name="connsiteY21" fmla="*/ 878962 h 878962"/>
                <a:gd name="connsiteX0" fmla="*/ 0 w 4995914"/>
                <a:gd name="connsiteY0" fmla="*/ 833228 h 878962"/>
                <a:gd name="connsiteX1" fmla="*/ 482435 w 4995914"/>
                <a:gd name="connsiteY1" fmla="*/ 748735 h 878962"/>
                <a:gd name="connsiteX2" fmla="*/ 584848 w 4995914"/>
                <a:gd name="connsiteY2" fmla="*/ 644876 h 878962"/>
                <a:gd name="connsiteX3" fmla="*/ 709206 w 4995914"/>
                <a:gd name="connsiteY3" fmla="*/ 571724 h 878962"/>
                <a:gd name="connsiteX4" fmla="*/ 811619 w 4995914"/>
                <a:gd name="connsiteY4" fmla="*/ 630245 h 878962"/>
                <a:gd name="connsiteX5" fmla="*/ 979869 w 4995914"/>
                <a:gd name="connsiteY5" fmla="*/ 593669 h 878962"/>
                <a:gd name="connsiteX6" fmla="*/ 1257846 w 4995914"/>
                <a:gd name="connsiteY6" fmla="*/ 469311 h 878962"/>
                <a:gd name="connsiteX7" fmla="*/ 1565085 w 4995914"/>
                <a:gd name="connsiteY7" fmla="*/ 220594 h 878962"/>
                <a:gd name="connsiteX8" fmla="*/ 1799532 w 4995914"/>
                <a:gd name="connsiteY8" fmla="*/ 62191 h 878962"/>
                <a:gd name="connsiteX9" fmla="*/ 2080447 w 4995914"/>
                <a:gd name="connsiteY9" fmla="*/ 1138 h 878962"/>
                <a:gd name="connsiteX10" fmla="*/ 2370479 w 4995914"/>
                <a:gd name="connsiteY10" fmla="*/ 108113 h 878962"/>
                <a:gd name="connsiteX11" fmla="*/ 2538006 w 4995914"/>
                <a:gd name="connsiteY11" fmla="*/ 150557 h 878962"/>
                <a:gd name="connsiteX12" fmla="*/ 2735517 w 4995914"/>
                <a:gd name="connsiteY12" fmla="*/ 264485 h 878962"/>
                <a:gd name="connsiteX13" fmla="*/ 2947289 w 4995914"/>
                <a:gd name="connsiteY13" fmla="*/ 339481 h 878962"/>
                <a:gd name="connsiteX14" fmla="*/ 3211005 w 4995914"/>
                <a:gd name="connsiteY14" fmla="*/ 548672 h 878962"/>
                <a:gd name="connsiteX15" fmla="*/ 3598710 w 4995914"/>
                <a:gd name="connsiteY15" fmla="*/ 622930 h 878962"/>
                <a:gd name="connsiteX16" fmla="*/ 3715753 w 4995914"/>
                <a:gd name="connsiteY16" fmla="*/ 622930 h 878962"/>
                <a:gd name="connsiteX17" fmla="*/ 4022992 w 4995914"/>
                <a:gd name="connsiteY17" fmla="*/ 674137 h 878962"/>
                <a:gd name="connsiteX18" fmla="*/ 4235133 w 4995914"/>
                <a:gd name="connsiteY18" fmla="*/ 644876 h 878962"/>
                <a:gd name="connsiteX19" fmla="*/ 4681360 w 4995914"/>
                <a:gd name="connsiteY19" fmla="*/ 871647 h 878962"/>
                <a:gd name="connsiteX20" fmla="*/ 4809406 w 4995914"/>
                <a:gd name="connsiteY20" fmla="*/ 828125 h 878962"/>
                <a:gd name="connsiteX21" fmla="*/ 4995914 w 4995914"/>
                <a:gd name="connsiteY21" fmla="*/ 878962 h 878962"/>
                <a:gd name="connsiteX0" fmla="*/ 0 w 4995914"/>
                <a:gd name="connsiteY0" fmla="*/ 833228 h 878962"/>
                <a:gd name="connsiteX1" fmla="*/ 482435 w 4995914"/>
                <a:gd name="connsiteY1" fmla="*/ 748735 h 878962"/>
                <a:gd name="connsiteX2" fmla="*/ 584848 w 4995914"/>
                <a:gd name="connsiteY2" fmla="*/ 644876 h 878962"/>
                <a:gd name="connsiteX3" fmla="*/ 709206 w 4995914"/>
                <a:gd name="connsiteY3" fmla="*/ 571724 h 878962"/>
                <a:gd name="connsiteX4" fmla="*/ 811619 w 4995914"/>
                <a:gd name="connsiteY4" fmla="*/ 630245 h 878962"/>
                <a:gd name="connsiteX5" fmla="*/ 979869 w 4995914"/>
                <a:gd name="connsiteY5" fmla="*/ 593669 h 878962"/>
                <a:gd name="connsiteX6" fmla="*/ 1257846 w 4995914"/>
                <a:gd name="connsiteY6" fmla="*/ 469311 h 878962"/>
                <a:gd name="connsiteX7" fmla="*/ 1565085 w 4995914"/>
                <a:gd name="connsiteY7" fmla="*/ 220594 h 878962"/>
                <a:gd name="connsiteX8" fmla="*/ 1799532 w 4995914"/>
                <a:gd name="connsiteY8" fmla="*/ 62191 h 878962"/>
                <a:gd name="connsiteX9" fmla="*/ 2080447 w 4995914"/>
                <a:gd name="connsiteY9" fmla="*/ 1138 h 878962"/>
                <a:gd name="connsiteX10" fmla="*/ 2370479 w 4995914"/>
                <a:gd name="connsiteY10" fmla="*/ 108113 h 878962"/>
                <a:gd name="connsiteX11" fmla="*/ 2538006 w 4995914"/>
                <a:gd name="connsiteY11" fmla="*/ 150557 h 878962"/>
                <a:gd name="connsiteX12" fmla="*/ 2735517 w 4995914"/>
                <a:gd name="connsiteY12" fmla="*/ 264485 h 878962"/>
                <a:gd name="connsiteX13" fmla="*/ 2947289 w 4995914"/>
                <a:gd name="connsiteY13" fmla="*/ 339481 h 878962"/>
                <a:gd name="connsiteX14" fmla="*/ 3211005 w 4995914"/>
                <a:gd name="connsiteY14" fmla="*/ 548672 h 878962"/>
                <a:gd name="connsiteX15" fmla="*/ 3598710 w 4995914"/>
                <a:gd name="connsiteY15" fmla="*/ 622930 h 878962"/>
                <a:gd name="connsiteX16" fmla="*/ 3715753 w 4995914"/>
                <a:gd name="connsiteY16" fmla="*/ 622930 h 878962"/>
                <a:gd name="connsiteX17" fmla="*/ 4022992 w 4995914"/>
                <a:gd name="connsiteY17" fmla="*/ 674137 h 878962"/>
                <a:gd name="connsiteX18" fmla="*/ 4235133 w 4995914"/>
                <a:gd name="connsiteY18" fmla="*/ 644876 h 878962"/>
                <a:gd name="connsiteX19" fmla="*/ 4681360 w 4995914"/>
                <a:gd name="connsiteY19" fmla="*/ 871647 h 878962"/>
                <a:gd name="connsiteX20" fmla="*/ 4809406 w 4995914"/>
                <a:gd name="connsiteY20" fmla="*/ 828125 h 878962"/>
                <a:gd name="connsiteX21" fmla="*/ 4995914 w 4995914"/>
                <a:gd name="connsiteY21" fmla="*/ 878962 h 878962"/>
                <a:gd name="connsiteX0" fmla="*/ 0 w 4995914"/>
                <a:gd name="connsiteY0" fmla="*/ 833228 h 878962"/>
                <a:gd name="connsiteX1" fmla="*/ 510249 w 4995914"/>
                <a:gd name="connsiteY1" fmla="*/ 720920 h 878962"/>
                <a:gd name="connsiteX2" fmla="*/ 584848 w 4995914"/>
                <a:gd name="connsiteY2" fmla="*/ 644876 h 878962"/>
                <a:gd name="connsiteX3" fmla="*/ 709206 w 4995914"/>
                <a:gd name="connsiteY3" fmla="*/ 571724 h 878962"/>
                <a:gd name="connsiteX4" fmla="*/ 811619 w 4995914"/>
                <a:gd name="connsiteY4" fmla="*/ 630245 h 878962"/>
                <a:gd name="connsiteX5" fmla="*/ 979869 w 4995914"/>
                <a:gd name="connsiteY5" fmla="*/ 593669 h 878962"/>
                <a:gd name="connsiteX6" fmla="*/ 1257846 w 4995914"/>
                <a:gd name="connsiteY6" fmla="*/ 469311 h 878962"/>
                <a:gd name="connsiteX7" fmla="*/ 1565085 w 4995914"/>
                <a:gd name="connsiteY7" fmla="*/ 220594 h 878962"/>
                <a:gd name="connsiteX8" fmla="*/ 1799532 w 4995914"/>
                <a:gd name="connsiteY8" fmla="*/ 62191 h 878962"/>
                <a:gd name="connsiteX9" fmla="*/ 2080447 w 4995914"/>
                <a:gd name="connsiteY9" fmla="*/ 1138 h 878962"/>
                <a:gd name="connsiteX10" fmla="*/ 2370479 w 4995914"/>
                <a:gd name="connsiteY10" fmla="*/ 108113 h 878962"/>
                <a:gd name="connsiteX11" fmla="*/ 2538006 w 4995914"/>
                <a:gd name="connsiteY11" fmla="*/ 150557 h 878962"/>
                <a:gd name="connsiteX12" fmla="*/ 2735517 w 4995914"/>
                <a:gd name="connsiteY12" fmla="*/ 264485 h 878962"/>
                <a:gd name="connsiteX13" fmla="*/ 2947289 w 4995914"/>
                <a:gd name="connsiteY13" fmla="*/ 339481 h 878962"/>
                <a:gd name="connsiteX14" fmla="*/ 3211005 w 4995914"/>
                <a:gd name="connsiteY14" fmla="*/ 548672 h 878962"/>
                <a:gd name="connsiteX15" fmla="*/ 3598710 w 4995914"/>
                <a:gd name="connsiteY15" fmla="*/ 622930 h 878962"/>
                <a:gd name="connsiteX16" fmla="*/ 3715753 w 4995914"/>
                <a:gd name="connsiteY16" fmla="*/ 622930 h 878962"/>
                <a:gd name="connsiteX17" fmla="*/ 4022992 w 4995914"/>
                <a:gd name="connsiteY17" fmla="*/ 674137 h 878962"/>
                <a:gd name="connsiteX18" fmla="*/ 4235133 w 4995914"/>
                <a:gd name="connsiteY18" fmla="*/ 644876 h 878962"/>
                <a:gd name="connsiteX19" fmla="*/ 4681360 w 4995914"/>
                <a:gd name="connsiteY19" fmla="*/ 871647 h 878962"/>
                <a:gd name="connsiteX20" fmla="*/ 4809406 w 4995914"/>
                <a:gd name="connsiteY20" fmla="*/ 828125 h 878962"/>
                <a:gd name="connsiteX21" fmla="*/ 4995914 w 4995914"/>
                <a:gd name="connsiteY21" fmla="*/ 878962 h 878962"/>
                <a:gd name="connsiteX0" fmla="*/ 0 w 4995914"/>
                <a:gd name="connsiteY0" fmla="*/ 833228 h 878962"/>
                <a:gd name="connsiteX1" fmla="*/ 510249 w 4995914"/>
                <a:gd name="connsiteY1" fmla="*/ 720920 h 878962"/>
                <a:gd name="connsiteX2" fmla="*/ 584848 w 4995914"/>
                <a:gd name="connsiteY2" fmla="*/ 644876 h 878962"/>
                <a:gd name="connsiteX3" fmla="*/ 709206 w 4995914"/>
                <a:gd name="connsiteY3" fmla="*/ 571724 h 878962"/>
                <a:gd name="connsiteX4" fmla="*/ 811619 w 4995914"/>
                <a:gd name="connsiteY4" fmla="*/ 630245 h 878962"/>
                <a:gd name="connsiteX5" fmla="*/ 979869 w 4995914"/>
                <a:gd name="connsiteY5" fmla="*/ 593669 h 878962"/>
                <a:gd name="connsiteX6" fmla="*/ 1257846 w 4995914"/>
                <a:gd name="connsiteY6" fmla="*/ 469311 h 878962"/>
                <a:gd name="connsiteX7" fmla="*/ 1565085 w 4995914"/>
                <a:gd name="connsiteY7" fmla="*/ 220594 h 878962"/>
                <a:gd name="connsiteX8" fmla="*/ 1799532 w 4995914"/>
                <a:gd name="connsiteY8" fmla="*/ 62191 h 878962"/>
                <a:gd name="connsiteX9" fmla="*/ 2080447 w 4995914"/>
                <a:gd name="connsiteY9" fmla="*/ 1138 h 878962"/>
                <a:gd name="connsiteX10" fmla="*/ 2370479 w 4995914"/>
                <a:gd name="connsiteY10" fmla="*/ 108113 h 878962"/>
                <a:gd name="connsiteX11" fmla="*/ 2538006 w 4995914"/>
                <a:gd name="connsiteY11" fmla="*/ 150557 h 878962"/>
                <a:gd name="connsiteX12" fmla="*/ 2735517 w 4995914"/>
                <a:gd name="connsiteY12" fmla="*/ 264485 h 878962"/>
                <a:gd name="connsiteX13" fmla="*/ 2947289 w 4995914"/>
                <a:gd name="connsiteY13" fmla="*/ 339481 h 878962"/>
                <a:gd name="connsiteX14" fmla="*/ 3211005 w 4995914"/>
                <a:gd name="connsiteY14" fmla="*/ 548672 h 878962"/>
                <a:gd name="connsiteX15" fmla="*/ 3598710 w 4995914"/>
                <a:gd name="connsiteY15" fmla="*/ 622930 h 878962"/>
                <a:gd name="connsiteX16" fmla="*/ 3715753 w 4995914"/>
                <a:gd name="connsiteY16" fmla="*/ 622930 h 878962"/>
                <a:gd name="connsiteX17" fmla="*/ 4022992 w 4995914"/>
                <a:gd name="connsiteY17" fmla="*/ 674137 h 878962"/>
                <a:gd name="connsiteX18" fmla="*/ 4235133 w 4995914"/>
                <a:gd name="connsiteY18" fmla="*/ 644876 h 878962"/>
                <a:gd name="connsiteX19" fmla="*/ 4681360 w 4995914"/>
                <a:gd name="connsiteY19" fmla="*/ 871647 h 878962"/>
                <a:gd name="connsiteX20" fmla="*/ 4809406 w 4995914"/>
                <a:gd name="connsiteY20" fmla="*/ 828125 h 878962"/>
                <a:gd name="connsiteX21" fmla="*/ 4995914 w 4995914"/>
                <a:gd name="connsiteY21" fmla="*/ 878962 h 878962"/>
                <a:gd name="connsiteX0" fmla="*/ 0 w 4995914"/>
                <a:gd name="connsiteY0" fmla="*/ 833228 h 878962"/>
                <a:gd name="connsiteX1" fmla="*/ 510249 w 4995914"/>
                <a:gd name="connsiteY1" fmla="*/ 720920 h 878962"/>
                <a:gd name="connsiteX2" fmla="*/ 584848 w 4995914"/>
                <a:gd name="connsiteY2" fmla="*/ 644876 h 878962"/>
                <a:gd name="connsiteX3" fmla="*/ 709206 w 4995914"/>
                <a:gd name="connsiteY3" fmla="*/ 571724 h 878962"/>
                <a:gd name="connsiteX4" fmla="*/ 811619 w 4995914"/>
                <a:gd name="connsiteY4" fmla="*/ 630245 h 878962"/>
                <a:gd name="connsiteX5" fmla="*/ 979869 w 4995914"/>
                <a:gd name="connsiteY5" fmla="*/ 593669 h 878962"/>
                <a:gd name="connsiteX6" fmla="*/ 1257846 w 4995914"/>
                <a:gd name="connsiteY6" fmla="*/ 469311 h 878962"/>
                <a:gd name="connsiteX7" fmla="*/ 1565085 w 4995914"/>
                <a:gd name="connsiteY7" fmla="*/ 220594 h 878962"/>
                <a:gd name="connsiteX8" fmla="*/ 1799532 w 4995914"/>
                <a:gd name="connsiteY8" fmla="*/ 62191 h 878962"/>
                <a:gd name="connsiteX9" fmla="*/ 2080447 w 4995914"/>
                <a:gd name="connsiteY9" fmla="*/ 1138 h 878962"/>
                <a:gd name="connsiteX10" fmla="*/ 2370479 w 4995914"/>
                <a:gd name="connsiteY10" fmla="*/ 108113 h 878962"/>
                <a:gd name="connsiteX11" fmla="*/ 2538006 w 4995914"/>
                <a:gd name="connsiteY11" fmla="*/ 150557 h 878962"/>
                <a:gd name="connsiteX12" fmla="*/ 2735517 w 4995914"/>
                <a:gd name="connsiteY12" fmla="*/ 264485 h 878962"/>
                <a:gd name="connsiteX13" fmla="*/ 2947289 w 4995914"/>
                <a:gd name="connsiteY13" fmla="*/ 339481 h 878962"/>
                <a:gd name="connsiteX14" fmla="*/ 3211005 w 4995914"/>
                <a:gd name="connsiteY14" fmla="*/ 548672 h 878962"/>
                <a:gd name="connsiteX15" fmla="*/ 3598710 w 4995914"/>
                <a:gd name="connsiteY15" fmla="*/ 622930 h 878962"/>
                <a:gd name="connsiteX16" fmla="*/ 3715753 w 4995914"/>
                <a:gd name="connsiteY16" fmla="*/ 622930 h 878962"/>
                <a:gd name="connsiteX17" fmla="*/ 4022992 w 4995914"/>
                <a:gd name="connsiteY17" fmla="*/ 674137 h 878962"/>
                <a:gd name="connsiteX18" fmla="*/ 4235133 w 4995914"/>
                <a:gd name="connsiteY18" fmla="*/ 644876 h 878962"/>
                <a:gd name="connsiteX19" fmla="*/ 4681360 w 4995914"/>
                <a:gd name="connsiteY19" fmla="*/ 871647 h 878962"/>
                <a:gd name="connsiteX20" fmla="*/ 4809406 w 4995914"/>
                <a:gd name="connsiteY20" fmla="*/ 828125 h 878962"/>
                <a:gd name="connsiteX21" fmla="*/ 4995914 w 4995914"/>
                <a:gd name="connsiteY21" fmla="*/ 878962 h 878962"/>
                <a:gd name="connsiteX0" fmla="*/ 0 w 4995914"/>
                <a:gd name="connsiteY0" fmla="*/ 833228 h 878962"/>
                <a:gd name="connsiteX1" fmla="*/ 510249 w 4995914"/>
                <a:gd name="connsiteY1" fmla="*/ 720920 h 878962"/>
                <a:gd name="connsiteX2" fmla="*/ 584848 w 4995914"/>
                <a:gd name="connsiteY2" fmla="*/ 644876 h 878962"/>
                <a:gd name="connsiteX3" fmla="*/ 691822 w 4995914"/>
                <a:gd name="connsiteY3" fmla="*/ 585632 h 878962"/>
                <a:gd name="connsiteX4" fmla="*/ 811619 w 4995914"/>
                <a:gd name="connsiteY4" fmla="*/ 630245 h 878962"/>
                <a:gd name="connsiteX5" fmla="*/ 979869 w 4995914"/>
                <a:gd name="connsiteY5" fmla="*/ 593669 h 878962"/>
                <a:gd name="connsiteX6" fmla="*/ 1257846 w 4995914"/>
                <a:gd name="connsiteY6" fmla="*/ 469311 h 878962"/>
                <a:gd name="connsiteX7" fmla="*/ 1565085 w 4995914"/>
                <a:gd name="connsiteY7" fmla="*/ 220594 h 878962"/>
                <a:gd name="connsiteX8" fmla="*/ 1799532 w 4995914"/>
                <a:gd name="connsiteY8" fmla="*/ 62191 h 878962"/>
                <a:gd name="connsiteX9" fmla="*/ 2080447 w 4995914"/>
                <a:gd name="connsiteY9" fmla="*/ 1138 h 878962"/>
                <a:gd name="connsiteX10" fmla="*/ 2370479 w 4995914"/>
                <a:gd name="connsiteY10" fmla="*/ 108113 h 878962"/>
                <a:gd name="connsiteX11" fmla="*/ 2538006 w 4995914"/>
                <a:gd name="connsiteY11" fmla="*/ 150557 h 878962"/>
                <a:gd name="connsiteX12" fmla="*/ 2735517 w 4995914"/>
                <a:gd name="connsiteY12" fmla="*/ 264485 h 878962"/>
                <a:gd name="connsiteX13" fmla="*/ 2947289 w 4995914"/>
                <a:gd name="connsiteY13" fmla="*/ 339481 h 878962"/>
                <a:gd name="connsiteX14" fmla="*/ 3211005 w 4995914"/>
                <a:gd name="connsiteY14" fmla="*/ 548672 h 878962"/>
                <a:gd name="connsiteX15" fmla="*/ 3598710 w 4995914"/>
                <a:gd name="connsiteY15" fmla="*/ 622930 h 878962"/>
                <a:gd name="connsiteX16" fmla="*/ 3715753 w 4995914"/>
                <a:gd name="connsiteY16" fmla="*/ 622930 h 878962"/>
                <a:gd name="connsiteX17" fmla="*/ 4022992 w 4995914"/>
                <a:gd name="connsiteY17" fmla="*/ 674137 h 878962"/>
                <a:gd name="connsiteX18" fmla="*/ 4235133 w 4995914"/>
                <a:gd name="connsiteY18" fmla="*/ 644876 h 878962"/>
                <a:gd name="connsiteX19" fmla="*/ 4681360 w 4995914"/>
                <a:gd name="connsiteY19" fmla="*/ 871647 h 878962"/>
                <a:gd name="connsiteX20" fmla="*/ 4809406 w 4995914"/>
                <a:gd name="connsiteY20" fmla="*/ 828125 h 878962"/>
                <a:gd name="connsiteX21" fmla="*/ 4995914 w 4995914"/>
                <a:gd name="connsiteY21" fmla="*/ 878962 h 87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95914" h="878962">
                  <a:moveTo>
                    <a:pt x="0" y="833228"/>
                  </a:moveTo>
                  <a:cubicBezTo>
                    <a:pt x="230785" y="814148"/>
                    <a:pt x="475357" y="745358"/>
                    <a:pt x="510249" y="720920"/>
                  </a:cubicBezTo>
                  <a:cubicBezTo>
                    <a:pt x="545141" y="696482"/>
                    <a:pt x="554586" y="667424"/>
                    <a:pt x="584848" y="644876"/>
                  </a:cubicBezTo>
                  <a:cubicBezTo>
                    <a:pt x="615110" y="622328"/>
                    <a:pt x="654027" y="588070"/>
                    <a:pt x="691822" y="585632"/>
                  </a:cubicBezTo>
                  <a:cubicBezTo>
                    <a:pt x="729617" y="583194"/>
                    <a:pt x="763611" y="628906"/>
                    <a:pt x="811619" y="630245"/>
                  </a:cubicBezTo>
                  <a:cubicBezTo>
                    <a:pt x="859627" y="631584"/>
                    <a:pt x="905498" y="620491"/>
                    <a:pt x="979869" y="593669"/>
                  </a:cubicBezTo>
                  <a:cubicBezTo>
                    <a:pt x="1054240" y="566847"/>
                    <a:pt x="1160310" y="531490"/>
                    <a:pt x="1257846" y="469311"/>
                  </a:cubicBezTo>
                  <a:cubicBezTo>
                    <a:pt x="1355382" y="407132"/>
                    <a:pt x="1474804" y="288447"/>
                    <a:pt x="1565085" y="220594"/>
                  </a:cubicBezTo>
                  <a:cubicBezTo>
                    <a:pt x="1655366" y="152741"/>
                    <a:pt x="1713638" y="98767"/>
                    <a:pt x="1799532" y="62191"/>
                  </a:cubicBezTo>
                  <a:cubicBezTo>
                    <a:pt x="1885426" y="25615"/>
                    <a:pt x="1985289" y="-6516"/>
                    <a:pt x="2080447" y="1138"/>
                  </a:cubicBezTo>
                  <a:cubicBezTo>
                    <a:pt x="2175605" y="8792"/>
                    <a:pt x="2294219" y="83210"/>
                    <a:pt x="2370479" y="108113"/>
                  </a:cubicBezTo>
                  <a:cubicBezTo>
                    <a:pt x="2446739" y="133016"/>
                    <a:pt x="2477166" y="124495"/>
                    <a:pt x="2538006" y="150557"/>
                  </a:cubicBezTo>
                  <a:cubicBezTo>
                    <a:pt x="2598846" y="176619"/>
                    <a:pt x="2667303" y="232998"/>
                    <a:pt x="2735517" y="264485"/>
                  </a:cubicBezTo>
                  <a:cubicBezTo>
                    <a:pt x="2803731" y="295972"/>
                    <a:pt x="2868041" y="292117"/>
                    <a:pt x="2947289" y="339481"/>
                  </a:cubicBezTo>
                  <a:cubicBezTo>
                    <a:pt x="3026537" y="386845"/>
                    <a:pt x="3102435" y="501430"/>
                    <a:pt x="3211005" y="548672"/>
                  </a:cubicBezTo>
                  <a:cubicBezTo>
                    <a:pt x="3319575" y="595914"/>
                    <a:pt x="3514585" y="610554"/>
                    <a:pt x="3598710" y="622930"/>
                  </a:cubicBezTo>
                  <a:cubicBezTo>
                    <a:pt x="3682835" y="635306"/>
                    <a:pt x="3645039" y="614395"/>
                    <a:pt x="3715753" y="622930"/>
                  </a:cubicBezTo>
                  <a:cubicBezTo>
                    <a:pt x="3786467" y="631465"/>
                    <a:pt x="3936429" y="670479"/>
                    <a:pt x="4022992" y="674137"/>
                  </a:cubicBezTo>
                  <a:cubicBezTo>
                    <a:pt x="4109555" y="677795"/>
                    <a:pt x="4125405" y="611958"/>
                    <a:pt x="4235133" y="644876"/>
                  </a:cubicBezTo>
                  <a:cubicBezTo>
                    <a:pt x="4344861" y="677794"/>
                    <a:pt x="4585648" y="841106"/>
                    <a:pt x="4681360" y="871647"/>
                  </a:cubicBezTo>
                  <a:cubicBezTo>
                    <a:pt x="4777072" y="902188"/>
                    <a:pt x="4756980" y="826906"/>
                    <a:pt x="4809406" y="828125"/>
                  </a:cubicBezTo>
                  <a:cubicBezTo>
                    <a:pt x="4861832" y="829344"/>
                    <a:pt x="4995914" y="878962"/>
                    <a:pt x="4995914" y="878962"/>
                  </a:cubicBezTo>
                </a:path>
              </a:pathLst>
            </a:custGeom>
            <a:noFill/>
            <a:ln w="158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29"/>
            <p:cNvSpPr/>
            <p:nvPr/>
          </p:nvSpPr>
          <p:spPr>
            <a:xfrm>
              <a:off x="755576" y="4005064"/>
              <a:ext cx="5040357" cy="802416"/>
            </a:xfrm>
            <a:custGeom>
              <a:avLst/>
              <a:gdLst>
                <a:gd name="connsiteX0" fmla="*/ 0 w 4147718"/>
                <a:gd name="connsiteY0" fmla="*/ 513005 h 513005"/>
                <a:gd name="connsiteX1" fmla="*/ 160934 w 4147718"/>
                <a:gd name="connsiteY1" fmla="*/ 483744 h 513005"/>
                <a:gd name="connsiteX2" fmla="*/ 416966 w 4147718"/>
                <a:gd name="connsiteY2" fmla="*/ 381331 h 513005"/>
                <a:gd name="connsiteX3" fmla="*/ 563270 w 4147718"/>
                <a:gd name="connsiteY3" fmla="*/ 352070 h 513005"/>
                <a:gd name="connsiteX4" fmla="*/ 811987 w 4147718"/>
                <a:gd name="connsiteY4" fmla="*/ 330125 h 513005"/>
                <a:gd name="connsiteX5" fmla="*/ 907085 w 4147718"/>
                <a:gd name="connsiteY5" fmla="*/ 315494 h 513005"/>
                <a:gd name="connsiteX6" fmla="*/ 1053389 w 4147718"/>
                <a:gd name="connsiteY6" fmla="*/ 249657 h 513005"/>
                <a:gd name="connsiteX7" fmla="*/ 1185062 w 4147718"/>
                <a:gd name="connsiteY7" fmla="*/ 154560 h 513005"/>
                <a:gd name="connsiteX8" fmla="*/ 1360627 w 4147718"/>
                <a:gd name="connsiteY8" fmla="*/ 139929 h 513005"/>
                <a:gd name="connsiteX9" fmla="*/ 1609344 w 4147718"/>
                <a:gd name="connsiteY9" fmla="*/ 139929 h 513005"/>
                <a:gd name="connsiteX10" fmla="*/ 1865376 w 4147718"/>
                <a:gd name="connsiteY10" fmla="*/ 8256 h 513005"/>
                <a:gd name="connsiteX11" fmla="*/ 2121408 w 4147718"/>
                <a:gd name="connsiteY11" fmla="*/ 15571 h 513005"/>
                <a:gd name="connsiteX12" fmla="*/ 2304288 w 4147718"/>
                <a:gd name="connsiteY12" fmla="*/ 30201 h 513005"/>
                <a:gd name="connsiteX13" fmla="*/ 2509113 w 4147718"/>
                <a:gd name="connsiteY13" fmla="*/ 88723 h 513005"/>
                <a:gd name="connsiteX14" fmla="*/ 2626157 w 4147718"/>
                <a:gd name="connsiteY14" fmla="*/ 88723 h 513005"/>
                <a:gd name="connsiteX15" fmla="*/ 2918765 w 4147718"/>
                <a:gd name="connsiteY15" fmla="*/ 249657 h 513005"/>
                <a:gd name="connsiteX16" fmla="*/ 3321101 w 4147718"/>
                <a:gd name="connsiteY16" fmla="*/ 300864 h 513005"/>
                <a:gd name="connsiteX17" fmla="*/ 3584448 w 4147718"/>
                <a:gd name="connsiteY17" fmla="*/ 330125 h 513005"/>
                <a:gd name="connsiteX18" fmla="*/ 3781958 w 4147718"/>
                <a:gd name="connsiteY18" fmla="*/ 330125 h 513005"/>
                <a:gd name="connsiteX19" fmla="*/ 4147718 w 4147718"/>
                <a:gd name="connsiteY19" fmla="*/ 432537 h 513005"/>
                <a:gd name="connsiteX0" fmla="*/ 0 w 4286031"/>
                <a:gd name="connsiteY0" fmla="*/ 520689 h 520689"/>
                <a:gd name="connsiteX1" fmla="*/ 299247 w 4286031"/>
                <a:gd name="connsiteY1" fmla="*/ 483744 h 520689"/>
                <a:gd name="connsiteX2" fmla="*/ 555279 w 4286031"/>
                <a:gd name="connsiteY2" fmla="*/ 381331 h 520689"/>
                <a:gd name="connsiteX3" fmla="*/ 701583 w 4286031"/>
                <a:gd name="connsiteY3" fmla="*/ 352070 h 520689"/>
                <a:gd name="connsiteX4" fmla="*/ 950300 w 4286031"/>
                <a:gd name="connsiteY4" fmla="*/ 330125 h 520689"/>
                <a:gd name="connsiteX5" fmla="*/ 1045398 w 4286031"/>
                <a:gd name="connsiteY5" fmla="*/ 315494 h 520689"/>
                <a:gd name="connsiteX6" fmla="*/ 1191702 w 4286031"/>
                <a:gd name="connsiteY6" fmla="*/ 249657 h 520689"/>
                <a:gd name="connsiteX7" fmla="*/ 1323375 w 4286031"/>
                <a:gd name="connsiteY7" fmla="*/ 154560 h 520689"/>
                <a:gd name="connsiteX8" fmla="*/ 1498940 w 4286031"/>
                <a:gd name="connsiteY8" fmla="*/ 139929 h 520689"/>
                <a:gd name="connsiteX9" fmla="*/ 1747657 w 4286031"/>
                <a:gd name="connsiteY9" fmla="*/ 139929 h 520689"/>
                <a:gd name="connsiteX10" fmla="*/ 2003689 w 4286031"/>
                <a:gd name="connsiteY10" fmla="*/ 8256 h 520689"/>
                <a:gd name="connsiteX11" fmla="*/ 2259721 w 4286031"/>
                <a:gd name="connsiteY11" fmla="*/ 15571 h 520689"/>
                <a:gd name="connsiteX12" fmla="*/ 2442601 w 4286031"/>
                <a:gd name="connsiteY12" fmla="*/ 30201 h 520689"/>
                <a:gd name="connsiteX13" fmla="*/ 2647426 w 4286031"/>
                <a:gd name="connsiteY13" fmla="*/ 88723 h 520689"/>
                <a:gd name="connsiteX14" fmla="*/ 2764470 w 4286031"/>
                <a:gd name="connsiteY14" fmla="*/ 88723 h 520689"/>
                <a:gd name="connsiteX15" fmla="*/ 3057078 w 4286031"/>
                <a:gd name="connsiteY15" fmla="*/ 249657 h 520689"/>
                <a:gd name="connsiteX16" fmla="*/ 3459414 w 4286031"/>
                <a:gd name="connsiteY16" fmla="*/ 300864 h 520689"/>
                <a:gd name="connsiteX17" fmla="*/ 3722761 w 4286031"/>
                <a:gd name="connsiteY17" fmla="*/ 330125 h 520689"/>
                <a:gd name="connsiteX18" fmla="*/ 3920271 w 4286031"/>
                <a:gd name="connsiteY18" fmla="*/ 330125 h 520689"/>
                <a:gd name="connsiteX19" fmla="*/ 4286031 w 4286031"/>
                <a:gd name="connsiteY19" fmla="*/ 432537 h 520689"/>
                <a:gd name="connsiteX0" fmla="*/ 0 w 4307606"/>
                <a:gd name="connsiteY0" fmla="*/ 520689 h 520689"/>
                <a:gd name="connsiteX1" fmla="*/ 299247 w 4307606"/>
                <a:gd name="connsiteY1" fmla="*/ 483744 h 520689"/>
                <a:gd name="connsiteX2" fmla="*/ 555279 w 4307606"/>
                <a:gd name="connsiteY2" fmla="*/ 381331 h 520689"/>
                <a:gd name="connsiteX3" fmla="*/ 701583 w 4307606"/>
                <a:gd name="connsiteY3" fmla="*/ 352070 h 520689"/>
                <a:gd name="connsiteX4" fmla="*/ 950300 w 4307606"/>
                <a:gd name="connsiteY4" fmla="*/ 330125 h 520689"/>
                <a:gd name="connsiteX5" fmla="*/ 1045398 w 4307606"/>
                <a:gd name="connsiteY5" fmla="*/ 315494 h 520689"/>
                <a:gd name="connsiteX6" fmla="*/ 1191702 w 4307606"/>
                <a:gd name="connsiteY6" fmla="*/ 249657 h 520689"/>
                <a:gd name="connsiteX7" fmla="*/ 1323375 w 4307606"/>
                <a:gd name="connsiteY7" fmla="*/ 154560 h 520689"/>
                <a:gd name="connsiteX8" fmla="*/ 1498940 w 4307606"/>
                <a:gd name="connsiteY8" fmla="*/ 139929 h 520689"/>
                <a:gd name="connsiteX9" fmla="*/ 1747657 w 4307606"/>
                <a:gd name="connsiteY9" fmla="*/ 139929 h 520689"/>
                <a:gd name="connsiteX10" fmla="*/ 2003689 w 4307606"/>
                <a:gd name="connsiteY10" fmla="*/ 8256 h 520689"/>
                <a:gd name="connsiteX11" fmla="*/ 2259721 w 4307606"/>
                <a:gd name="connsiteY11" fmla="*/ 15571 h 520689"/>
                <a:gd name="connsiteX12" fmla="*/ 2442601 w 4307606"/>
                <a:gd name="connsiteY12" fmla="*/ 30201 h 520689"/>
                <a:gd name="connsiteX13" fmla="*/ 2647426 w 4307606"/>
                <a:gd name="connsiteY13" fmla="*/ 88723 h 520689"/>
                <a:gd name="connsiteX14" fmla="*/ 2764470 w 4307606"/>
                <a:gd name="connsiteY14" fmla="*/ 88723 h 520689"/>
                <a:gd name="connsiteX15" fmla="*/ 3057078 w 4307606"/>
                <a:gd name="connsiteY15" fmla="*/ 249657 h 520689"/>
                <a:gd name="connsiteX16" fmla="*/ 3459414 w 4307606"/>
                <a:gd name="connsiteY16" fmla="*/ 300864 h 520689"/>
                <a:gd name="connsiteX17" fmla="*/ 3722761 w 4307606"/>
                <a:gd name="connsiteY17" fmla="*/ 330125 h 520689"/>
                <a:gd name="connsiteX18" fmla="*/ 3920271 w 4307606"/>
                <a:gd name="connsiteY18" fmla="*/ 330125 h 520689"/>
                <a:gd name="connsiteX19" fmla="*/ 4286031 w 4307606"/>
                <a:gd name="connsiteY19" fmla="*/ 432537 h 520689"/>
                <a:gd name="connsiteX20" fmla="*/ 4264271 w 4307606"/>
                <a:gd name="connsiteY20" fmla="*/ 425898 h 520689"/>
                <a:gd name="connsiteX0" fmla="*/ 0 w 4686936"/>
                <a:gd name="connsiteY0" fmla="*/ 520689 h 520689"/>
                <a:gd name="connsiteX1" fmla="*/ 299247 w 4686936"/>
                <a:gd name="connsiteY1" fmla="*/ 483744 h 520689"/>
                <a:gd name="connsiteX2" fmla="*/ 555279 w 4686936"/>
                <a:gd name="connsiteY2" fmla="*/ 381331 h 520689"/>
                <a:gd name="connsiteX3" fmla="*/ 701583 w 4686936"/>
                <a:gd name="connsiteY3" fmla="*/ 352070 h 520689"/>
                <a:gd name="connsiteX4" fmla="*/ 950300 w 4686936"/>
                <a:gd name="connsiteY4" fmla="*/ 330125 h 520689"/>
                <a:gd name="connsiteX5" fmla="*/ 1045398 w 4686936"/>
                <a:gd name="connsiteY5" fmla="*/ 315494 h 520689"/>
                <a:gd name="connsiteX6" fmla="*/ 1191702 w 4686936"/>
                <a:gd name="connsiteY6" fmla="*/ 249657 h 520689"/>
                <a:gd name="connsiteX7" fmla="*/ 1323375 w 4686936"/>
                <a:gd name="connsiteY7" fmla="*/ 154560 h 520689"/>
                <a:gd name="connsiteX8" fmla="*/ 1498940 w 4686936"/>
                <a:gd name="connsiteY8" fmla="*/ 139929 h 520689"/>
                <a:gd name="connsiteX9" fmla="*/ 1747657 w 4686936"/>
                <a:gd name="connsiteY9" fmla="*/ 139929 h 520689"/>
                <a:gd name="connsiteX10" fmla="*/ 2003689 w 4686936"/>
                <a:gd name="connsiteY10" fmla="*/ 8256 h 520689"/>
                <a:gd name="connsiteX11" fmla="*/ 2259721 w 4686936"/>
                <a:gd name="connsiteY11" fmla="*/ 15571 h 520689"/>
                <a:gd name="connsiteX12" fmla="*/ 2442601 w 4686936"/>
                <a:gd name="connsiteY12" fmla="*/ 30201 h 520689"/>
                <a:gd name="connsiteX13" fmla="*/ 2647426 w 4686936"/>
                <a:gd name="connsiteY13" fmla="*/ 88723 h 520689"/>
                <a:gd name="connsiteX14" fmla="*/ 2764470 w 4686936"/>
                <a:gd name="connsiteY14" fmla="*/ 88723 h 520689"/>
                <a:gd name="connsiteX15" fmla="*/ 3057078 w 4686936"/>
                <a:gd name="connsiteY15" fmla="*/ 249657 h 520689"/>
                <a:gd name="connsiteX16" fmla="*/ 3459414 w 4686936"/>
                <a:gd name="connsiteY16" fmla="*/ 300864 h 520689"/>
                <a:gd name="connsiteX17" fmla="*/ 3722761 w 4686936"/>
                <a:gd name="connsiteY17" fmla="*/ 330125 h 520689"/>
                <a:gd name="connsiteX18" fmla="*/ 3920271 w 4686936"/>
                <a:gd name="connsiteY18" fmla="*/ 330125 h 520689"/>
                <a:gd name="connsiteX19" fmla="*/ 4286031 w 4686936"/>
                <a:gd name="connsiteY19" fmla="*/ 432537 h 520689"/>
                <a:gd name="connsiteX20" fmla="*/ 4686893 w 4686936"/>
                <a:gd name="connsiteY20" fmla="*/ 356742 h 520689"/>
                <a:gd name="connsiteX0" fmla="*/ 0 w 4686936"/>
                <a:gd name="connsiteY0" fmla="*/ 520689 h 520689"/>
                <a:gd name="connsiteX1" fmla="*/ 299247 w 4686936"/>
                <a:gd name="connsiteY1" fmla="*/ 483744 h 520689"/>
                <a:gd name="connsiteX2" fmla="*/ 555279 w 4686936"/>
                <a:gd name="connsiteY2" fmla="*/ 381331 h 520689"/>
                <a:gd name="connsiteX3" fmla="*/ 701583 w 4686936"/>
                <a:gd name="connsiteY3" fmla="*/ 352070 h 520689"/>
                <a:gd name="connsiteX4" fmla="*/ 950300 w 4686936"/>
                <a:gd name="connsiteY4" fmla="*/ 330125 h 520689"/>
                <a:gd name="connsiteX5" fmla="*/ 1045398 w 4686936"/>
                <a:gd name="connsiteY5" fmla="*/ 315494 h 520689"/>
                <a:gd name="connsiteX6" fmla="*/ 1191702 w 4686936"/>
                <a:gd name="connsiteY6" fmla="*/ 249657 h 520689"/>
                <a:gd name="connsiteX7" fmla="*/ 1323375 w 4686936"/>
                <a:gd name="connsiteY7" fmla="*/ 154560 h 520689"/>
                <a:gd name="connsiteX8" fmla="*/ 1498940 w 4686936"/>
                <a:gd name="connsiteY8" fmla="*/ 139929 h 520689"/>
                <a:gd name="connsiteX9" fmla="*/ 1747657 w 4686936"/>
                <a:gd name="connsiteY9" fmla="*/ 139929 h 520689"/>
                <a:gd name="connsiteX10" fmla="*/ 2003689 w 4686936"/>
                <a:gd name="connsiteY10" fmla="*/ 8256 h 520689"/>
                <a:gd name="connsiteX11" fmla="*/ 2259721 w 4686936"/>
                <a:gd name="connsiteY11" fmla="*/ 15571 h 520689"/>
                <a:gd name="connsiteX12" fmla="*/ 2442601 w 4686936"/>
                <a:gd name="connsiteY12" fmla="*/ 30201 h 520689"/>
                <a:gd name="connsiteX13" fmla="*/ 2647426 w 4686936"/>
                <a:gd name="connsiteY13" fmla="*/ 88723 h 520689"/>
                <a:gd name="connsiteX14" fmla="*/ 2764470 w 4686936"/>
                <a:gd name="connsiteY14" fmla="*/ 88723 h 520689"/>
                <a:gd name="connsiteX15" fmla="*/ 3057078 w 4686936"/>
                <a:gd name="connsiteY15" fmla="*/ 249657 h 520689"/>
                <a:gd name="connsiteX16" fmla="*/ 3459414 w 4686936"/>
                <a:gd name="connsiteY16" fmla="*/ 300864 h 520689"/>
                <a:gd name="connsiteX17" fmla="*/ 3722761 w 4686936"/>
                <a:gd name="connsiteY17" fmla="*/ 330125 h 520689"/>
                <a:gd name="connsiteX18" fmla="*/ 3920271 w 4686936"/>
                <a:gd name="connsiteY18" fmla="*/ 330125 h 520689"/>
                <a:gd name="connsiteX19" fmla="*/ 4286031 w 4686936"/>
                <a:gd name="connsiteY19" fmla="*/ 424853 h 520689"/>
                <a:gd name="connsiteX20" fmla="*/ 4686893 w 4686936"/>
                <a:gd name="connsiteY20" fmla="*/ 356742 h 520689"/>
                <a:gd name="connsiteX0" fmla="*/ 0 w 4712520"/>
                <a:gd name="connsiteY0" fmla="*/ 520689 h 520689"/>
                <a:gd name="connsiteX1" fmla="*/ 299247 w 4712520"/>
                <a:gd name="connsiteY1" fmla="*/ 483744 h 520689"/>
                <a:gd name="connsiteX2" fmla="*/ 555279 w 4712520"/>
                <a:gd name="connsiteY2" fmla="*/ 381331 h 520689"/>
                <a:gd name="connsiteX3" fmla="*/ 701583 w 4712520"/>
                <a:gd name="connsiteY3" fmla="*/ 352070 h 520689"/>
                <a:gd name="connsiteX4" fmla="*/ 950300 w 4712520"/>
                <a:gd name="connsiteY4" fmla="*/ 330125 h 520689"/>
                <a:gd name="connsiteX5" fmla="*/ 1045398 w 4712520"/>
                <a:gd name="connsiteY5" fmla="*/ 315494 h 520689"/>
                <a:gd name="connsiteX6" fmla="*/ 1191702 w 4712520"/>
                <a:gd name="connsiteY6" fmla="*/ 249657 h 520689"/>
                <a:gd name="connsiteX7" fmla="*/ 1323375 w 4712520"/>
                <a:gd name="connsiteY7" fmla="*/ 154560 h 520689"/>
                <a:gd name="connsiteX8" fmla="*/ 1498940 w 4712520"/>
                <a:gd name="connsiteY8" fmla="*/ 139929 h 520689"/>
                <a:gd name="connsiteX9" fmla="*/ 1747657 w 4712520"/>
                <a:gd name="connsiteY9" fmla="*/ 139929 h 520689"/>
                <a:gd name="connsiteX10" fmla="*/ 2003689 w 4712520"/>
                <a:gd name="connsiteY10" fmla="*/ 8256 h 520689"/>
                <a:gd name="connsiteX11" fmla="*/ 2259721 w 4712520"/>
                <a:gd name="connsiteY11" fmla="*/ 15571 h 520689"/>
                <a:gd name="connsiteX12" fmla="*/ 2442601 w 4712520"/>
                <a:gd name="connsiteY12" fmla="*/ 30201 h 520689"/>
                <a:gd name="connsiteX13" fmla="*/ 2647426 w 4712520"/>
                <a:gd name="connsiteY13" fmla="*/ 88723 h 520689"/>
                <a:gd name="connsiteX14" fmla="*/ 2764470 w 4712520"/>
                <a:gd name="connsiteY14" fmla="*/ 88723 h 520689"/>
                <a:gd name="connsiteX15" fmla="*/ 3057078 w 4712520"/>
                <a:gd name="connsiteY15" fmla="*/ 249657 h 520689"/>
                <a:gd name="connsiteX16" fmla="*/ 3459414 w 4712520"/>
                <a:gd name="connsiteY16" fmla="*/ 300864 h 520689"/>
                <a:gd name="connsiteX17" fmla="*/ 3722761 w 4712520"/>
                <a:gd name="connsiteY17" fmla="*/ 330125 h 520689"/>
                <a:gd name="connsiteX18" fmla="*/ 3920271 w 4712520"/>
                <a:gd name="connsiteY18" fmla="*/ 330125 h 520689"/>
                <a:gd name="connsiteX19" fmla="*/ 4286031 w 4712520"/>
                <a:gd name="connsiteY19" fmla="*/ 424853 h 520689"/>
                <a:gd name="connsiteX20" fmla="*/ 4686893 w 4712520"/>
                <a:gd name="connsiteY20" fmla="*/ 356742 h 520689"/>
                <a:gd name="connsiteX21" fmla="*/ 4671524 w 4712520"/>
                <a:gd name="connsiteY21" fmla="*/ 349058 h 520689"/>
                <a:gd name="connsiteX0" fmla="*/ 0 w 5025016"/>
                <a:gd name="connsiteY0" fmla="*/ 520689 h 520689"/>
                <a:gd name="connsiteX1" fmla="*/ 299247 w 5025016"/>
                <a:gd name="connsiteY1" fmla="*/ 483744 h 520689"/>
                <a:gd name="connsiteX2" fmla="*/ 555279 w 5025016"/>
                <a:gd name="connsiteY2" fmla="*/ 381331 h 520689"/>
                <a:gd name="connsiteX3" fmla="*/ 701583 w 5025016"/>
                <a:gd name="connsiteY3" fmla="*/ 352070 h 520689"/>
                <a:gd name="connsiteX4" fmla="*/ 950300 w 5025016"/>
                <a:gd name="connsiteY4" fmla="*/ 330125 h 520689"/>
                <a:gd name="connsiteX5" fmla="*/ 1045398 w 5025016"/>
                <a:gd name="connsiteY5" fmla="*/ 315494 h 520689"/>
                <a:gd name="connsiteX6" fmla="*/ 1191702 w 5025016"/>
                <a:gd name="connsiteY6" fmla="*/ 249657 h 520689"/>
                <a:gd name="connsiteX7" fmla="*/ 1323375 w 5025016"/>
                <a:gd name="connsiteY7" fmla="*/ 154560 h 520689"/>
                <a:gd name="connsiteX8" fmla="*/ 1498940 w 5025016"/>
                <a:gd name="connsiteY8" fmla="*/ 139929 h 520689"/>
                <a:gd name="connsiteX9" fmla="*/ 1747657 w 5025016"/>
                <a:gd name="connsiteY9" fmla="*/ 139929 h 520689"/>
                <a:gd name="connsiteX10" fmla="*/ 2003689 w 5025016"/>
                <a:gd name="connsiteY10" fmla="*/ 8256 h 520689"/>
                <a:gd name="connsiteX11" fmla="*/ 2259721 w 5025016"/>
                <a:gd name="connsiteY11" fmla="*/ 15571 h 520689"/>
                <a:gd name="connsiteX12" fmla="*/ 2442601 w 5025016"/>
                <a:gd name="connsiteY12" fmla="*/ 30201 h 520689"/>
                <a:gd name="connsiteX13" fmla="*/ 2647426 w 5025016"/>
                <a:gd name="connsiteY13" fmla="*/ 88723 h 520689"/>
                <a:gd name="connsiteX14" fmla="*/ 2764470 w 5025016"/>
                <a:gd name="connsiteY14" fmla="*/ 88723 h 520689"/>
                <a:gd name="connsiteX15" fmla="*/ 3057078 w 5025016"/>
                <a:gd name="connsiteY15" fmla="*/ 249657 h 520689"/>
                <a:gd name="connsiteX16" fmla="*/ 3459414 w 5025016"/>
                <a:gd name="connsiteY16" fmla="*/ 300864 h 520689"/>
                <a:gd name="connsiteX17" fmla="*/ 3722761 w 5025016"/>
                <a:gd name="connsiteY17" fmla="*/ 330125 h 520689"/>
                <a:gd name="connsiteX18" fmla="*/ 3920271 w 5025016"/>
                <a:gd name="connsiteY18" fmla="*/ 330125 h 520689"/>
                <a:gd name="connsiteX19" fmla="*/ 4286031 w 5025016"/>
                <a:gd name="connsiteY19" fmla="*/ 424853 h 520689"/>
                <a:gd name="connsiteX20" fmla="*/ 4686893 w 5025016"/>
                <a:gd name="connsiteY20" fmla="*/ 356742 h 520689"/>
                <a:gd name="connsiteX21" fmla="*/ 5024989 w 5025016"/>
                <a:gd name="connsiteY21" fmla="*/ 318322 h 520689"/>
                <a:gd name="connsiteX0" fmla="*/ 0 w 5050033"/>
                <a:gd name="connsiteY0" fmla="*/ 520689 h 520689"/>
                <a:gd name="connsiteX1" fmla="*/ 299247 w 5050033"/>
                <a:gd name="connsiteY1" fmla="*/ 483744 h 520689"/>
                <a:gd name="connsiteX2" fmla="*/ 555279 w 5050033"/>
                <a:gd name="connsiteY2" fmla="*/ 381331 h 520689"/>
                <a:gd name="connsiteX3" fmla="*/ 701583 w 5050033"/>
                <a:gd name="connsiteY3" fmla="*/ 352070 h 520689"/>
                <a:gd name="connsiteX4" fmla="*/ 950300 w 5050033"/>
                <a:gd name="connsiteY4" fmla="*/ 330125 h 520689"/>
                <a:gd name="connsiteX5" fmla="*/ 1045398 w 5050033"/>
                <a:gd name="connsiteY5" fmla="*/ 315494 h 520689"/>
                <a:gd name="connsiteX6" fmla="*/ 1191702 w 5050033"/>
                <a:gd name="connsiteY6" fmla="*/ 249657 h 520689"/>
                <a:gd name="connsiteX7" fmla="*/ 1323375 w 5050033"/>
                <a:gd name="connsiteY7" fmla="*/ 154560 h 520689"/>
                <a:gd name="connsiteX8" fmla="*/ 1498940 w 5050033"/>
                <a:gd name="connsiteY8" fmla="*/ 139929 h 520689"/>
                <a:gd name="connsiteX9" fmla="*/ 1747657 w 5050033"/>
                <a:gd name="connsiteY9" fmla="*/ 139929 h 520689"/>
                <a:gd name="connsiteX10" fmla="*/ 2003689 w 5050033"/>
                <a:gd name="connsiteY10" fmla="*/ 8256 h 520689"/>
                <a:gd name="connsiteX11" fmla="*/ 2259721 w 5050033"/>
                <a:gd name="connsiteY11" fmla="*/ 15571 h 520689"/>
                <a:gd name="connsiteX12" fmla="*/ 2442601 w 5050033"/>
                <a:gd name="connsiteY12" fmla="*/ 30201 h 520689"/>
                <a:gd name="connsiteX13" fmla="*/ 2647426 w 5050033"/>
                <a:gd name="connsiteY13" fmla="*/ 88723 h 520689"/>
                <a:gd name="connsiteX14" fmla="*/ 2764470 w 5050033"/>
                <a:gd name="connsiteY14" fmla="*/ 88723 h 520689"/>
                <a:gd name="connsiteX15" fmla="*/ 3057078 w 5050033"/>
                <a:gd name="connsiteY15" fmla="*/ 249657 h 520689"/>
                <a:gd name="connsiteX16" fmla="*/ 3459414 w 5050033"/>
                <a:gd name="connsiteY16" fmla="*/ 300864 h 520689"/>
                <a:gd name="connsiteX17" fmla="*/ 3722761 w 5050033"/>
                <a:gd name="connsiteY17" fmla="*/ 330125 h 520689"/>
                <a:gd name="connsiteX18" fmla="*/ 3920271 w 5050033"/>
                <a:gd name="connsiteY18" fmla="*/ 330125 h 520689"/>
                <a:gd name="connsiteX19" fmla="*/ 4286031 w 5050033"/>
                <a:gd name="connsiteY19" fmla="*/ 424853 h 520689"/>
                <a:gd name="connsiteX20" fmla="*/ 4686893 w 5050033"/>
                <a:gd name="connsiteY20" fmla="*/ 356742 h 520689"/>
                <a:gd name="connsiteX21" fmla="*/ 5024989 w 5050033"/>
                <a:gd name="connsiteY21" fmla="*/ 318322 h 520689"/>
                <a:gd name="connsiteX22" fmla="*/ 5024989 w 5050033"/>
                <a:gd name="connsiteY22" fmla="*/ 310638 h 520689"/>
                <a:gd name="connsiteX0" fmla="*/ 0 w 5045193"/>
                <a:gd name="connsiteY0" fmla="*/ 520689 h 933047"/>
                <a:gd name="connsiteX1" fmla="*/ 299247 w 5045193"/>
                <a:gd name="connsiteY1" fmla="*/ 483744 h 933047"/>
                <a:gd name="connsiteX2" fmla="*/ 555279 w 5045193"/>
                <a:gd name="connsiteY2" fmla="*/ 381331 h 933047"/>
                <a:gd name="connsiteX3" fmla="*/ 701583 w 5045193"/>
                <a:gd name="connsiteY3" fmla="*/ 352070 h 933047"/>
                <a:gd name="connsiteX4" fmla="*/ 950300 w 5045193"/>
                <a:gd name="connsiteY4" fmla="*/ 330125 h 933047"/>
                <a:gd name="connsiteX5" fmla="*/ 1045398 w 5045193"/>
                <a:gd name="connsiteY5" fmla="*/ 315494 h 933047"/>
                <a:gd name="connsiteX6" fmla="*/ 1191702 w 5045193"/>
                <a:gd name="connsiteY6" fmla="*/ 249657 h 933047"/>
                <a:gd name="connsiteX7" fmla="*/ 1323375 w 5045193"/>
                <a:gd name="connsiteY7" fmla="*/ 154560 h 933047"/>
                <a:gd name="connsiteX8" fmla="*/ 1498940 w 5045193"/>
                <a:gd name="connsiteY8" fmla="*/ 139929 h 933047"/>
                <a:gd name="connsiteX9" fmla="*/ 1747657 w 5045193"/>
                <a:gd name="connsiteY9" fmla="*/ 139929 h 933047"/>
                <a:gd name="connsiteX10" fmla="*/ 2003689 w 5045193"/>
                <a:gd name="connsiteY10" fmla="*/ 8256 h 933047"/>
                <a:gd name="connsiteX11" fmla="*/ 2259721 w 5045193"/>
                <a:gd name="connsiteY11" fmla="*/ 15571 h 933047"/>
                <a:gd name="connsiteX12" fmla="*/ 2442601 w 5045193"/>
                <a:gd name="connsiteY12" fmla="*/ 30201 h 933047"/>
                <a:gd name="connsiteX13" fmla="*/ 2647426 w 5045193"/>
                <a:gd name="connsiteY13" fmla="*/ 88723 h 933047"/>
                <a:gd name="connsiteX14" fmla="*/ 2764470 w 5045193"/>
                <a:gd name="connsiteY14" fmla="*/ 88723 h 933047"/>
                <a:gd name="connsiteX15" fmla="*/ 3057078 w 5045193"/>
                <a:gd name="connsiteY15" fmla="*/ 249657 h 933047"/>
                <a:gd name="connsiteX16" fmla="*/ 3459414 w 5045193"/>
                <a:gd name="connsiteY16" fmla="*/ 300864 h 933047"/>
                <a:gd name="connsiteX17" fmla="*/ 3722761 w 5045193"/>
                <a:gd name="connsiteY17" fmla="*/ 330125 h 933047"/>
                <a:gd name="connsiteX18" fmla="*/ 3920271 w 5045193"/>
                <a:gd name="connsiteY18" fmla="*/ 330125 h 933047"/>
                <a:gd name="connsiteX19" fmla="*/ 4286031 w 5045193"/>
                <a:gd name="connsiteY19" fmla="*/ 424853 h 933047"/>
                <a:gd name="connsiteX20" fmla="*/ 4686893 w 5045193"/>
                <a:gd name="connsiteY20" fmla="*/ 356742 h 933047"/>
                <a:gd name="connsiteX21" fmla="*/ 5024989 w 5045193"/>
                <a:gd name="connsiteY21" fmla="*/ 318322 h 933047"/>
                <a:gd name="connsiteX22" fmla="*/ 5001937 w 5045193"/>
                <a:gd name="connsiteY22" fmla="*/ 933044 h 933047"/>
                <a:gd name="connsiteX0" fmla="*/ 0 w 5045193"/>
                <a:gd name="connsiteY0" fmla="*/ 520689 h 976432"/>
                <a:gd name="connsiteX1" fmla="*/ 299247 w 5045193"/>
                <a:gd name="connsiteY1" fmla="*/ 483744 h 976432"/>
                <a:gd name="connsiteX2" fmla="*/ 555279 w 5045193"/>
                <a:gd name="connsiteY2" fmla="*/ 381331 h 976432"/>
                <a:gd name="connsiteX3" fmla="*/ 701583 w 5045193"/>
                <a:gd name="connsiteY3" fmla="*/ 352070 h 976432"/>
                <a:gd name="connsiteX4" fmla="*/ 950300 w 5045193"/>
                <a:gd name="connsiteY4" fmla="*/ 330125 h 976432"/>
                <a:gd name="connsiteX5" fmla="*/ 1045398 w 5045193"/>
                <a:gd name="connsiteY5" fmla="*/ 315494 h 976432"/>
                <a:gd name="connsiteX6" fmla="*/ 1191702 w 5045193"/>
                <a:gd name="connsiteY6" fmla="*/ 249657 h 976432"/>
                <a:gd name="connsiteX7" fmla="*/ 1323375 w 5045193"/>
                <a:gd name="connsiteY7" fmla="*/ 154560 h 976432"/>
                <a:gd name="connsiteX8" fmla="*/ 1498940 w 5045193"/>
                <a:gd name="connsiteY8" fmla="*/ 139929 h 976432"/>
                <a:gd name="connsiteX9" fmla="*/ 1747657 w 5045193"/>
                <a:gd name="connsiteY9" fmla="*/ 139929 h 976432"/>
                <a:gd name="connsiteX10" fmla="*/ 2003689 w 5045193"/>
                <a:gd name="connsiteY10" fmla="*/ 8256 h 976432"/>
                <a:gd name="connsiteX11" fmla="*/ 2259721 w 5045193"/>
                <a:gd name="connsiteY11" fmla="*/ 15571 h 976432"/>
                <a:gd name="connsiteX12" fmla="*/ 2442601 w 5045193"/>
                <a:gd name="connsiteY12" fmla="*/ 30201 h 976432"/>
                <a:gd name="connsiteX13" fmla="*/ 2647426 w 5045193"/>
                <a:gd name="connsiteY13" fmla="*/ 88723 h 976432"/>
                <a:gd name="connsiteX14" fmla="*/ 2764470 w 5045193"/>
                <a:gd name="connsiteY14" fmla="*/ 88723 h 976432"/>
                <a:gd name="connsiteX15" fmla="*/ 3057078 w 5045193"/>
                <a:gd name="connsiteY15" fmla="*/ 249657 h 976432"/>
                <a:gd name="connsiteX16" fmla="*/ 3459414 w 5045193"/>
                <a:gd name="connsiteY16" fmla="*/ 300864 h 976432"/>
                <a:gd name="connsiteX17" fmla="*/ 3722761 w 5045193"/>
                <a:gd name="connsiteY17" fmla="*/ 330125 h 976432"/>
                <a:gd name="connsiteX18" fmla="*/ 3920271 w 5045193"/>
                <a:gd name="connsiteY18" fmla="*/ 330125 h 976432"/>
                <a:gd name="connsiteX19" fmla="*/ 4286031 w 5045193"/>
                <a:gd name="connsiteY19" fmla="*/ 424853 h 976432"/>
                <a:gd name="connsiteX20" fmla="*/ 4686893 w 5045193"/>
                <a:gd name="connsiteY20" fmla="*/ 356742 h 976432"/>
                <a:gd name="connsiteX21" fmla="*/ 5024989 w 5045193"/>
                <a:gd name="connsiteY21" fmla="*/ 318322 h 976432"/>
                <a:gd name="connsiteX22" fmla="*/ 5001937 w 5045193"/>
                <a:gd name="connsiteY22" fmla="*/ 933044 h 976432"/>
                <a:gd name="connsiteX23" fmla="*/ 5009621 w 5045193"/>
                <a:gd name="connsiteY23" fmla="*/ 925361 h 976432"/>
                <a:gd name="connsiteX0" fmla="*/ 8053 w 5053246"/>
                <a:gd name="connsiteY0" fmla="*/ 520689 h 964333"/>
                <a:gd name="connsiteX1" fmla="*/ 307300 w 5053246"/>
                <a:gd name="connsiteY1" fmla="*/ 483744 h 964333"/>
                <a:gd name="connsiteX2" fmla="*/ 563332 w 5053246"/>
                <a:gd name="connsiteY2" fmla="*/ 381331 h 964333"/>
                <a:gd name="connsiteX3" fmla="*/ 709636 w 5053246"/>
                <a:gd name="connsiteY3" fmla="*/ 352070 h 964333"/>
                <a:gd name="connsiteX4" fmla="*/ 958353 w 5053246"/>
                <a:gd name="connsiteY4" fmla="*/ 330125 h 964333"/>
                <a:gd name="connsiteX5" fmla="*/ 1053451 w 5053246"/>
                <a:gd name="connsiteY5" fmla="*/ 315494 h 964333"/>
                <a:gd name="connsiteX6" fmla="*/ 1199755 w 5053246"/>
                <a:gd name="connsiteY6" fmla="*/ 249657 h 964333"/>
                <a:gd name="connsiteX7" fmla="*/ 1331428 w 5053246"/>
                <a:gd name="connsiteY7" fmla="*/ 154560 h 964333"/>
                <a:gd name="connsiteX8" fmla="*/ 1506993 w 5053246"/>
                <a:gd name="connsiteY8" fmla="*/ 139929 h 964333"/>
                <a:gd name="connsiteX9" fmla="*/ 1755710 w 5053246"/>
                <a:gd name="connsiteY9" fmla="*/ 139929 h 964333"/>
                <a:gd name="connsiteX10" fmla="*/ 2011742 w 5053246"/>
                <a:gd name="connsiteY10" fmla="*/ 8256 h 964333"/>
                <a:gd name="connsiteX11" fmla="*/ 2267774 w 5053246"/>
                <a:gd name="connsiteY11" fmla="*/ 15571 h 964333"/>
                <a:gd name="connsiteX12" fmla="*/ 2450654 w 5053246"/>
                <a:gd name="connsiteY12" fmla="*/ 30201 h 964333"/>
                <a:gd name="connsiteX13" fmla="*/ 2655479 w 5053246"/>
                <a:gd name="connsiteY13" fmla="*/ 88723 h 964333"/>
                <a:gd name="connsiteX14" fmla="*/ 2772523 w 5053246"/>
                <a:gd name="connsiteY14" fmla="*/ 88723 h 964333"/>
                <a:gd name="connsiteX15" fmla="*/ 3065131 w 5053246"/>
                <a:gd name="connsiteY15" fmla="*/ 249657 h 964333"/>
                <a:gd name="connsiteX16" fmla="*/ 3467467 w 5053246"/>
                <a:gd name="connsiteY16" fmla="*/ 300864 h 964333"/>
                <a:gd name="connsiteX17" fmla="*/ 3730814 w 5053246"/>
                <a:gd name="connsiteY17" fmla="*/ 330125 h 964333"/>
                <a:gd name="connsiteX18" fmla="*/ 3928324 w 5053246"/>
                <a:gd name="connsiteY18" fmla="*/ 330125 h 964333"/>
                <a:gd name="connsiteX19" fmla="*/ 4294084 w 5053246"/>
                <a:gd name="connsiteY19" fmla="*/ 424853 h 964333"/>
                <a:gd name="connsiteX20" fmla="*/ 4694946 w 5053246"/>
                <a:gd name="connsiteY20" fmla="*/ 356742 h 964333"/>
                <a:gd name="connsiteX21" fmla="*/ 5033042 w 5053246"/>
                <a:gd name="connsiteY21" fmla="*/ 318322 h 964333"/>
                <a:gd name="connsiteX22" fmla="*/ 5009990 w 5053246"/>
                <a:gd name="connsiteY22" fmla="*/ 933044 h 964333"/>
                <a:gd name="connsiteX23" fmla="*/ 0 w 5053246"/>
                <a:gd name="connsiteY23" fmla="*/ 856204 h 964333"/>
                <a:gd name="connsiteX0" fmla="*/ 8053 w 5053246"/>
                <a:gd name="connsiteY0" fmla="*/ 520689 h 964333"/>
                <a:gd name="connsiteX1" fmla="*/ 307300 w 5053246"/>
                <a:gd name="connsiteY1" fmla="*/ 483744 h 964333"/>
                <a:gd name="connsiteX2" fmla="*/ 563332 w 5053246"/>
                <a:gd name="connsiteY2" fmla="*/ 381331 h 964333"/>
                <a:gd name="connsiteX3" fmla="*/ 709636 w 5053246"/>
                <a:gd name="connsiteY3" fmla="*/ 352070 h 964333"/>
                <a:gd name="connsiteX4" fmla="*/ 958353 w 5053246"/>
                <a:gd name="connsiteY4" fmla="*/ 330125 h 964333"/>
                <a:gd name="connsiteX5" fmla="*/ 1053451 w 5053246"/>
                <a:gd name="connsiteY5" fmla="*/ 315494 h 964333"/>
                <a:gd name="connsiteX6" fmla="*/ 1199755 w 5053246"/>
                <a:gd name="connsiteY6" fmla="*/ 249657 h 964333"/>
                <a:gd name="connsiteX7" fmla="*/ 1331428 w 5053246"/>
                <a:gd name="connsiteY7" fmla="*/ 154560 h 964333"/>
                <a:gd name="connsiteX8" fmla="*/ 1506993 w 5053246"/>
                <a:gd name="connsiteY8" fmla="*/ 139929 h 964333"/>
                <a:gd name="connsiteX9" fmla="*/ 1755710 w 5053246"/>
                <a:gd name="connsiteY9" fmla="*/ 139929 h 964333"/>
                <a:gd name="connsiteX10" fmla="*/ 2011742 w 5053246"/>
                <a:gd name="connsiteY10" fmla="*/ 8256 h 964333"/>
                <a:gd name="connsiteX11" fmla="*/ 2267774 w 5053246"/>
                <a:gd name="connsiteY11" fmla="*/ 15571 h 964333"/>
                <a:gd name="connsiteX12" fmla="*/ 2450654 w 5053246"/>
                <a:gd name="connsiteY12" fmla="*/ 30201 h 964333"/>
                <a:gd name="connsiteX13" fmla="*/ 2655479 w 5053246"/>
                <a:gd name="connsiteY13" fmla="*/ 88723 h 964333"/>
                <a:gd name="connsiteX14" fmla="*/ 2772523 w 5053246"/>
                <a:gd name="connsiteY14" fmla="*/ 88723 h 964333"/>
                <a:gd name="connsiteX15" fmla="*/ 3065131 w 5053246"/>
                <a:gd name="connsiteY15" fmla="*/ 249657 h 964333"/>
                <a:gd name="connsiteX16" fmla="*/ 3467467 w 5053246"/>
                <a:gd name="connsiteY16" fmla="*/ 300864 h 964333"/>
                <a:gd name="connsiteX17" fmla="*/ 3730814 w 5053246"/>
                <a:gd name="connsiteY17" fmla="*/ 330125 h 964333"/>
                <a:gd name="connsiteX18" fmla="*/ 3928324 w 5053246"/>
                <a:gd name="connsiteY18" fmla="*/ 330125 h 964333"/>
                <a:gd name="connsiteX19" fmla="*/ 4294084 w 5053246"/>
                <a:gd name="connsiteY19" fmla="*/ 424853 h 964333"/>
                <a:gd name="connsiteX20" fmla="*/ 4694946 w 5053246"/>
                <a:gd name="connsiteY20" fmla="*/ 356742 h 964333"/>
                <a:gd name="connsiteX21" fmla="*/ 5033042 w 5053246"/>
                <a:gd name="connsiteY21" fmla="*/ 318322 h 964333"/>
                <a:gd name="connsiteX22" fmla="*/ 5009990 w 5053246"/>
                <a:gd name="connsiteY22" fmla="*/ 933044 h 964333"/>
                <a:gd name="connsiteX23" fmla="*/ 0 w 5053246"/>
                <a:gd name="connsiteY23" fmla="*/ 856204 h 964333"/>
                <a:gd name="connsiteX24" fmla="*/ 8053 w 5053246"/>
                <a:gd name="connsiteY24" fmla="*/ 520689 h 964333"/>
                <a:gd name="connsiteX0" fmla="*/ 8053 w 5053246"/>
                <a:gd name="connsiteY0" fmla="*/ 520689 h 933047"/>
                <a:gd name="connsiteX1" fmla="*/ 307300 w 5053246"/>
                <a:gd name="connsiteY1" fmla="*/ 483744 h 933047"/>
                <a:gd name="connsiteX2" fmla="*/ 563332 w 5053246"/>
                <a:gd name="connsiteY2" fmla="*/ 381331 h 933047"/>
                <a:gd name="connsiteX3" fmla="*/ 709636 w 5053246"/>
                <a:gd name="connsiteY3" fmla="*/ 352070 h 933047"/>
                <a:gd name="connsiteX4" fmla="*/ 958353 w 5053246"/>
                <a:gd name="connsiteY4" fmla="*/ 330125 h 933047"/>
                <a:gd name="connsiteX5" fmla="*/ 1053451 w 5053246"/>
                <a:gd name="connsiteY5" fmla="*/ 315494 h 933047"/>
                <a:gd name="connsiteX6" fmla="*/ 1199755 w 5053246"/>
                <a:gd name="connsiteY6" fmla="*/ 249657 h 933047"/>
                <a:gd name="connsiteX7" fmla="*/ 1331428 w 5053246"/>
                <a:gd name="connsiteY7" fmla="*/ 154560 h 933047"/>
                <a:gd name="connsiteX8" fmla="*/ 1506993 w 5053246"/>
                <a:gd name="connsiteY8" fmla="*/ 139929 h 933047"/>
                <a:gd name="connsiteX9" fmla="*/ 1755710 w 5053246"/>
                <a:gd name="connsiteY9" fmla="*/ 139929 h 933047"/>
                <a:gd name="connsiteX10" fmla="*/ 2011742 w 5053246"/>
                <a:gd name="connsiteY10" fmla="*/ 8256 h 933047"/>
                <a:gd name="connsiteX11" fmla="*/ 2267774 w 5053246"/>
                <a:gd name="connsiteY11" fmla="*/ 15571 h 933047"/>
                <a:gd name="connsiteX12" fmla="*/ 2450654 w 5053246"/>
                <a:gd name="connsiteY12" fmla="*/ 30201 h 933047"/>
                <a:gd name="connsiteX13" fmla="*/ 2655479 w 5053246"/>
                <a:gd name="connsiteY13" fmla="*/ 88723 h 933047"/>
                <a:gd name="connsiteX14" fmla="*/ 2772523 w 5053246"/>
                <a:gd name="connsiteY14" fmla="*/ 88723 h 933047"/>
                <a:gd name="connsiteX15" fmla="*/ 3065131 w 5053246"/>
                <a:gd name="connsiteY15" fmla="*/ 249657 h 933047"/>
                <a:gd name="connsiteX16" fmla="*/ 3467467 w 5053246"/>
                <a:gd name="connsiteY16" fmla="*/ 300864 h 933047"/>
                <a:gd name="connsiteX17" fmla="*/ 3730814 w 5053246"/>
                <a:gd name="connsiteY17" fmla="*/ 330125 h 933047"/>
                <a:gd name="connsiteX18" fmla="*/ 3928324 w 5053246"/>
                <a:gd name="connsiteY18" fmla="*/ 330125 h 933047"/>
                <a:gd name="connsiteX19" fmla="*/ 4294084 w 5053246"/>
                <a:gd name="connsiteY19" fmla="*/ 424853 h 933047"/>
                <a:gd name="connsiteX20" fmla="*/ 4694946 w 5053246"/>
                <a:gd name="connsiteY20" fmla="*/ 356742 h 933047"/>
                <a:gd name="connsiteX21" fmla="*/ 5033042 w 5053246"/>
                <a:gd name="connsiteY21" fmla="*/ 318322 h 933047"/>
                <a:gd name="connsiteX22" fmla="*/ 5009990 w 5053246"/>
                <a:gd name="connsiteY22" fmla="*/ 933044 h 933047"/>
                <a:gd name="connsiteX23" fmla="*/ 0 w 5053246"/>
                <a:gd name="connsiteY23" fmla="*/ 856204 h 933047"/>
                <a:gd name="connsiteX24" fmla="*/ 8053 w 5053246"/>
                <a:gd name="connsiteY24" fmla="*/ 520689 h 933047"/>
                <a:gd name="connsiteX0" fmla="*/ 0 w 5045193"/>
                <a:gd name="connsiteY0" fmla="*/ 520689 h 933047"/>
                <a:gd name="connsiteX1" fmla="*/ 299247 w 5045193"/>
                <a:gd name="connsiteY1" fmla="*/ 483744 h 933047"/>
                <a:gd name="connsiteX2" fmla="*/ 555279 w 5045193"/>
                <a:gd name="connsiteY2" fmla="*/ 381331 h 933047"/>
                <a:gd name="connsiteX3" fmla="*/ 701583 w 5045193"/>
                <a:gd name="connsiteY3" fmla="*/ 352070 h 933047"/>
                <a:gd name="connsiteX4" fmla="*/ 950300 w 5045193"/>
                <a:gd name="connsiteY4" fmla="*/ 330125 h 933047"/>
                <a:gd name="connsiteX5" fmla="*/ 1045398 w 5045193"/>
                <a:gd name="connsiteY5" fmla="*/ 315494 h 933047"/>
                <a:gd name="connsiteX6" fmla="*/ 1191702 w 5045193"/>
                <a:gd name="connsiteY6" fmla="*/ 249657 h 933047"/>
                <a:gd name="connsiteX7" fmla="*/ 1323375 w 5045193"/>
                <a:gd name="connsiteY7" fmla="*/ 154560 h 933047"/>
                <a:gd name="connsiteX8" fmla="*/ 1498940 w 5045193"/>
                <a:gd name="connsiteY8" fmla="*/ 139929 h 933047"/>
                <a:gd name="connsiteX9" fmla="*/ 1747657 w 5045193"/>
                <a:gd name="connsiteY9" fmla="*/ 139929 h 933047"/>
                <a:gd name="connsiteX10" fmla="*/ 2003689 w 5045193"/>
                <a:gd name="connsiteY10" fmla="*/ 8256 h 933047"/>
                <a:gd name="connsiteX11" fmla="*/ 2259721 w 5045193"/>
                <a:gd name="connsiteY11" fmla="*/ 15571 h 933047"/>
                <a:gd name="connsiteX12" fmla="*/ 2442601 w 5045193"/>
                <a:gd name="connsiteY12" fmla="*/ 30201 h 933047"/>
                <a:gd name="connsiteX13" fmla="*/ 2647426 w 5045193"/>
                <a:gd name="connsiteY13" fmla="*/ 88723 h 933047"/>
                <a:gd name="connsiteX14" fmla="*/ 2764470 w 5045193"/>
                <a:gd name="connsiteY14" fmla="*/ 88723 h 933047"/>
                <a:gd name="connsiteX15" fmla="*/ 3057078 w 5045193"/>
                <a:gd name="connsiteY15" fmla="*/ 249657 h 933047"/>
                <a:gd name="connsiteX16" fmla="*/ 3459414 w 5045193"/>
                <a:gd name="connsiteY16" fmla="*/ 300864 h 933047"/>
                <a:gd name="connsiteX17" fmla="*/ 3722761 w 5045193"/>
                <a:gd name="connsiteY17" fmla="*/ 330125 h 933047"/>
                <a:gd name="connsiteX18" fmla="*/ 3920271 w 5045193"/>
                <a:gd name="connsiteY18" fmla="*/ 330125 h 933047"/>
                <a:gd name="connsiteX19" fmla="*/ 4286031 w 5045193"/>
                <a:gd name="connsiteY19" fmla="*/ 424853 h 933047"/>
                <a:gd name="connsiteX20" fmla="*/ 4686893 w 5045193"/>
                <a:gd name="connsiteY20" fmla="*/ 356742 h 933047"/>
                <a:gd name="connsiteX21" fmla="*/ 5024989 w 5045193"/>
                <a:gd name="connsiteY21" fmla="*/ 318322 h 933047"/>
                <a:gd name="connsiteX22" fmla="*/ 5001937 w 5045193"/>
                <a:gd name="connsiteY22" fmla="*/ 933044 h 933047"/>
                <a:gd name="connsiteX23" fmla="*/ 7315 w 5045193"/>
                <a:gd name="connsiteY23" fmla="*/ 802416 h 933047"/>
                <a:gd name="connsiteX24" fmla="*/ 0 w 5045193"/>
                <a:gd name="connsiteY24" fmla="*/ 520689 h 933047"/>
                <a:gd name="connsiteX0" fmla="*/ 0 w 5054748"/>
                <a:gd name="connsiteY0" fmla="*/ 520689 h 802416"/>
                <a:gd name="connsiteX1" fmla="*/ 299247 w 5054748"/>
                <a:gd name="connsiteY1" fmla="*/ 483744 h 802416"/>
                <a:gd name="connsiteX2" fmla="*/ 555279 w 5054748"/>
                <a:gd name="connsiteY2" fmla="*/ 381331 h 802416"/>
                <a:gd name="connsiteX3" fmla="*/ 701583 w 5054748"/>
                <a:gd name="connsiteY3" fmla="*/ 352070 h 802416"/>
                <a:gd name="connsiteX4" fmla="*/ 950300 w 5054748"/>
                <a:gd name="connsiteY4" fmla="*/ 330125 h 802416"/>
                <a:gd name="connsiteX5" fmla="*/ 1045398 w 5054748"/>
                <a:gd name="connsiteY5" fmla="*/ 315494 h 802416"/>
                <a:gd name="connsiteX6" fmla="*/ 1191702 w 5054748"/>
                <a:gd name="connsiteY6" fmla="*/ 249657 h 802416"/>
                <a:gd name="connsiteX7" fmla="*/ 1323375 w 5054748"/>
                <a:gd name="connsiteY7" fmla="*/ 154560 h 802416"/>
                <a:gd name="connsiteX8" fmla="*/ 1498940 w 5054748"/>
                <a:gd name="connsiteY8" fmla="*/ 139929 h 802416"/>
                <a:gd name="connsiteX9" fmla="*/ 1747657 w 5054748"/>
                <a:gd name="connsiteY9" fmla="*/ 139929 h 802416"/>
                <a:gd name="connsiteX10" fmla="*/ 2003689 w 5054748"/>
                <a:gd name="connsiteY10" fmla="*/ 8256 h 802416"/>
                <a:gd name="connsiteX11" fmla="*/ 2259721 w 5054748"/>
                <a:gd name="connsiteY11" fmla="*/ 15571 h 802416"/>
                <a:gd name="connsiteX12" fmla="*/ 2442601 w 5054748"/>
                <a:gd name="connsiteY12" fmla="*/ 30201 h 802416"/>
                <a:gd name="connsiteX13" fmla="*/ 2647426 w 5054748"/>
                <a:gd name="connsiteY13" fmla="*/ 88723 h 802416"/>
                <a:gd name="connsiteX14" fmla="*/ 2764470 w 5054748"/>
                <a:gd name="connsiteY14" fmla="*/ 88723 h 802416"/>
                <a:gd name="connsiteX15" fmla="*/ 3057078 w 5054748"/>
                <a:gd name="connsiteY15" fmla="*/ 249657 h 802416"/>
                <a:gd name="connsiteX16" fmla="*/ 3459414 w 5054748"/>
                <a:gd name="connsiteY16" fmla="*/ 300864 h 802416"/>
                <a:gd name="connsiteX17" fmla="*/ 3722761 w 5054748"/>
                <a:gd name="connsiteY17" fmla="*/ 330125 h 802416"/>
                <a:gd name="connsiteX18" fmla="*/ 3920271 w 5054748"/>
                <a:gd name="connsiteY18" fmla="*/ 330125 h 802416"/>
                <a:gd name="connsiteX19" fmla="*/ 4286031 w 5054748"/>
                <a:gd name="connsiteY19" fmla="*/ 424853 h 802416"/>
                <a:gd name="connsiteX20" fmla="*/ 4686893 w 5054748"/>
                <a:gd name="connsiteY20" fmla="*/ 356742 h 802416"/>
                <a:gd name="connsiteX21" fmla="*/ 5024989 w 5054748"/>
                <a:gd name="connsiteY21" fmla="*/ 318322 h 802416"/>
                <a:gd name="connsiteX22" fmla="*/ 5040357 w 5054748"/>
                <a:gd name="connsiteY22" fmla="*/ 771679 h 802416"/>
                <a:gd name="connsiteX23" fmla="*/ 7315 w 5054748"/>
                <a:gd name="connsiteY23" fmla="*/ 802416 h 802416"/>
                <a:gd name="connsiteX24" fmla="*/ 0 w 5054748"/>
                <a:gd name="connsiteY24" fmla="*/ 520689 h 802416"/>
                <a:gd name="connsiteX0" fmla="*/ 0 w 5040357"/>
                <a:gd name="connsiteY0" fmla="*/ 520689 h 802416"/>
                <a:gd name="connsiteX1" fmla="*/ 299247 w 5040357"/>
                <a:gd name="connsiteY1" fmla="*/ 483744 h 802416"/>
                <a:gd name="connsiteX2" fmla="*/ 555279 w 5040357"/>
                <a:gd name="connsiteY2" fmla="*/ 381331 h 802416"/>
                <a:gd name="connsiteX3" fmla="*/ 701583 w 5040357"/>
                <a:gd name="connsiteY3" fmla="*/ 352070 h 802416"/>
                <a:gd name="connsiteX4" fmla="*/ 950300 w 5040357"/>
                <a:gd name="connsiteY4" fmla="*/ 330125 h 802416"/>
                <a:gd name="connsiteX5" fmla="*/ 1045398 w 5040357"/>
                <a:gd name="connsiteY5" fmla="*/ 315494 h 802416"/>
                <a:gd name="connsiteX6" fmla="*/ 1191702 w 5040357"/>
                <a:gd name="connsiteY6" fmla="*/ 249657 h 802416"/>
                <a:gd name="connsiteX7" fmla="*/ 1323375 w 5040357"/>
                <a:gd name="connsiteY7" fmla="*/ 154560 h 802416"/>
                <a:gd name="connsiteX8" fmla="*/ 1498940 w 5040357"/>
                <a:gd name="connsiteY8" fmla="*/ 139929 h 802416"/>
                <a:gd name="connsiteX9" fmla="*/ 1747657 w 5040357"/>
                <a:gd name="connsiteY9" fmla="*/ 139929 h 802416"/>
                <a:gd name="connsiteX10" fmla="*/ 2003689 w 5040357"/>
                <a:gd name="connsiteY10" fmla="*/ 8256 h 802416"/>
                <a:gd name="connsiteX11" fmla="*/ 2259721 w 5040357"/>
                <a:gd name="connsiteY11" fmla="*/ 15571 h 802416"/>
                <a:gd name="connsiteX12" fmla="*/ 2442601 w 5040357"/>
                <a:gd name="connsiteY12" fmla="*/ 30201 h 802416"/>
                <a:gd name="connsiteX13" fmla="*/ 2647426 w 5040357"/>
                <a:gd name="connsiteY13" fmla="*/ 88723 h 802416"/>
                <a:gd name="connsiteX14" fmla="*/ 2764470 w 5040357"/>
                <a:gd name="connsiteY14" fmla="*/ 88723 h 802416"/>
                <a:gd name="connsiteX15" fmla="*/ 3057078 w 5040357"/>
                <a:gd name="connsiteY15" fmla="*/ 249657 h 802416"/>
                <a:gd name="connsiteX16" fmla="*/ 3459414 w 5040357"/>
                <a:gd name="connsiteY16" fmla="*/ 300864 h 802416"/>
                <a:gd name="connsiteX17" fmla="*/ 3722761 w 5040357"/>
                <a:gd name="connsiteY17" fmla="*/ 330125 h 802416"/>
                <a:gd name="connsiteX18" fmla="*/ 3920271 w 5040357"/>
                <a:gd name="connsiteY18" fmla="*/ 330125 h 802416"/>
                <a:gd name="connsiteX19" fmla="*/ 4286031 w 5040357"/>
                <a:gd name="connsiteY19" fmla="*/ 424853 h 802416"/>
                <a:gd name="connsiteX20" fmla="*/ 4686893 w 5040357"/>
                <a:gd name="connsiteY20" fmla="*/ 356742 h 802416"/>
                <a:gd name="connsiteX21" fmla="*/ 5024989 w 5040357"/>
                <a:gd name="connsiteY21" fmla="*/ 318322 h 802416"/>
                <a:gd name="connsiteX22" fmla="*/ 5040357 w 5040357"/>
                <a:gd name="connsiteY22" fmla="*/ 771679 h 802416"/>
                <a:gd name="connsiteX23" fmla="*/ 7315 w 5040357"/>
                <a:gd name="connsiteY23" fmla="*/ 802416 h 802416"/>
                <a:gd name="connsiteX24" fmla="*/ 0 w 5040357"/>
                <a:gd name="connsiteY24" fmla="*/ 520689 h 80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0357" h="802416">
                  <a:moveTo>
                    <a:pt x="0" y="520689"/>
                  </a:moveTo>
                  <a:cubicBezTo>
                    <a:pt x="45720" y="517031"/>
                    <a:pt x="206701" y="506970"/>
                    <a:pt x="299247" y="483744"/>
                  </a:cubicBezTo>
                  <a:cubicBezTo>
                    <a:pt x="391793" y="460518"/>
                    <a:pt x="488223" y="403277"/>
                    <a:pt x="555279" y="381331"/>
                  </a:cubicBezTo>
                  <a:cubicBezTo>
                    <a:pt x="622335" y="359385"/>
                    <a:pt x="635746" y="360604"/>
                    <a:pt x="701583" y="352070"/>
                  </a:cubicBezTo>
                  <a:cubicBezTo>
                    <a:pt x="767420" y="343536"/>
                    <a:pt x="892998" y="336221"/>
                    <a:pt x="950300" y="330125"/>
                  </a:cubicBezTo>
                  <a:cubicBezTo>
                    <a:pt x="1007602" y="324029"/>
                    <a:pt x="1005164" y="328905"/>
                    <a:pt x="1045398" y="315494"/>
                  </a:cubicBezTo>
                  <a:cubicBezTo>
                    <a:pt x="1085632" y="302083"/>
                    <a:pt x="1145373" y="276479"/>
                    <a:pt x="1191702" y="249657"/>
                  </a:cubicBezTo>
                  <a:cubicBezTo>
                    <a:pt x="1238031" y="222835"/>
                    <a:pt x="1272169" y="172848"/>
                    <a:pt x="1323375" y="154560"/>
                  </a:cubicBezTo>
                  <a:cubicBezTo>
                    <a:pt x="1374581" y="136272"/>
                    <a:pt x="1428226" y="142367"/>
                    <a:pt x="1498940" y="139929"/>
                  </a:cubicBezTo>
                  <a:cubicBezTo>
                    <a:pt x="1569654" y="137490"/>
                    <a:pt x="1663532" y="161874"/>
                    <a:pt x="1747657" y="139929"/>
                  </a:cubicBezTo>
                  <a:cubicBezTo>
                    <a:pt x="1831782" y="117984"/>
                    <a:pt x="1918345" y="28982"/>
                    <a:pt x="2003689" y="8256"/>
                  </a:cubicBezTo>
                  <a:cubicBezTo>
                    <a:pt x="2089033" y="-12470"/>
                    <a:pt x="2186569" y="11913"/>
                    <a:pt x="2259721" y="15571"/>
                  </a:cubicBezTo>
                  <a:cubicBezTo>
                    <a:pt x="2332873" y="19228"/>
                    <a:pt x="2377984" y="18009"/>
                    <a:pt x="2442601" y="30201"/>
                  </a:cubicBezTo>
                  <a:cubicBezTo>
                    <a:pt x="2507218" y="42393"/>
                    <a:pt x="2593781" y="78969"/>
                    <a:pt x="2647426" y="88723"/>
                  </a:cubicBezTo>
                  <a:cubicBezTo>
                    <a:pt x="2701071" y="98477"/>
                    <a:pt x="2696195" y="61901"/>
                    <a:pt x="2764470" y="88723"/>
                  </a:cubicBezTo>
                  <a:cubicBezTo>
                    <a:pt x="2832745" y="115545"/>
                    <a:pt x="2941254" y="214300"/>
                    <a:pt x="3057078" y="249657"/>
                  </a:cubicBezTo>
                  <a:cubicBezTo>
                    <a:pt x="3172902" y="285014"/>
                    <a:pt x="3459414" y="300864"/>
                    <a:pt x="3459414" y="300864"/>
                  </a:cubicBezTo>
                  <a:cubicBezTo>
                    <a:pt x="3570361" y="314275"/>
                    <a:pt x="3645952" y="325248"/>
                    <a:pt x="3722761" y="330125"/>
                  </a:cubicBezTo>
                  <a:cubicBezTo>
                    <a:pt x="3799570" y="335002"/>
                    <a:pt x="3826393" y="313056"/>
                    <a:pt x="3920271" y="330125"/>
                  </a:cubicBezTo>
                  <a:cubicBezTo>
                    <a:pt x="4014149" y="347194"/>
                    <a:pt x="4150090" y="382181"/>
                    <a:pt x="4286031" y="424853"/>
                  </a:cubicBezTo>
                  <a:cubicBezTo>
                    <a:pt x="4343364" y="440815"/>
                    <a:pt x="4691426" y="358125"/>
                    <a:pt x="4686893" y="356742"/>
                  </a:cubicBezTo>
                  <a:cubicBezTo>
                    <a:pt x="4751142" y="344110"/>
                    <a:pt x="5028191" y="319923"/>
                    <a:pt x="5024989" y="318322"/>
                  </a:cubicBezTo>
                  <a:lnTo>
                    <a:pt x="5040357" y="771679"/>
                  </a:lnTo>
                  <a:lnTo>
                    <a:pt x="7315" y="802416"/>
                  </a:lnTo>
                  <a:lnTo>
                    <a:pt x="0" y="520689"/>
                  </a:lnTo>
                  <a:close/>
                </a:path>
              </a:pathLst>
            </a:custGeom>
            <a:gradFill flip="none" rotWithShape="1">
              <a:gsLst>
                <a:gs pos="0">
                  <a:srgbClr val="FFEEB9"/>
                </a:gs>
                <a:gs pos="100000">
                  <a:srgbClr val="FFFFFF"/>
                </a:gs>
              </a:gsLst>
              <a:lin ang="16200000" scaled="1"/>
              <a:tileRect/>
            </a:gradFill>
            <a:ln w="222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Freeform 30"/>
            <p:cNvSpPr/>
            <p:nvPr/>
          </p:nvSpPr>
          <p:spPr>
            <a:xfrm>
              <a:off x="737587" y="4257425"/>
              <a:ext cx="5041481" cy="867826"/>
            </a:xfrm>
            <a:custGeom>
              <a:avLst/>
              <a:gdLst>
                <a:gd name="connsiteX0" fmla="*/ 0 w 4732935"/>
                <a:gd name="connsiteY0" fmla="*/ 263370 h 263370"/>
                <a:gd name="connsiteX1" fmla="*/ 248717 w 4732935"/>
                <a:gd name="connsiteY1" fmla="*/ 212163 h 263370"/>
                <a:gd name="connsiteX2" fmla="*/ 541325 w 4732935"/>
                <a:gd name="connsiteY2" fmla="*/ 109750 h 263370"/>
                <a:gd name="connsiteX3" fmla="*/ 936346 w 4732935"/>
                <a:gd name="connsiteY3" fmla="*/ 65859 h 263370"/>
                <a:gd name="connsiteX4" fmla="*/ 2136039 w 4732935"/>
                <a:gd name="connsiteY4" fmla="*/ 22 h 263370"/>
                <a:gd name="connsiteX5" fmla="*/ 3101645 w 4732935"/>
                <a:gd name="connsiteY5" fmla="*/ 73174 h 263370"/>
                <a:gd name="connsiteX6" fmla="*/ 3635655 w 4732935"/>
                <a:gd name="connsiteY6" fmla="*/ 117066 h 263370"/>
                <a:gd name="connsiteX7" fmla="*/ 4147719 w 4732935"/>
                <a:gd name="connsiteY7" fmla="*/ 204848 h 263370"/>
                <a:gd name="connsiteX8" fmla="*/ 4732935 w 4732935"/>
                <a:gd name="connsiteY8" fmla="*/ 80490 h 263370"/>
                <a:gd name="connsiteX0" fmla="*/ 0 w 4732935"/>
                <a:gd name="connsiteY0" fmla="*/ 263370 h 263370"/>
                <a:gd name="connsiteX1" fmla="*/ 248717 w 4732935"/>
                <a:gd name="connsiteY1" fmla="*/ 212163 h 263370"/>
                <a:gd name="connsiteX2" fmla="*/ 541325 w 4732935"/>
                <a:gd name="connsiteY2" fmla="*/ 109750 h 263370"/>
                <a:gd name="connsiteX3" fmla="*/ 936346 w 4732935"/>
                <a:gd name="connsiteY3" fmla="*/ 65859 h 263370"/>
                <a:gd name="connsiteX4" fmla="*/ 2136039 w 4732935"/>
                <a:gd name="connsiteY4" fmla="*/ 22 h 263370"/>
                <a:gd name="connsiteX5" fmla="*/ 3101645 w 4732935"/>
                <a:gd name="connsiteY5" fmla="*/ 73174 h 263370"/>
                <a:gd name="connsiteX6" fmla="*/ 3635655 w 4732935"/>
                <a:gd name="connsiteY6" fmla="*/ 117066 h 263370"/>
                <a:gd name="connsiteX7" fmla="*/ 4186139 w 4732935"/>
                <a:gd name="connsiteY7" fmla="*/ 174112 h 263370"/>
                <a:gd name="connsiteX8" fmla="*/ 4732935 w 4732935"/>
                <a:gd name="connsiteY8" fmla="*/ 80490 h 263370"/>
                <a:gd name="connsiteX0" fmla="*/ 0 w 4886615"/>
                <a:gd name="connsiteY0" fmla="*/ 263370 h 263370"/>
                <a:gd name="connsiteX1" fmla="*/ 248717 w 4886615"/>
                <a:gd name="connsiteY1" fmla="*/ 212163 h 263370"/>
                <a:gd name="connsiteX2" fmla="*/ 541325 w 4886615"/>
                <a:gd name="connsiteY2" fmla="*/ 109750 h 263370"/>
                <a:gd name="connsiteX3" fmla="*/ 936346 w 4886615"/>
                <a:gd name="connsiteY3" fmla="*/ 65859 h 263370"/>
                <a:gd name="connsiteX4" fmla="*/ 2136039 w 4886615"/>
                <a:gd name="connsiteY4" fmla="*/ 22 h 263370"/>
                <a:gd name="connsiteX5" fmla="*/ 3101645 w 4886615"/>
                <a:gd name="connsiteY5" fmla="*/ 73174 h 263370"/>
                <a:gd name="connsiteX6" fmla="*/ 3635655 w 4886615"/>
                <a:gd name="connsiteY6" fmla="*/ 117066 h 263370"/>
                <a:gd name="connsiteX7" fmla="*/ 4186139 w 4886615"/>
                <a:gd name="connsiteY7" fmla="*/ 174112 h 263370"/>
                <a:gd name="connsiteX8" fmla="*/ 4886615 w 4886615"/>
                <a:gd name="connsiteY8" fmla="*/ 88174 h 263370"/>
                <a:gd name="connsiteX0" fmla="*/ 0 w 4886615"/>
                <a:gd name="connsiteY0" fmla="*/ 263370 h 263370"/>
                <a:gd name="connsiteX1" fmla="*/ 248717 w 4886615"/>
                <a:gd name="connsiteY1" fmla="*/ 212163 h 263370"/>
                <a:gd name="connsiteX2" fmla="*/ 541325 w 4886615"/>
                <a:gd name="connsiteY2" fmla="*/ 109750 h 263370"/>
                <a:gd name="connsiteX3" fmla="*/ 936346 w 4886615"/>
                <a:gd name="connsiteY3" fmla="*/ 65859 h 263370"/>
                <a:gd name="connsiteX4" fmla="*/ 2136039 w 4886615"/>
                <a:gd name="connsiteY4" fmla="*/ 22 h 263370"/>
                <a:gd name="connsiteX5" fmla="*/ 3101645 w 4886615"/>
                <a:gd name="connsiteY5" fmla="*/ 73174 h 263370"/>
                <a:gd name="connsiteX6" fmla="*/ 3635655 w 4886615"/>
                <a:gd name="connsiteY6" fmla="*/ 117066 h 263370"/>
                <a:gd name="connsiteX7" fmla="*/ 4186139 w 4886615"/>
                <a:gd name="connsiteY7" fmla="*/ 174112 h 263370"/>
                <a:gd name="connsiteX8" fmla="*/ 4886615 w 4886615"/>
                <a:gd name="connsiteY8" fmla="*/ 88174 h 263370"/>
                <a:gd name="connsiteX0" fmla="*/ 0 w 4936164"/>
                <a:gd name="connsiteY0" fmla="*/ 263370 h 263370"/>
                <a:gd name="connsiteX1" fmla="*/ 248717 w 4936164"/>
                <a:gd name="connsiteY1" fmla="*/ 212163 h 263370"/>
                <a:gd name="connsiteX2" fmla="*/ 541325 w 4936164"/>
                <a:gd name="connsiteY2" fmla="*/ 109750 h 263370"/>
                <a:gd name="connsiteX3" fmla="*/ 936346 w 4936164"/>
                <a:gd name="connsiteY3" fmla="*/ 65859 h 263370"/>
                <a:gd name="connsiteX4" fmla="*/ 2136039 w 4936164"/>
                <a:gd name="connsiteY4" fmla="*/ 22 h 263370"/>
                <a:gd name="connsiteX5" fmla="*/ 3101645 w 4936164"/>
                <a:gd name="connsiteY5" fmla="*/ 73174 h 263370"/>
                <a:gd name="connsiteX6" fmla="*/ 3635655 w 4936164"/>
                <a:gd name="connsiteY6" fmla="*/ 117066 h 263370"/>
                <a:gd name="connsiteX7" fmla="*/ 4186139 w 4936164"/>
                <a:gd name="connsiteY7" fmla="*/ 174112 h 263370"/>
                <a:gd name="connsiteX8" fmla="*/ 4886615 w 4936164"/>
                <a:gd name="connsiteY8" fmla="*/ 88174 h 263370"/>
                <a:gd name="connsiteX9" fmla="*/ 4878255 w 4936164"/>
                <a:gd name="connsiteY9" fmla="*/ 76371 h 263370"/>
                <a:gd name="connsiteX0" fmla="*/ 0 w 4932699"/>
                <a:gd name="connsiteY0" fmla="*/ 263370 h 990775"/>
                <a:gd name="connsiteX1" fmla="*/ 248717 w 4932699"/>
                <a:gd name="connsiteY1" fmla="*/ 212163 h 990775"/>
                <a:gd name="connsiteX2" fmla="*/ 541325 w 4932699"/>
                <a:gd name="connsiteY2" fmla="*/ 109750 h 990775"/>
                <a:gd name="connsiteX3" fmla="*/ 936346 w 4932699"/>
                <a:gd name="connsiteY3" fmla="*/ 65859 h 990775"/>
                <a:gd name="connsiteX4" fmla="*/ 2136039 w 4932699"/>
                <a:gd name="connsiteY4" fmla="*/ 22 h 990775"/>
                <a:gd name="connsiteX5" fmla="*/ 3101645 w 4932699"/>
                <a:gd name="connsiteY5" fmla="*/ 73174 h 990775"/>
                <a:gd name="connsiteX6" fmla="*/ 3635655 w 4932699"/>
                <a:gd name="connsiteY6" fmla="*/ 117066 h 990775"/>
                <a:gd name="connsiteX7" fmla="*/ 4186139 w 4932699"/>
                <a:gd name="connsiteY7" fmla="*/ 174112 h 990775"/>
                <a:gd name="connsiteX8" fmla="*/ 4886615 w 4932699"/>
                <a:gd name="connsiteY8" fmla="*/ 88174 h 990775"/>
                <a:gd name="connsiteX9" fmla="*/ 4862887 w 4932699"/>
                <a:gd name="connsiteY9" fmla="*/ 990771 h 990775"/>
                <a:gd name="connsiteX0" fmla="*/ 0 w 4886615"/>
                <a:gd name="connsiteY0" fmla="*/ 263370 h 990771"/>
                <a:gd name="connsiteX1" fmla="*/ 248717 w 4886615"/>
                <a:gd name="connsiteY1" fmla="*/ 212163 h 990771"/>
                <a:gd name="connsiteX2" fmla="*/ 541325 w 4886615"/>
                <a:gd name="connsiteY2" fmla="*/ 109750 h 990771"/>
                <a:gd name="connsiteX3" fmla="*/ 936346 w 4886615"/>
                <a:gd name="connsiteY3" fmla="*/ 65859 h 990771"/>
                <a:gd name="connsiteX4" fmla="*/ 2136039 w 4886615"/>
                <a:gd name="connsiteY4" fmla="*/ 22 h 990771"/>
                <a:gd name="connsiteX5" fmla="*/ 3101645 w 4886615"/>
                <a:gd name="connsiteY5" fmla="*/ 73174 h 990771"/>
                <a:gd name="connsiteX6" fmla="*/ 3635655 w 4886615"/>
                <a:gd name="connsiteY6" fmla="*/ 117066 h 990771"/>
                <a:gd name="connsiteX7" fmla="*/ 4186139 w 4886615"/>
                <a:gd name="connsiteY7" fmla="*/ 174112 h 990771"/>
                <a:gd name="connsiteX8" fmla="*/ 4886615 w 4886615"/>
                <a:gd name="connsiteY8" fmla="*/ 88174 h 990771"/>
                <a:gd name="connsiteX9" fmla="*/ 4862887 w 4886615"/>
                <a:gd name="connsiteY9" fmla="*/ 990771 h 990771"/>
                <a:gd name="connsiteX0" fmla="*/ 0 w 4886615"/>
                <a:gd name="connsiteY0" fmla="*/ 263370 h 1059877"/>
                <a:gd name="connsiteX1" fmla="*/ 248717 w 4886615"/>
                <a:gd name="connsiteY1" fmla="*/ 212163 h 1059877"/>
                <a:gd name="connsiteX2" fmla="*/ 541325 w 4886615"/>
                <a:gd name="connsiteY2" fmla="*/ 109750 h 1059877"/>
                <a:gd name="connsiteX3" fmla="*/ 936346 w 4886615"/>
                <a:gd name="connsiteY3" fmla="*/ 65859 h 1059877"/>
                <a:gd name="connsiteX4" fmla="*/ 2136039 w 4886615"/>
                <a:gd name="connsiteY4" fmla="*/ 22 h 1059877"/>
                <a:gd name="connsiteX5" fmla="*/ 3101645 w 4886615"/>
                <a:gd name="connsiteY5" fmla="*/ 73174 h 1059877"/>
                <a:gd name="connsiteX6" fmla="*/ 3635655 w 4886615"/>
                <a:gd name="connsiteY6" fmla="*/ 117066 h 1059877"/>
                <a:gd name="connsiteX7" fmla="*/ 4186139 w 4886615"/>
                <a:gd name="connsiteY7" fmla="*/ 174112 h 1059877"/>
                <a:gd name="connsiteX8" fmla="*/ 4886615 w 4886615"/>
                <a:gd name="connsiteY8" fmla="*/ 88174 h 1059877"/>
                <a:gd name="connsiteX9" fmla="*/ 4862887 w 4886615"/>
                <a:gd name="connsiteY9" fmla="*/ 990771 h 1059877"/>
                <a:gd name="connsiteX10" fmla="*/ 4839835 w 4886615"/>
                <a:gd name="connsiteY10" fmla="*/ 998455 h 1059877"/>
                <a:gd name="connsiteX0" fmla="*/ 108683 w 4995298"/>
                <a:gd name="connsiteY0" fmla="*/ 263370 h 1030661"/>
                <a:gd name="connsiteX1" fmla="*/ 357400 w 4995298"/>
                <a:gd name="connsiteY1" fmla="*/ 212163 h 1030661"/>
                <a:gd name="connsiteX2" fmla="*/ 650008 w 4995298"/>
                <a:gd name="connsiteY2" fmla="*/ 109750 h 1030661"/>
                <a:gd name="connsiteX3" fmla="*/ 1045029 w 4995298"/>
                <a:gd name="connsiteY3" fmla="*/ 65859 h 1030661"/>
                <a:gd name="connsiteX4" fmla="*/ 2244722 w 4995298"/>
                <a:gd name="connsiteY4" fmla="*/ 22 h 1030661"/>
                <a:gd name="connsiteX5" fmla="*/ 3210328 w 4995298"/>
                <a:gd name="connsiteY5" fmla="*/ 73174 h 1030661"/>
                <a:gd name="connsiteX6" fmla="*/ 3744338 w 4995298"/>
                <a:gd name="connsiteY6" fmla="*/ 117066 h 1030661"/>
                <a:gd name="connsiteX7" fmla="*/ 4294822 w 4995298"/>
                <a:gd name="connsiteY7" fmla="*/ 174112 h 1030661"/>
                <a:gd name="connsiteX8" fmla="*/ 4995298 w 4995298"/>
                <a:gd name="connsiteY8" fmla="*/ 88174 h 1030661"/>
                <a:gd name="connsiteX9" fmla="*/ 4971570 w 4995298"/>
                <a:gd name="connsiteY9" fmla="*/ 990771 h 1030661"/>
                <a:gd name="connsiteX10" fmla="*/ 0 w 4995298"/>
                <a:gd name="connsiteY10" fmla="*/ 814038 h 1030661"/>
                <a:gd name="connsiteX0" fmla="*/ 108683 w 4995298"/>
                <a:gd name="connsiteY0" fmla="*/ 263370 h 1030661"/>
                <a:gd name="connsiteX1" fmla="*/ 357400 w 4995298"/>
                <a:gd name="connsiteY1" fmla="*/ 212163 h 1030661"/>
                <a:gd name="connsiteX2" fmla="*/ 650008 w 4995298"/>
                <a:gd name="connsiteY2" fmla="*/ 109750 h 1030661"/>
                <a:gd name="connsiteX3" fmla="*/ 1045029 w 4995298"/>
                <a:gd name="connsiteY3" fmla="*/ 65859 h 1030661"/>
                <a:gd name="connsiteX4" fmla="*/ 2244722 w 4995298"/>
                <a:gd name="connsiteY4" fmla="*/ 22 h 1030661"/>
                <a:gd name="connsiteX5" fmla="*/ 3210328 w 4995298"/>
                <a:gd name="connsiteY5" fmla="*/ 73174 h 1030661"/>
                <a:gd name="connsiteX6" fmla="*/ 3744338 w 4995298"/>
                <a:gd name="connsiteY6" fmla="*/ 117066 h 1030661"/>
                <a:gd name="connsiteX7" fmla="*/ 4294822 w 4995298"/>
                <a:gd name="connsiteY7" fmla="*/ 174112 h 1030661"/>
                <a:gd name="connsiteX8" fmla="*/ 4995298 w 4995298"/>
                <a:gd name="connsiteY8" fmla="*/ 88174 h 1030661"/>
                <a:gd name="connsiteX9" fmla="*/ 4971570 w 4995298"/>
                <a:gd name="connsiteY9" fmla="*/ 990771 h 1030661"/>
                <a:gd name="connsiteX10" fmla="*/ 0 w 4995298"/>
                <a:gd name="connsiteY10" fmla="*/ 814038 h 1030661"/>
                <a:gd name="connsiteX11" fmla="*/ 108683 w 4995298"/>
                <a:gd name="connsiteY11" fmla="*/ 263370 h 1030661"/>
                <a:gd name="connsiteX0" fmla="*/ 0 w 5001876"/>
                <a:gd name="connsiteY0" fmla="*/ 271054 h 1030661"/>
                <a:gd name="connsiteX1" fmla="*/ 363978 w 5001876"/>
                <a:gd name="connsiteY1" fmla="*/ 212163 h 1030661"/>
                <a:gd name="connsiteX2" fmla="*/ 656586 w 5001876"/>
                <a:gd name="connsiteY2" fmla="*/ 109750 h 1030661"/>
                <a:gd name="connsiteX3" fmla="*/ 1051607 w 5001876"/>
                <a:gd name="connsiteY3" fmla="*/ 65859 h 1030661"/>
                <a:gd name="connsiteX4" fmla="*/ 2251300 w 5001876"/>
                <a:gd name="connsiteY4" fmla="*/ 22 h 1030661"/>
                <a:gd name="connsiteX5" fmla="*/ 3216906 w 5001876"/>
                <a:gd name="connsiteY5" fmla="*/ 73174 h 1030661"/>
                <a:gd name="connsiteX6" fmla="*/ 3750916 w 5001876"/>
                <a:gd name="connsiteY6" fmla="*/ 117066 h 1030661"/>
                <a:gd name="connsiteX7" fmla="*/ 4301400 w 5001876"/>
                <a:gd name="connsiteY7" fmla="*/ 174112 h 1030661"/>
                <a:gd name="connsiteX8" fmla="*/ 5001876 w 5001876"/>
                <a:gd name="connsiteY8" fmla="*/ 88174 h 1030661"/>
                <a:gd name="connsiteX9" fmla="*/ 4978148 w 5001876"/>
                <a:gd name="connsiteY9" fmla="*/ 990771 h 1030661"/>
                <a:gd name="connsiteX10" fmla="*/ 6578 w 5001876"/>
                <a:gd name="connsiteY10" fmla="*/ 814038 h 1030661"/>
                <a:gd name="connsiteX11" fmla="*/ 0 w 5001876"/>
                <a:gd name="connsiteY11" fmla="*/ 271054 h 1030661"/>
                <a:gd name="connsiteX0" fmla="*/ 39605 w 5041481"/>
                <a:gd name="connsiteY0" fmla="*/ 271054 h 1036292"/>
                <a:gd name="connsiteX1" fmla="*/ 403583 w 5041481"/>
                <a:gd name="connsiteY1" fmla="*/ 212163 h 1036292"/>
                <a:gd name="connsiteX2" fmla="*/ 696191 w 5041481"/>
                <a:gd name="connsiteY2" fmla="*/ 109750 h 1036292"/>
                <a:gd name="connsiteX3" fmla="*/ 1091212 w 5041481"/>
                <a:gd name="connsiteY3" fmla="*/ 65859 h 1036292"/>
                <a:gd name="connsiteX4" fmla="*/ 2290905 w 5041481"/>
                <a:gd name="connsiteY4" fmla="*/ 22 h 1036292"/>
                <a:gd name="connsiteX5" fmla="*/ 3256511 w 5041481"/>
                <a:gd name="connsiteY5" fmla="*/ 73174 h 1036292"/>
                <a:gd name="connsiteX6" fmla="*/ 3790521 w 5041481"/>
                <a:gd name="connsiteY6" fmla="*/ 117066 h 1036292"/>
                <a:gd name="connsiteX7" fmla="*/ 4341005 w 5041481"/>
                <a:gd name="connsiteY7" fmla="*/ 174112 h 1036292"/>
                <a:gd name="connsiteX8" fmla="*/ 5041481 w 5041481"/>
                <a:gd name="connsiteY8" fmla="*/ 88174 h 1036292"/>
                <a:gd name="connsiteX9" fmla="*/ 5017753 w 5041481"/>
                <a:gd name="connsiteY9" fmla="*/ 990771 h 1036292"/>
                <a:gd name="connsiteX10" fmla="*/ 79 w 5041481"/>
                <a:gd name="connsiteY10" fmla="*/ 867826 h 1036292"/>
                <a:gd name="connsiteX11" fmla="*/ 39605 w 5041481"/>
                <a:gd name="connsiteY11" fmla="*/ 271054 h 1036292"/>
                <a:gd name="connsiteX0" fmla="*/ 39605 w 5041481"/>
                <a:gd name="connsiteY0" fmla="*/ 271054 h 923722"/>
                <a:gd name="connsiteX1" fmla="*/ 403583 w 5041481"/>
                <a:gd name="connsiteY1" fmla="*/ 212163 h 923722"/>
                <a:gd name="connsiteX2" fmla="*/ 696191 w 5041481"/>
                <a:gd name="connsiteY2" fmla="*/ 109750 h 923722"/>
                <a:gd name="connsiteX3" fmla="*/ 1091212 w 5041481"/>
                <a:gd name="connsiteY3" fmla="*/ 65859 h 923722"/>
                <a:gd name="connsiteX4" fmla="*/ 2290905 w 5041481"/>
                <a:gd name="connsiteY4" fmla="*/ 22 h 923722"/>
                <a:gd name="connsiteX5" fmla="*/ 3256511 w 5041481"/>
                <a:gd name="connsiteY5" fmla="*/ 73174 h 923722"/>
                <a:gd name="connsiteX6" fmla="*/ 3790521 w 5041481"/>
                <a:gd name="connsiteY6" fmla="*/ 117066 h 923722"/>
                <a:gd name="connsiteX7" fmla="*/ 4341005 w 5041481"/>
                <a:gd name="connsiteY7" fmla="*/ 174112 h 923722"/>
                <a:gd name="connsiteX8" fmla="*/ 5041481 w 5041481"/>
                <a:gd name="connsiteY8" fmla="*/ 88174 h 923722"/>
                <a:gd name="connsiteX9" fmla="*/ 5025437 w 5041481"/>
                <a:gd name="connsiteY9" fmla="*/ 852458 h 923722"/>
                <a:gd name="connsiteX10" fmla="*/ 79 w 5041481"/>
                <a:gd name="connsiteY10" fmla="*/ 867826 h 923722"/>
                <a:gd name="connsiteX11" fmla="*/ 39605 w 5041481"/>
                <a:gd name="connsiteY11" fmla="*/ 271054 h 923722"/>
                <a:gd name="connsiteX0" fmla="*/ 39605 w 5041481"/>
                <a:gd name="connsiteY0" fmla="*/ 271054 h 867826"/>
                <a:gd name="connsiteX1" fmla="*/ 403583 w 5041481"/>
                <a:gd name="connsiteY1" fmla="*/ 212163 h 867826"/>
                <a:gd name="connsiteX2" fmla="*/ 696191 w 5041481"/>
                <a:gd name="connsiteY2" fmla="*/ 109750 h 867826"/>
                <a:gd name="connsiteX3" fmla="*/ 1091212 w 5041481"/>
                <a:gd name="connsiteY3" fmla="*/ 65859 h 867826"/>
                <a:gd name="connsiteX4" fmla="*/ 2290905 w 5041481"/>
                <a:gd name="connsiteY4" fmla="*/ 22 h 867826"/>
                <a:gd name="connsiteX5" fmla="*/ 3256511 w 5041481"/>
                <a:gd name="connsiteY5" fmla="*/ 73174 h 867826"/>
                <a:gd name="connsiteX6" fmla="*/ 3790521 w 5041481"/>
                <a:gd name="connsiteY6" fmla="*/ 117066 h 867826"/>
                <a:gd name="connsiteX7" fmla="*/ 4341005 w 5041481"/>
                <a:gd name="connsiteY7" fmla="*/ 174112 h 867826"/>
                <a:gd name="connsiteX8" fmla="*/ 5041481 w 5041481"/>
                <a:gd name="connsiteY8" fmla="*/ 88174 h 867826"/>
                <a:gd name="connsiteX9" fmla="*/ 5025437 w 5041481"/>
                <a:gd name="connsiteY9" fmla="*/ 852458 h 867826"/>
                <a:gd name="connsiteX10" fmla="*/ 79 w 5041481"/>
                <a:gd name="connsiteY10" fmla="*/ 867826 h 867826"/>
                <a:gd name="connsiteX11" fmla="*/ 39605 w 5041481"/>
                <a:gd name="connsiteY11" fmla="*/ 271054 h 86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1481" h="867826">
                  <a:moveTo>
                    <a:pt x="39605" y="271054"/>
                  </a:moveTo>
                  <a:cubicBezTo>
                    <a:pt x="118853" y="258252"/>
                    <a:pt x="294152" y="239047"/>
                    <a:pt x="403583" y="212163"/>
                  </a:cubicBezTo>
                  <a:cubicBezTo>
                    <a:pt x="513014" y="185279"/>
                    <a:pt x="581586" y="134134"/>
                    <a:pt x="696191" y="109750"/>
                  </a:cubicBezTo>
                  <a:cubicBezTo>
                    <a:pt x="810796" y="85366"/>
                    <a:pt x="825426" y="84147"/>
                    <a:pt x="1091212" y="65859"/>
                  </a:cubicBezTo>
                  <a:cubicBezTo>
                    <a:pt x="1356998" y="47571"/>
                    <a:pt x="1930022" y="-1197"/>
                    <a:pt x="2290905" y="22"/>
                  </a:cubicBezTo>
                  <a:cubicBezTo>
                    <a:pt x="2651788" y="1241"/>
                    <a:pt x="3256511" y="73174"/>
                    <a:pt x="3256511" y="73174"/>
                  </a:cubicBezTo>
                  <a:lnTo>
                    <a:pt x="3790521" y="117066"/>
                  </a:lnTo>
                  <a:cubicBezTo>
                    <a:pt x="3971270" y="133889"/>
                    <a:pt x="4158125" y="180208"/>
                    <a:pt x="4341005" y="174112"/>
                  </a:cubicBezTo>
                  <a:cubicBezTo>
                    <a:pt x="4523885" y="168016"/>
                    <a:pt x="4832629" y="47413"/>
                    <a:pt x="5041481" y="88174"/>
                  </a:cubicBezTo>
                  <a:lnTo>
                    <a:pt x="5025437" y="852458"/>
                  </a:lnTo>
                  <a:lnTo>
                    <a:pt x="79" y="867826"/>
                  </a:lnTo>
                  <a:cubicBezTo>
                    <a:pt x="-2114" y="686831"/>
                    <a:pt x="41798" y="452049"/>
                    <a:pt x="39605" y="271054"/>
                  </a:cubicBezTo>
                  <a:close/>
                </a:path>
              </a:pathLst>
            </a:custGeom>
            <a:gradFill>
              <a:gsLst>
                <a:gs pos="0">
                  <a:srgbClr val="FFC000"/>
                </a:gs>
                <a:gs pos="50000">
                  <a:srgbClr val="FFC000"/>
                </a:gs>
                <a:gs pos="100000">
                  <a:srgbClr val="FFDD71"/>
                </a:gs>
              </a:gsLst>
              <a:lin ang="16200000" scaled="1"/>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p:nvSpPr>
          <p:spPr>
            <a:xfrm>
              <a:off x="755576" y="4007788"/>
              <a:ext cx="5025016" cy="520689"/>
            </a:xfrm>
            <a:custGeom>
              <a:avLst/>
              <a:gdLst>
                <a:gd name="connsiteX0" fmla="*/ 0 w 4147718"/>
                <a:gd name="connsiteY0" fmla="*/ 513005 h 513005"/>
                <a:gd name="connsiteX1" fmla="*/ 160934 w 4147718"/>
                <a:gd name="connsiteY1" fmla="*/ 483744 h 513005"/>
                <a:gd name="connsiteX2" fmla="*/ 416966 w 4147718"/>
                <a:gd name="connsiteY2" fmla="*/ 381331 h 513005"/>
                <a:gd name="connsiteX3" fmla="*/ 563270 w 4147718"/>
                <a:gd name="connsiteY3" fmla="*/ 352070 h 513005"/>
                <a:gd name="connsiteX4" fmla="*/ 811987 w 4147718"/>
                <a:gd name="connsiteY4" fmla="*/ 330125 h 513005"/>
                <a:gd name="connsiteX5" fmla="*/ 907085 w 4147718"/>
                <a:gd name="connsiteY5" fmla="*/ 315494 h 513005"/>
                <a:gd name="connsiteX6" fmla="*/ 1053389 w 4147718"/>
                <a:gd name="connsiteY6" fmla="*/ 249657 h 513005"/>
                <a:gd name="connsiteX7" fmla="*/ 1185062 w 4147718"/>
                <a:gd name="connsiteY7" fmla="*/ 154560 h 513005"/>
                <a:gd name="connsiteX8" fmla="*/ 1360627 w 4147718"/>
                <a:gd name="connsiteY8" fmla="*/ 139929 h 513005"/>
                <a:gd name="connsiteX9" fmla="*/ 1609344 w 4147718"/>
                <a:gd name="connsiteY9" fmla="*/ 139929 h 513005"/>
                <a:gd name="connsiteX10" fmla="*/ 1865376 w 4147718"/>
                <a:gd name="connsiteY10" fmla="*/ 8256 h 513005"/>
                <a:gd name="connsiteX11" fmla="*/ 2121408 w 4147718"/>
                <a:gd name="connsiteY11" fmla="*/ 15571 h 513005"/>
                <a:gd name="connsiteX12" fmla="*/ 2304288 w 4147718"/>
                <a:gd name="connsiteY12" fmla="*/ 30201 h 513005"/>
                <a:gd name="connsiteX13" fmla="*/ 2509113 w 4147718"/>
                <a:gd name="connsiteY13" fmla="*/ 88723 h 513005"/>
                <a:gd name="connsiteX14" fmla="*/ 2626157 w 4147718"/>
                <a:gd name="connsiteY14" fmla="*/ 88723 h 513005"/>
                <a:gd name="connsiteX15" fmla="*/ 2918765 w 4147718"/>
                <a:gd name="connsiteY15" fmla="*/ 249657 h 513005"/>
                <a:gd name="connsiteX16" fmla="*/ 3321101 w 4147718"/>
                <a:gd name="connsiteY16" fmla="*/ 300864 h 513005"/>
                <a:gd name="connsiteX17" fmla="*/ 3584448 w 4147718"/>
                <a:gd name="connsiteY17" fmla="*/ 330125 h 513005"/>
                <a:gd name="connsiteX18" fmla="*/ 3781958 w 4147718"/>
                <a:gd name="connsiteY18" fmla="*/ 330125 h 513005"/>
                <a:gd name="connsiteX19" fmla="*/ 4147718 w 4147718"/>
                <a:gd name="connsiteY19" fmla="*/ 432537 h 513005"/>
                <a:gd name="connsiteX0" fmla="*/ 0 w 4286031"/>
                <a:gd name="connsiteY0" fmla="*/ 520689 h 520689"/>
                <a:gd name="connsiteX1" fmla="*/ 299247 w 4286031"/>
                <a:gd name="connsiteY1" fmla="*/ 483744 h 520689"/>
                <a:gd name="connsiteX2" fmla="*/ 555279 w 4286031"/>
                <a:gd name="connsiteY2" fmla="*/ 381331 h 520689"/>
                <a:gd name="connsiteX3" fmla="*/ 701583 w 4286031"/>
                <a:gd name="connsiteY3" fmla="*/ 352070 h 520689"/>
                <a:gd name="connsiteX4" fmla="*/ 950300 w 4286031"/>
                <a:gd name="connsiteY4" fmla="*/ 330125 h 520689"/>
                <a:gd name="connsiteX5" fmla="*/ 1045398 w 4286031"/>
                <a:gd name="connsiteY5" fmla="*/ 315494 h 520689"/>
                <a:gd name="connsiteX6" fmla="*/ 1191702 w 4286031"/>
                <a:gd name="connsiteY6" fmla="*/ 249657 h 520689"/>
                <a:gd name="connsiteX7" fmla="*/ 1323375 w 4286031"/>
                <a:gd name="connsiteY7" fmla="*/ 154560 h 520689"/>
                <a:gd name="connsiteX8" fmla="*/ 1498940 w 4286031"/>
                <a:gd name="connsiteY8" fmla="*/ 139929 h 520689"/>
                <a:gd name="connsiteX9" fmla="*/ 1747657 w 4286031"/>
                <a:gd name="connsiteY9" fmla="*/ 139929 h 520689"/>
                <a:gd name="connsiteX10" fmla="*/ 2003689 w 4286031"/>
                <a:gd name="connsiteY10" fmla="*/ 8256 h 520689"/>
                <a:gd name="connsiteX11" fmla="*/ 2259721 w 4286031"/>
                <a:gd name="connsiteY11" fmla="*/ 15571 h 520689"/>
                <a:gd name="connsiteX12" fmla="*/ 2442601 w 4286031"/>
                <a:gd name="connsiteY12" fmla="*/ 30201 h 520689"/>
                <a:gd name="connsiteX13" fmla="*/ 2647426 w 4286031"/>
                <a:gd name="connsiteY13" fmla="*/ 88723 h 520689"/>
                <a:gd name="connsiteX14" fmla="*/ 2764470 w 4286031"/>
                <a:gd name="connsiteY14" fmla="*/ 88723 h 520689"/>
                <a:gd name="connsiteX15" fmla="*/ 3057078 w 4286031"/>
                <a:gd name="connsiteY15" fmla="*/ 249657 h 520689"/>
                <a:gd name="connsiteX16" fmla="*/ 3459414 w 4286031"/>
                <a:gd name="connsiteY16" fmla="*/ 300864 h 520689"/>
                <a:gd name="connsiteX17" fmla="*/ 3722761 w 4286031"/>
                <a:gd name="connsiteY17" fmla="*/ 330125 h 520689"/>
                <a:gd name="connsiteX18" fmla="*/ 3920271 w 4286031"/>
                <a:gd name="connsiteY18" fmla="*/ 330125 h 520689"/>
                <a:gd name="connsiteX19" fmla="*/ 4286031 w 4286031"/>
                <a:gd name="connsiteY19" fmla="*/ 432537 h 520689"/>
                <a:gd name="connsiteX0" fmla="*/ 0 w 4307606"/>
                <a:gd name="connsiteY0" fmla="*/ 520689 h 520689"/>
                <a:gd name="connsiteX1" fmla="*/ 299247 w 4307606"/>
                <a:gd name="connsiteY1" fmla="*/ 483744 h 520689"/>
                <a:gd name="connsiteX2" fmla="*/ 555279 w 4307606"/>
                <a:gd name="connsiteY2" fmla="*/ 381331 h 520689"/>
                <a:gd name="connsiteX3" fmla="*/ 701583 w 4307606"/>
                <a:gd name="connsiteY3" fmla="*/ 352070 h 520689"/>
                <a:gd name="connsiteX4" fmla="*/ 950300 w 4307606"/>
                <a:gd name="connsiteY4" fmla="*/ 330125 h 520689"/>
                <a:gd name="connsiteX5" fmla="*/ 1045398 w 4307606"/>
                <a:gd name="connsiteY5" fmla="*/ 315494 h 520689"/>
                <a:gd name="connsiteX6" fmla="*/ 1191702 w 4307606"/>
                <a:gd name="connsiteY6" fmla="*/ 249657 h 520689"/>
                <a:gd name="connsiteX7" fmla="*/ 1323375 w 4307606"/>
                <a:gd name="connsiteY7" fmla="*/ 154560 h 520689"/>
                <a:gd name="connsiteX8" fmla="*/ 1498940 w 4307606"/>
                <a:gd name="connsiteY8" fmla="*/ 139929 h 520689"/>
                <a:gd name="connsiteX9" fmla="*/ 1747657 w 4307606"/>
                <a:gd name="connsiteY9" fmla="*/ 139929 h 520689"/>
                <a:gd name="connsiteX10" fmla="*/ 2003689 w 4307606"/>
                <a:gd name="connsiteY10" fmla="*/ 8256 h 520689"/>
                <a:gd name="connsiteX11" fmla="*/ 2259721 w 4307606"/>
                <a:gd name="connsiteY11" fmla="*/ 15571 h 520689"/>
                <a:gd name="connsiteX12" fmla="*/ 2442601 w 4307606"/>
                <a:gd name="connsiteY12" fmla="*/ 30201 h 520689"/>
                <a:gd name="connsiteX13" fmla="*/ 2647426 w 4307606"/>
                <a:gd name="connsiteY13" fmla="*/ 88723 h 520689"/>
                <a:gd name="connsiteX14" fmla="*/ 2764470 w 4307606"/>
                <a:gd name="connsiteY14" fmla="*/ 88723 h 520689"/>
                <a:gd name="connsiteX15" fmla="*/ 3057078 w 4307606"/>
                <a:gd name="connsiteY15" fmla="*/ 249657 h 520689"/>
                <a:gd name="connsiteX16" fmla="*/ 3459414 w 4307606"/>
                <a:gd name="connsiteY16" fmla="*/ 300864 h 520689"/>
                <a:gd name="connsiteX17" fmla="*/ 3722761 w 4307606"/>
                <a:gd name="connsiteY17" fmla="*/ 330125 h 520689"/>
                <a:gd name="connsiteX18" fmla="*/ 3920271 w 4307606"/>
                <a:gd name="connsiteY18" fmla="*/ 330125 h 520689"/>
                <a:gd name="connsiteX19" fmla="*/ 4286031 w 4307606"/>
                <a:gd name="connsiteY19" fmla="*/ 432537 h 520689"/>
                <a:gd name="connsiteX20" fmla="*/ 4264271 w 4307606"/>
                <a:gd name="connsiteY20" fmla="*/ 425898 h 520689"/>
                <a:gd name="connsiteX0" fmla="*/ 0 w 4686936"/>
                <a:gd name="connsiteY0" fmla="*/ 520689 h 520689"/>
                <a:gd name="connsiteX1" fmla="*/ 299247 w 4686936"/>
                <a:gd name="connsiteY1" fmla="*/ 483744 h 520689"/>
                <a:gd name="connsiteX2" fmla="*/ 555279 w 4686936"/>
                <a:gd name="connsiteY2" fmla="*/ 381331 h 520689"/>
                <a:gd name="connsiteX3" fmla="*/ 701583 w 4686936"/>
                <a:gd name="connsiteY3" fmla="*/ 352070 h 520689"/>
                <a:gd name="connsiteX4" fmla="*/ 950300 w 4686936"/>
                <a:gd name="connsiteY4" fmla="*/ 330125 h 520689"/>
                <a:gd name="connsiteX5" fmla="*/ 1045398 w 4686936"/>
                <a:gd name="connsiteY5" fmla="*/ 315494 h 520689"/>
                <a:gd name="connsiteX6" fmla="*/ 1191702 w 4686936"/>
                <a:gd name="connsiteY6" fmla="*/ 249657 h 520689"/>
                <a:gd name="connsiteX7" fmla="*/ 1323375 w 4686936"/>
                <a:gd name="connsiteY7" fmla="*/ 154560 h 520689"/>
                <a:gd name="connsiteX8" fmla="*/ 1498940 w 4686936"/>
                <a:gd name="connsiteY8" fmla="*/ 139929 h 520689"/>
                <a:gd name="connsiteX9" fmla="*/ 1747657 w 4686936"/>
                <a:gd name="connsiteY9" fmla="*/ 139929 h 520689"/>
                <a:gd name="connsiteX10" fmla="*/ 2003689 w 4686936"/>
                <a:gd name="connsiteY10" fmla="*/ 8256 h 520689"/>
                <a:gd name="connsiteX11" fmla="*/ 2259721 w 4686936"/>
                <a:gd name="connsiteY11" fmla="*/ 15571 h 520689"/>
                <a:gd name="connsiteX12" fmla="*/ 2442601 w 4686936"/>
                <a:gd name="connsiteY12" fmla="*/ 30201 h 520689"/>
                <a:gd name="connsiteX13" fmla="*/ 2647426 w 4686936"/>
                <a:gd name="connsiteY13" fmla="*/ 88723 h 520689"/>
                <a:gd name="connsiteX14" fmla="*/ 2764470 w 4686936"/>
                <a:gd name="connsiteY14" fmla="*/ 88723 h 520689"/>
                <a:gd name="connsiteX15" fmla="*/ 3057078 w 4686936"/>
                <a:gd name="connsiteY15" fmla="*/ 249657 h 520689"/>
                <a:gd name="connsiteX16" fmla="*/ 3459414 w 4686936"/>
                <a:gd name="connsiteY16" fmla="*/ 300864 h 520689"/>
                <a:gd name="connsiteX17" fmla="*/ 3722761 w 4686936"/>
                <a:gd name="connsiteY17" fmla="*/ 330125 h 520689"/>
                <a:gd name="connsiteX18" fmla="*/ 3920271 w 4686936"/>
                <a:gd name="connsiteY18" fmla="*/ 330125 h 520689"/>
                <a:gd name="connsiteX19" fmla="*/ 4286031 w 4686936"/>
                <a:gd name="connsiteY19" fmla="*/ 432537 h 520689"/>
                <a:gd name="connsiteX20" fmla="*/ 4686893 w 4686936"/>
                <a:gd name="connsiteY20" fmla="*/ 356742 h 520689"/>
                <a:gd name="connsiteX0" fmla="*/ 0 w 4686936"/>
                <a:gd name="connsiteY0" fmla="*/ 520689 h 520689"/>
                <a:gd name="connsiteX1" fmla="*/ 299247 w 4686936"/>
                <a:gd name="connsiteY1" fmla="*/ 483744 h 520689"/>
                <a:gd name="connsiteX2" fmla="*/ 555279 w 4686936"/>
                <a:gd name="connsiteY2" fmla="*/ 381331 h 520689"/>
                <a:gd name="connsiteX3" fmla="*/ 701583 w 4686936"/>
                <a:gd name="connsiteY3" fmla="*/ 352070 h 520689"/>
                <a:gd name="connsiteX4" fmla="*/ 950300 w 4686936"/>
                <a:gd name="connsiteY4" fmla="*/ 330125 h 520689"/>
                <a:gd name="connsiteX5" fmla="*/ 1045398 w 4686936"/>
                <a:gd name="connsiteY5" fmla="*/ 315494 h 520689"/>
                <a:gd name="connsiteX6" fmla="*/ 1191702 w 4686936"/>
                <a:gd name="connsiteY6" fmla="*/ 249657 h 520689"/>
                <a:gd name="connsiteX7" fmla="*/ 1323375 w 4686936"/>
                <a:gd name="connsiteY7" fmla="*/ 154560 h 520689"/>
                <a:gd name="connsiteX8" fmla="*/ 1498940 w 4686936"/>
                <a:gd name="connsiteY8" fmla="*/ 139929 h 520689"/>
                <a:gd name="connsiteX9" fmla="*/ 1747657 w 4686936"/>
                <a:gd name="connsiteY9" fmla="*/ 139929 h 520689"/>
                <a:gd name="connsiteX10" fmla="*/ 2003689 w 4686936"/>
                <a:gd name="connsiteY10" fmla="*/ 8256 h 520689"/>
                <a:gd name="connsiteX11" fmla="*/ 2259721 w 4686936"/>
                <a:gd name="connsiteY11" fmla="*/ 15571 h 520689"/>
                <a:gd name="connsiteX12" fmla="*/ 2442601 w 4686936"/>
                <a:gd name="connsiteY12" fmla="*/ 30201 h 520689"/>
                <a:gd name="connsiteX13" fmla="*/ 2647426 w 4686936"/>
                <a:gd name="connsiteY13" fmla="*/ 88723 h 520689"/>
                <a:gd name="connsiteX14" fmla="*/ 2764470 w 4686936"/>
                <a:gd name="connsiteY14" fmla="*/ 88723 h 520689"/>
                <a:gd name="connsiteX15" fmla="*/ 3057078 w 4686936"/>
                <a:gd name="connsiteY15" fmla="*/ 249657 h 520689"/>
                <a:gd name="connsiteX16" fmla="*/ 3459414 w 4686936"/>
                <a:gd name="connsiteY16" fmla="*/ 300864 h 520689"/>
                <a:gd name="connsiteX17" fmla="*/ 3722761 w 4686936"/>
                <a:gd name="connsiteY17" fmla="*/ 330125 h 520689"/>
                <a:gd name="connsiteX18" fmla="*/ 3920271 w 4686936"/>
                <a:gd name="connsiteY18" fmla="*/ 330125 h 520689"/>
                <a:gd name="connsiteX19" fmla="*/ 4286031 w 4686936"/>
                <a:gd name="connsiteY19" fmla="*/ 424853 h 520689"/>
                <a:gd name="connsiteX20" fmla="*/ 4686893 w 4686936"/>
                <a:gd name="connsiteY20" fmla="*/ 356742 h 520689"/>
                <a:gd name="connsiteX0" fmla="*/ 0 w 4712520"/>
                <a:gd name="connsiteY0" fmla="*/ 520689 h 520689"/>
                <a:gd name="connsiteX1" fmla="*/ 299247 w 4712520"/>
                <a:gd name="connsiteY1" fmla="*/ 483744 h 520689"/>
                <a:gd name="connsiteX2" fmla="*/ 555279 w 4712520"/>
                <a:gd name="connsiteY2" fmla="*/ 381331 h 520689"/>
                <a:gd name="connsiteX3" fmla="*/ 701583 w 4712520"/>
                <a:gd name="connsiteY3" fmla="*/ 352070 h 520689"/>
                <a:gd name="connsiteX4" fmla="*/ 950300 w 4712520"/>
                <a:gd name="connsiteY4" fmla="*/ 330125 h 520689"/>
                <a:gd name="connsiteX5" fmla="*/ 1045398 w 4712520"/>
                <a:gd name="connsiteY5" fmla="*/ 315494 h 520689"/>
                <a:gd name="connsiteX6" fmla="*/ 1191702 w 4712520"/>
                <a:gd name="connsiteY6" fmla="*/ 249657 h 520689"/>
                <a:gd name="connsiteX7" fmla="*/ 1323375 w 4712520"/>
                <a:gd name="connsiteY7" fmla="*/ 154560 h 520689"/>
                <a:gd name="connsiteX8" fmla="*/ 1498940 w 4712520"/>
                <a:gd name="connsiteY8" fmla="*/ 139929 h 520689"/>
                <a:gd name="connsiteX9" fmla="*/ 1747657 w 4712520"/>
                <a:gd name="connsiteY9" fmla="*/ 139929 h 520689"/>
                <a:gd name="connsiteX10" fmla="*/ 2003689 w 4712520"/>
                <a:gd name="connsiteY10" fmla="*/ 8256 h 520689"/>
                <a:gd name="connsiteX11" fmla="*/ 2259721 w 4712520"/>
                <a:gd name="connsiteY11" fmla="*/ 15571 h 520689"/>
                <a:gd name="connsiteX12" fmla="*/ 2442601 w 4712520"/>
                <a:gd name="connsiteY12" fmla="*/ 30201 h 520689"/>
                <a:gd name="connsiteX13" fmla="*/ 2647426 w 4712520"/>
                <a:gd name="connsiteY13" fmla="*/ 88723 h 520689"/>
                <a:gd name="connsiteX14" fmla="*/ 2764470 w 4712520"/>
                <a:gd name="connsiteY14" fmla="*/ 88723 h 520689"/>
                <a:gd name="connsiteX15" fmla="*/ 3057078 w 4712520"/>
                <a:gd name="connsiteY15" fmla="*/ 249657 h 520689"/>
                <a:gd name="connsiteX16" fmla="*/ 3459414 w 4712520"/>
                <a:gd name="connsiteY16" fmla="*/ 300864 h 520689"/>
                <a:gd name="connsiteX17" fmla="*/ 3722761 w 4712520"/>
                <a:gd name="connsiteY17" fmla="*/ 330125 h 520689"/>
                <a:gd name="connsiteX18" fmla="*/ 3920271 w 4712520"/>
                <a:gd name="connsiteY18" fmla="*/ 330125 h 520689"/>
                <a:gd name="connsiteX19" fmla="*/ 4286031 w 4712520"/>
                <a:gd name="connsiteY19" fmla="*/ 424853 h 520689"/>
                <a:gd name="connsiteX20" fmla="*/ 4686893 w 4712520"/>
                <a:gd name="connsiteY20" fmla="*/ 356742 h 520689"/>
                <a:gd name="connsiteX21" fmla="*/ 4671524 w 4712520"/>
                <a:gd name="connsiteY21" fmla="*/ 349058 h 520689"/>
                <a:gd name="connsiteX0" fmla="*/ 0 w 5025016"/>
                <a:gd name="connsiteY0" fmla="*/ 520689 h 520689"/>
                <a:gd name="connsiteX1" fmla="*/ 299247 w 5025016"/>
                <a:gd name="connsiteY1" fmla="*/ 483744 h 520689"/>
                <a:gd name="connsiteX2" fmla="*/ 555279 w 5025016"/>
                <a:gd name="connsiteY2" fmla="*/ 381331 h 520689"/>
                <a:gd name="connsiteX3" fmla="*/ 701583 w 5025016"/>
                <a:gd name="connsiteY3" fmla="*/ 352070 h 520689"/>
                <a:gd name="connsiteX4" fmla="*/ 950300 w 5025016"/>
                <a:gd name="connsiteY4" fmla="*/ 330125 h 520689"/>
                <a:gd name="connsiteX5" fmla="*/ 1045398 w 5025016"/>
                <a:gd name="connsiteY5" fmla="*/ 315494 h 520689"/>
                <a:gd name="connsiteX6" fmla="*/ 1191702 w 5025016"/>
                <a:gd name="connsiteY6" fmla="*/ 249657 h 520689"/>
                <a:gd name="connsiteX7" fmla="*/ 1323375 w 5025016"/>
                <a:gd name="connsiteY7" fmla="*/ 154560 h 520689"/>
                <a:gd name="connsiteX8" fmla="*/ 1498940 w 5025016"/>
                <a:gd name="connsiteY8" fmla="*/ 139929 h 520689"/>
                <a:gd name="connsiteX9" fmla="*/ 1747657 w 5025016"/>
                <a:gd name="connsiteY9" fmla="*/ 139929 h 520689"/>
                <a:gd name="connsiteX10" fmla="*/ 2003689 w 5025016"/>
                <a:gd name="connsiteY10" fmla="*/ 8256 h 520689"/>
                <a:gd name="connsiteX11" fmla="*/ 2259721 w 5025016"/>
                <a:gd name="connsiteY11" fmla="*/ 15571 h 520689"/>
                <a:gd name="connsiteX12" fmla="*/ 2442601 w 5025016"/>
                <a:gd name="connsiteY12" fmla="*/ 30201 h 520689"/>
                <a:gd name="connsiteX13" fmla="*/ 2647426 w 5025016"/>
                <a:gd name="connsiteY13" fmla="*/ 88723 h 520689"/>
                <a:gd name="connsiteX14" fmla="*/ 2764470 w 5025016"/>
                <a:gd name="connsiteY14" fmla="*/ 88723 h 520689"/>
                <a:gd name="connsiteX15" fmla="*/ 3057078 w 5025016"/>
                <a:gd name="connsiteY15" fmla="*/ 249657 h 520689"/>
                <a:gd name="connsiteX16" fmla="*/ 3459414 w 5025016"/>
                <a:gd name="connsiteY16" fmla="*/ 300864 h 520689"/>
                <a:gd name="connsiteX17" fmla="*/ 3722761 w 5025016"/>
                <a:gd name="connsiteY17" fmla="*/ 330125 h 520689"/>
                <a:gd name="connsiteX18" fmla="*/ 3920271 w 5025016"/>
                <a:gd name="connsiteY18" fmla="*/ 330125 h 520689"/>
                <a:gd name="connsiteX19" fmla="*/ 4286031 w 5025016"/>
                <a:gd name="connsiteY19" fmla="*/ 424853 h 520689"/>
                <a:gd name="connsiteX20" fmla="*/ 4686893 w 5025016"/>
                <a:gd name="connsiteY20" fmla="*/ 356742 h 520689"/>
                <a:gd name="connsiteX21" fmla="*/ 5024989 w 5025016"/>
                <a:gd name="connsiteY21" fmla="*/ 318322 h 520689"/>
                <a:gd name="connsiteX0" fmla="*/ 0 w 5050033"/>
                <a:gd name="connsiteY0" fmla="*/ 520689 h 520689"/>
                <a:gd name="connsiteX1" fmla="*/ 299247 w 5050033"/>
                <a:gd name="connsiteY1" fmla="*/ 483744 h 520689"/>
                <a:gd name="connsiteX2" fmla="*/ 555279 w 5050033"/>
                <a:gd name="connsiteY2" fmla="*/ 381331 h 520689"/>
                <a:gd name="connsiteX3" fmla="*/ 701583 w 5050033"/>
                <a:gd name="connsiteY3" fmla="*/ 352070 h 520689"/>
                <a:gd name="connsiteX4" fmla="*/ 950300 w 5050033"/>
                <a:gd name="connsiteY4" fmla="*/ 330125 h 520689"/>
                <a:gd name="connsiteX5" fmla="*/ 1045398 w 5050033"/>
                <a:gd name="connsiteY5" fmla="*/ 315494 h 520689"/>
                <a:gd name="connsiteX6" fmla="*/ 1191702 w 5050033"/>
                <a:gd name="connsiteY6" fmla="*/ 249657 h 520689"/>
                <a:gd name="connsiteX7" fmla="*/ 1323375 w 5050033"/>
                <a:gd name="connsiteY7" fmla="*/ 154560 h 520689"/>
                <a:gd name="connsiteX8" fmla="*/ 1498940 w 5050033"/>
                <a:gd name="connsiteY8" fmla="*/ 139929 h 520689"/>
                <a:gd name="connsiteX9" fmla="*/ 1747657 w 5050033"/>
                <a:gd name="connsiteY9" fmla="*/ 139929 h 520689"/>
                <a:gd name="connsiteX10" fmla="*/ 2003689 w 5050033"/>
                <a:gd name="connsiteY10" fmla="*/ 8256 h 520689"/>
                <a:gd name="connsiteX11" fmla="*/ 2259721 w 5050033"/>
                <a:gd name="connsiteY11" fmla="*/ 15571 h 520689"/>
                <a:gd name="connsiteX12" fmla="*/ 2442601 w 5050033"/>
                <a:gd name="connsiteY12" fmla="*/ 30201 h 520689"/>
                <a:gd name="connsiteX13" fmla="*/ 2647426 w 5050033"/>
                <a:gd name="connsiteY13" fmla="*/ 88723 h 520689"/>
                <a:gd name="connsiteX14" fmla="*/ 2764470 w 5050033"/>
                <a:gd name="connsiteY14" fmla="*/ 88723 h 520689"/>
                <a:gd name="connsiteX15" fmla="*/ 3057078 w 5050033"/>
                <a:gd name="connsiteY15" fmla="*/ 249657 h 520689"/>
                <a:gd name="connsiteX16" fmla="*/ 3459414 w 5050033"/>
                <a:gd name="connsiteY16" fmla="*/ 300864 h 520689"/>
                <a:gd name="connsiteX17" fmla="*/ 3722761 w 5050033"/>
                <a:gd name="connsiteY17" fmla="*/ 330125 h 520689"/>
                <a:gd name="connsiteX18" fmla="*/ 3920271 w 5050033"/>
                <a:gd name="connsiteY18" fmla="*/ 330125 h 520689"/>
                <a:gd name="connsiteX19" fmla="*/ 4286031 w 5050033"/>
                <a:gd name="connsiteY19" fmla="*/ 424853 h 520689"/>
                <a:gd name="connsiteX20" fmla="*/ 4686893 w 5050033"/>
                <a:gd name="connsiteY20" fmla="*/ 356742 h 520689"/>
                <a:gd name="connsiteX21" fmla="*/ 5024989 w 5050033"/>
                <a:gd name="connsiteY21" fmla="*/ 318322 h 520689"/>
                <a:gd name="connsiteX22" fmla="*/ 5024989 w 5050033"/>
                <a:gd name="connsiteY22" fmla="*/ 310638 h 520689"/>
                <a:gd name="connsiteX0" fmla="*/ 0 w 5045193"/>
                <a:gd name="connsiteY0" fmla="*/ 520689 h 933047"/>
                <a:gd name="connsiteX1" fmla="*/ 299247 w 5045193"/>
                <a:gd name="connsiteY1" fmla="*/ 483744 h 933047"/>
                <a:gd name="connsiteX2" fmla="*/ 555279 w 5045193"/>
                <a:gd name="connsiteY2" fmla="*/ 381331 h 933047"/>
                <a:gd name="connsiteX3" fmla="*/ 701583 w 5045193"/>
                <a:gd name="connsiteY3" fmla="*/ 352070 h 933047"/>
                <a:gd name="connsiteX4" fmla="*/ 950300 w 5045193"/>
                <a:gd name="connsiteY4" fmla="*/ 330125 h 933047"/>
                <a:gd name="connsiteX5" fmla="*/ 1045398 w 5045193"/>
                <a:gd name="connsiteY5" fmla="*/ 315494 h 933047"/>
                <a:gd name="connsiteX6" fmla="*/ 1191702 w 5045193"/>
                <a:gd name="connsiteY6" fmla="*/ 249657 h 933047"/>
                <a:gd name="connsiteX7" fmla="*/ 1323375 w 5045193"/>
                <a:gd name="connsiteY7" fmla="*/ 154560 h 933047"/>
                <a:gd name="connsiteX8" fmla="*/ 1498940 w 5045193"/>
                <a:gd name="connsiteY8" fmla="*/ 139929 h 933047"/>
                <a:gd name="connsiteX9" fmla="*/ 1747657 w 5045193"/>
                <a:gd name="connsiteY9" fmla="*/ 139929 h 933047"/>
                <a:gd name="connsiteX10" fmla="*/ 2003689 w 5045193"/>
                <a:gd name="connsiteY10" fmla="*/ 8256 h 933047"/>
                <a:gd name="connsiteX11" fmla="*/ 2259721 w 5045193"/>
                <a:gd name="connsiteY11" fmla="*/ 15571 h 933047"/>
                <a:gd name="connsiteX12" fmla="*/ 2442601 w 5045193"/>
                <a:gd name="connsiteY12" fmla="*/ 30201 h 933047"/>
                <a:gd name="connsiteX13" fmla="*/ 2647426 w 5045193"/>
                <a:gd name="connsiteY13" fmla="*/ 88723 h 933047"/>
                <a:gd name="connsiteX14" fmla="*/ 2764470 w 5045193"/>
                <a:gd name="connsiteY14" fmla="*/ 88723 h 933047"/>
                <a:gd name="connsiteX15" fmla="*/ 3057078 w 5045193"/>
                <a:gd name="connsiteY15" fmla="*/ 249657 h 933047"/>
                <a:gd name="connsiteX16" fmla="*/ 3459414 w 5045193"/>
                <a:gd name="connsiteY16" fmla="*/ 300864 h 933047"/>
                <a:gd name="connsiteX17" fmla="*/ 3722761 w 5045193"/>
                <a:gd name="connsiteY17" fmla="*/ 330125 h 933047"/>
                <a:gd name="connsiteX18" fmla="*/ 3920271 w 5045193"/>
                <a:gd name="connsiteY18" fmla="*/ 330125 h 933047"/>
                <a:gd name="connsiteX19" fmla="*/ 4286031 w 5045193"/>
                <a:gd name="connsiteY19" fmla="*/ 424853 h 933047"/>
                <a:gd name="connsiteX20" fmla="*/ 4686893 w 5045193"/>
                <a:gd name="connsiteY20" fmla="*/ 356742 h 933047"/>
                <a:gd name="connsiteX21" fmla="*/ 5024989 w 5045193"/>
                <a:gd name="connsiteY21" fmla="*/ 318322 h 933047"/>
                <a:gd name="connsiteX22" fmla="*/ 5001937 w 5045193"/>
                <a:gd name="connsiteY22" fmla="*/ 933044 h 933047"/>
                <a:gd name="connsiteX0" fmla="*/ 0 w 5045193"/>
                <a:gd name="connsiteY0" fmla="*/ 520689 h 976432"/>
                <a:gd name="connsiteX1" fmla="*/ 299247 w 5045193"/>
                <a:gd name="connsiteY1" fmla="*/ 483744 h 976432"/>
                <a:gd name="connsiteX2" fmla="*/ 555279 w 5045193"/>
                <a:gd name="connsiteY2" fmla="*/ 381331 h 976432"/>
                <a:gd name="connsiteX3" fmla="*/ 701583 w 5045193"/>
                <a:gd name="connsiteY3" fmla="*/ 352070 h 976432"/>
                <a:gd name="connsiteX4" fmla="*/ 950300 w 5045193"/>
                <a:gd name="connsiteY4" fmla="*/ 330125 h 976432"/>
                <a:gd name="connsiteX5" fmla="*/ 1045398 w 5045193"/>
                <a:gd name="connsiteY5" fmla="*/ 315494 h 976432"/>
                <a:gd name="connsiteX6" fmla="*/ 1191702 w 5045193"/>
                <a:gd name="connsiteY6" fmla="*/ 249657 h 976432"/>
                <a:gd name="connsiteX7" fmla="*/ 1323375 w 5045193"/>
                <a:gd name="connsiteY7" fmla="*/ 154560 h 976432"/>
                <a:gd name="connsiteX8" fmla="*/ 1498940 w 5045193"/>
                <a:gd name="connsiteY8" fmla="*/ 139929 h 976432"/>
                <a:gd name="connsiteX9" fmla="*/ 1747657 w 5045193"/>
                <a:gd name="connsiteY9" fmla="*/ 139929 h 976432"/>
                <a:gd name="connsiteX10" fmla="*/ 2003689 w 5045193"/>
                <a:gd name="connsiteY10" fmla="*/ 8256 h 976432"/>
                <a:gd name="connsiteX11" fmla="*/ 2259721 w 5045193"/>
                <a:gd name="connsiteY11" fmla="*/ 15571 h 976432"/>
                <a:gd name="connsiteX12" fmla="*/ 2442601 w 5045193"/>
                <a:gd name="connsiteY12" fmla="*/ 30201 h 976432"/>
                <a:gd name="connsiteX13" fmla="*/ 2647426 w 5045193"/>
                <a:gd name="connsiteY13" fmla="*/ 88723 h 976432"/>
                <a:gd name="connsiteX14" fmla="*/ 2764470 w 5045193"/>
                <a:gd name="connsiteY14" fmla="*/ 88723 h 976432"/>
                <a:gd name="connsiteX15" fmla="*/ 3057078 w 5045193"/>
                <a:gd name="connsiteY15" fmla="*/ 249657 h 976432"/>
                <a:gd name="connsiteX16" fmla="*/ 3459414 w 5045193"/>
                <a:gd name="connsiteY16" fmla="*/ 300864 h 976432"/>
                <a:gd name="connsiteX17" fmla="*/ 3722761 w 5045193"/>
                <a:gd name="connsiteY17" fmla="*/ 330125 h 976432"/>
                <a:gd name="connsiteX18" fmla="*/ 3920271 w 5045193"/>
                <a:gd name="connsiteY18" fmla="*/ 330125 h 976432"/>
                <a:gd name="connsiteX19" fmla="*/ 4286031 w 5045193"/>
                <a:gd name="connsiteY19" fmla="*/ 424853 h 976432"/>
                <a:gd name="connsiteX20" fmla="*/ 4686893 w 5045193"/>
                <a:gd name="connsiteY20" fmla="*/ 356742 h 976432"/>
                <a:gd name="connsiteX21" fmla="*/ 5024989 w 5045193"/>
                <a:gd name="connsiteY21" fmla="*/ 318322 h 976432"/>
                <a:gd name="connsiteX22" fmla="*/ 5001937 w 5045193"/>
                <a:gd name="connsiteY22" fmla="*/ 933044 h 976432"/>
                <a:gd name="connsiteX23" fmla="*/ 5009621 w 5045193"/>
                <a:gd name="connsiteY23" fmla="*/ 925361 h 976432"/>
                <a:gd name="connsiteX0" fmla="*/ 8053 w 5053246"/>
                <a:gd name="connsiteY0" fmla="*/ 520689 h 964333"/>
                <a:gd name="connsiteX1" fmla="*/ 307300 w 5053246"/>
                <a:gd name="connsiteY1" fmla="*/ 483744 h 964333"/>
                <a:gd name="connsiteX2" fmla="*/ 563332 w 5053246"/>
                <a:gd name="connsiteY2" fmla="*/ 381331 h 964333"/>
                <a:gd name="connsiteX3" fmla="*/ 709636 w 5053246"/>
                <a:gd name="connsiteY3" fmla="*/ 352070 h 964333"/>
                <a:gd name="connsiteX4" fmla="*/ 958353 w 5053246"/>
                <a:gd name="connsiteY4" fmla="*/ 330125 h 964333"/>
                <a:gd name="connsiteX5" fmla="*/ 1053451 w 5053246"/>
                <a:gd name="connsiteY5" fmla="*/ 315494 h 964333"/>
                <a:gd name="connsiteX6" fmla="*/ 1199755 w 5053246"/>
                <a:gd name="connsiteY6" fmla="*/ 249657 h 964333"/>
                <a:gd name="connsiteX7" fmla="*/ 1331428 w 5053246"/>
                <a:gd name="connsiteY7" fmla="*/ 154560 h 964333"/>
                <a:gd name="connsiteX8" fmla="*/ 1506993 w 5053246"/>
                <a:gd name="connsiteY8" fmla="*/ 139929 h 964333"/>
                <a:gd name="connsiteX9" fmla="*/ 1755710 w 5053246"/>
                <a:gd name="connsiteY9" fmla="*/ 139929 h 964333"/>
                <a:gd name="connsiteX10" fmla="*/ 2011742 w 5053246"/>
                <a:gd name="connsiteY10" fmla="*/ 8256 h 964333"/>
                <a:gd name="connsiteX11" fmla="*/ 2267774 w 5053246"/>
                <a:gd name="connsiteY11" fmla="*/ 15571 h 964333"/>
                <a:gd name="connsiteX12" fmla="*/ 2450654 w 5053246"/>
                <a:gd name="connsiteY12" fmla="*/ 30201 h 964333"/>
                <a:gd name="connsiteX13" fmla="*/ 2655479 w 5053246"/>
                <a:gd name="connsiteY13" fmla="*/ 88723 h 964333"/>
                <a:gd name="connsiteX14" fmla="*/ 2772523 w 5053246"/>
                <a:gd name="connsiteY14" fmla="*/ 88723 h 964333"/>
                <a:gd name="connsiteX15" fmla="*/ 3065131 w 5053246"/>
                <a:gd name="connsiteY15" fmla="*/ 249657 h 964333"/>
                <a:gd name="connsiteX16" fmla="*/ 3467467 w 5053246"/>
                <a:gd name="connsiteY16" fmla="*/ 300864 h 964333"/>
                <a:gd name="connsiteX17" fmla="*/ 3730814 w 5053246"/>
                <a:gd name="connsiteY17" fmla="*/ 330125 h 964333"/>
                <a:gd name="connsiteX18" fmla="*/ 3928324 w 5053246"/>
                <a:gd name="connsiteY18" fmla="*/ 330125 h 964333"/>
                <a:gd name="connsiteX19" fmla="*/ 4294084 w 5053246"/>
                <a:gd name="connsiteY19" fmla="*/ 424853 h 964333"/>
                <a:gd name="connsiteX20" fmla="*/ 4694946 w 5053246"/>
                <a:gd name="connsiteY20" fmla="*/ 356742 h 964333"/>
                <a:gd name="connsiteX21" fmla="*/ 5033042 w 5053246"/>
                <a:gd name="connsiteY21" fmla="*/ 318322 h 964333"/>
                <a:gd name="connsiteX22" fmla="*/ 5009990 w 5053246"/>
                <a:gd name="connsiteY22" fmla="*/ 933044 h 964333"/>
                <a:gd name="connsiteX23" fmla="*/ 0 w 5053246"/>
                <a:gd name="connsiteY23" fmla="*/ 856204 h 964333"/>
                <a:gd name="connsiteX0" fmla="*/ 8053 w 5053246"/>
                <a:gd name="connsiteY0" fmla="*/ 520689 h 964333"/>
                <a:gd name="connsiteX1" fmla="*/ 307300 w 5053246"/>
                <a:gd name="connsiteY1" fmla="*/ 483744 h 964333"/>
                <a:gd name="connsiteX2" fmla="*/ 563332 w 5053246"/>
                <a:gd name="connsiteY2" fmla="*/ 381331 h 964333"/>
                <a:gd name="connsiteX3" fmla="*/ 709636 w 5053246"/>
                <a:gd name="connsiteY3" fmla="*/ 352070 h 964333"/>
                <a:gd name="connsiteX4" fmla="*/ 958353 w 5053246"/>
                <a:gd name="connsiteY4" fmla="*/ 330125 h 964333"/>
                <a:gd name="connsiteX5" fmla="*/ 1053451 w 5053246"/>
                <a:gd name="connsiteY5" fmla="*/ 315494 h 964333"/>
                <a:gd name="connsiteX6" fmla="*/ 1199755 w 5053246"/>
                <a:gd name="connsiteY6" fmla="*/ 249657 h 964333"/>
                <a:gd name="connsiteX7" fmla="*/ 1331428 w 5053246"/>
                <a:gd name="connsiteY7" fmla="*/ 154560 h 964333"/>
                <a:gd name="connsiteX8" fmla="*/ 1506993 w 5053246"/>
                <a:gd name="connsiteY8" fmla="*/ 139929 h 964333"/>
                <a:gd name="connsiteX9" fmla="*/ 1755710 w 5053246"/>
                <a:gd name="connsiteY9" fmla="*/ 139929 h 964333"/>
                <a:gd name="connsiteX10" fmla="*/ 2011742 w 5053246"/>
                <a:gd name="connsiteY10" fmla="*/ 8256 h 964333"/>
                <a:gd name="connsiteX11" fmla="*/ 2267774 w 5053246"/>
                <a:gd name="connsiteY11" fmla="*/ 15571 h 964333"/>
                <a:gd name="connsiteX12" fmla="*/ 2450654 w 5053246"/>
                <a:gd name="connsiteY12" fmla="*/ 30201 h 964333"/>
                <a:gd name="connsiteX13" fmla="*/ 2655479 w 5053246"/>
                <a:gd name="connsiteY13" fmla="*/ 88723 h 964333"/>
                <a:gd name="connsiteX14" fmla="*/ 2772523 w 5053246"/>
                <a:gd name="connsiteY14" fmla="*/ 88723 h 964333"/>
                <a:gd name="connsiteX15" fmla="*/ 3065131 w 5053246"/>
                <a:gd name="connsiteY15" fmla="*/ 249657 h 964333"/>
                <a:gd name="connsiteX16" fmla="*/ 3467467 w 5053246"/>
                <a:gd name="connsiteY16" fmla="*/ 300864 h 964333"/>
                <a:gd name="connsiteX17" fmla="*/ 3730814 w 5053246"/>
                <a:gd name="connsiteY17" fmla="*/ 330125 h 964333"/>
                <a:gd name="connsiteX18" fmla="*/ 3928324 w 5053246"/>
                <a:gd name="connsiteY18" fmla="*/ 330125 h 964333"/>
                <a:gd name="connsiteX19" fmla="*/ 4294084 w 5053246"/>
                <a:gd name="connsiteY19" fmla="*/ 424853 h 964333"/>
                <a:gd name="connsiteX20" fmla="*/ 4694946 w 5053246"/>
                <a:gd name="connsiteY20" fmla="*/ 356742 h 964333"/>
                <a:gd name="connsiteX21" fmla="*/ 5033042 w 5053246"/>
                <a:gd name="connsiteY21" fmla="*/ 318322 h 964333"/>
                <a:gd name="connsiteX22" fmla="*/ 5009990 w 5053246"/>
                <a:gd name="connsiteY22" fmla="*/ 933044 h 964333"/>
                <a:gd name="connsiteX23" fmla="*/ 0 w 5053246"/>
                <a:gd name="connsiteY23" fmla="*/ 856204 h 964333"/>
                <a:gd name="connsiteX24" fmla="*/ 8053 w 5053246"/>
                <a:gd name="connsiteY24" fmla="*/ 520689 h 964333"/>
                <a:gd name="connsiteX0" fmla="*/ 8053 w 5053246"/>
                <a:gd name="connsiteY0" fmla="*/ 520689 h 933047"/>
                <a:gd name="connsiteX1" fmla="*/ 307300 w 5053246"/>
                <a:gd name="connsiteY1" fmla="*/ 483744 h 933047"/>
                <a:gd name="connsiteX2" fmla="*/ 563332 w 5053246"/>
                <a:gd name="connsiteY2" fmla="*/ 381331 h 933047"/>
                <a:gd name="connsiteX3" fmla="*/ 709636 w 5053246"/>
                <a:gd name="connsiteY3" fmla="*/ 352070 h 933047"/>
                <a:gd name="connsiteX4" fmla="*/ 958353 w 5053246"/>
                <a:gd name="connsiteY4" fmla="*/ 330125 h 933047"/>
                <a:gd name="connsiteX5" fmla="*/ 1053451 w 5053246"/>
                <a:gd name="connsiteY5" fmla="*/ 315494 h 933047"/>
                <a:gd name="connsiteX6" fmla="*/ 1199755 w 5053246"/>
                <a:gd name="connsiteY6" fmla="*/ 249657 h 933047"/>
                <a:gd name="connsiteX7" fmla="*/ 1331428 w 5053246"/>
                <a:gd name="connsiteY7" fmla="*/ 154560 h 933047"/>
                <a:gd name="connsiteX8" fmla="*/ 1506993 w 5053246"/>
                <a:gd name="connsiteY8" fmla="*/ 139929 h 933047"/>
                <a:gd name="connsiteX9" fmla="*/ 1755710 w 5053246"/>
                <a:gd name="connsiteY9" fmla="*/ 139929 h 933047"/>
                <a:gd name="connsiteX10" fmla="*/ 2011742 w 5053246"/>
                <a:gd name="connsiteY10" fmla="*/ 8256 h 933047"/>
                <a:gd name="connsiteX11" fmla="*/ 2267774 w 5053246"/>
                <a:gd name="connsiteY11" fmla="*/ 15571 h 933047"/>
                <a:gd name="connsiteX12" fmla="*/ 2450654 w 5053246"/>
                <a:gd name="connsiteY12" fmla="*/ 30201 h 933047"/>
                <a:gd name="connsiteX13" fmla="*/ 2655479 w 5053246"/>
                <a:gd name="connsiteY13" fmla="*/ 88723 h 933047"/>
                <a:gd name="connsiteX14" fmla="*/ 2772523 w 5053246"/>
                <a:gd name="connsiteY14" fmla="*/ 88723 h 933047"/>
                <a:gd name="connsiteX15" fmla="*/ 3065131 w 5053246"/>
                <a:gd name="connsiteY15" fmla="*/ 249657 h 933047"/>
                <a:gd name="connsiteX16" fmla="*/ 3467467 w 5053246"/>
                <a:gd name="connsiteY16" fmla="*/ 300864 h 933047"/>
                <a:gd name="connsiteX17" fmla="*/ 3730814 w 5053246"/>
                <a:gd name="connsiteY17" fmla="*/ 330125 h 933047"/>
                <a:gd name="connsiteX18" fmla="*/ 3928324 w 5053246"/>
                <a:gd name="connsiteY18" fmla="*/ 330125 h 933047"/>
                <a:gd name="connsiteX19" fmla="*/ 4294084 w 5053246"/>
                <a:gd name="connsiteY19" fmla="*/ 424853 h 933047"/>
                <a:gd name="connsiteX20" fmla="*/ 4694946 w 5053246"/>
                <a:gd name="connsiteY20" fmla="*/ 356742 h 933047"/>
                <a:gd name="connsiteX21" fmla="*/ 5033042 w 5053246"/>
                <a:gd name="connsiteY21" fmla="*/ 318322 h 933047"/>
                <a:gd name="connsiteX22" fmla="*/ 5009990 w 5053246"/>
                <a:gd name="connsiteY22" fmla="*/ 933044 h 933047"/>
                <a:gd name="connsiteX23" fmla="*/ 0 w 5053246"/>
                <a:gd name="connsiteY23" fmla="*/ 856204 h 933047"/>
                <a:gd name="connsiteX24" fmla="*/ 8053 w 5053246"/>
                <a:gd name="connsiteY24" fmla="*/ 520689 h 933047"/>
                <a:gd name="connsiteX0" fmla="*/ 0 w 5045193"/>
                <a:gd name="connsiteY0" fmla="*/ 520689 h 933047"/>
                <a:gd name="connsiteX1" fmla="*/ 299247 w 5045193"/>
                <a:gd name="connsiteY1" fmla="*/ 483744 h 933047"/>
                <a:gd name="connsiteX2" fmla="*/ 555279 w 5045193"/>
                <a:gd name="connsiteY2" fmla="*/ 381331 h 933047"/>
                <a:gd name="connsiteX3" fmla="*/ 701583 w 5045193"/>
                <a:gd name="connsiteY3" fmla="*/ 352070 h 933047"/>
                <a:gd name="connsiteX4" fmla="*/ 950300 w 5045193"/>
                <a:gd name="connsiteY4" fmla="*/ 330125 h 933047"/>
                <a:gd name="connsiteX5" fmla="*/ 1045398 w 5045193"/>
                <a:gd name="connsiteY5" fmla="*/ 315494 h 933047"/>
                <a:gd name="connsiteX6" fmla="*/ 1191702 w 5045193"/>
                <a:gd name="connsiteY6" fmla="*/ 249657 h 933047"/>
                <a:gd name="connsiteX7" fmla="*/ 1323375 w 5045193"/>
                <a:gd name="connsiteY7" fmla="*/ 154560 h 933047"/>
                <a:gd name="connsiteX8" fmla="*/ 1498940 w 5045193"/>
                <a:gd name="connsiteY8" fmla="*/ 139929 h 933047"/>
                <a:gd name="connsiteX9" fmla="*/ 1747657 w 5045193"/>
                <a:gd name="connsiteY9" fmla="*/ 139929 h 933047"/>
                <a:gd name="connsiteX10" fmla="*/ 2003689 w 5045193"/>
                <a:gd name="connsiteY10" fmla="*/ 8256 h 933047"/>
                <a:gd name="connsiteX11" fmla="*/ 2259721 w 5045193"/>
                <a:gd name="connsiteY11" fmla="*/ 15571 h 933047"/>
                <a:gd name="connsiteX12" fmla="*/ 2442601 w 5045193"/>
                <a:gd name="connsiteY12" fmla="*/ 30201 h 933047"/>
                <a:gd name="connsiteX13" fmla="*/ 2647426 w 5045193"/>
                <a:gd name="connsiteY13" fmla="*/ 88723 h 933047"/>
                <a:gd name="connsiteX14" fmla="*/ 2764470 w 5045193"/>
                <a:gd name="connsiteY14" fmla="*/ 88723 h 933047"/>
                <a:gd name="connsiteX15" fmla="*/ 3057078 w 5045193"/>
                <a:gd name="connsiteY15" fmla="*/ 249657 h 933047"/>
                <a:gd name="connsiteX16" fmla="*/ 3459414 w 5045193"/>
                <a:gd name="connsiteY16" fmla="*/ 300864 h 933047"/>
                <a:gd name="connsiteX17" fmla="*/ 3722761 w 5045193"/>
                <a:gd name="connsiteY17" fmla="*/ 330125 h 933047"/>
                <a:gd name="connsiteX18" fmla="*/ 3920271 w 5045193"/>
                <a:gd name="connsiteY18" fmla="*/ 330125 h 933047"/>
                <a:gd name="connsiteX19" fmla="*/ 4286031 w 5045193"/>
                <a:gd name="connsiteY19" fmla="*/ 424853 h 933047"/>
                <a:gd name="connsiteX20" fmla="*/ 4686893 w 5045193"/>
                <a:gd name="connsiteY20" fmla="*/ 356742 h 933047"/>
                <a:gd name="connsiteX21" fmla="*/ 5024989 w 5045193"/>
                <a:gd name="connsiteY21" fmla="*/ 318322 h 933047"/>
                <a:gd name="connsiteX22" fmla="*/ 5001937 w 5045193"/>
                <a:gd name="connsiteY22" fmla="*/ 933044 h 933047"/>
                <a:gd name="connsiteX23" fmla="*/ 7315 w 5045193"/>
                <a:gd name="connsiteY23" fmla="*/ 802416 h 933047"/>
                <a:gd name="connsiteX24" fmla="*/ 0 w 5045193"/>
                <a:gd name="connsiteY24" fmla="*/ 520689 h 933047"/>
                <a:gd name="connsiteX0" fmla="*/ 0 w 5054748"/>
                <a:gd name="connsiteY0" fmla="*/ 520689 h 802416"/>
                <a:gd name="connsiteX1" fmla="*/ 299247 w 5054748"/>
                <a:gd name="connsiteY1" fmla="*/ 483744 h 802416"/>
                <a:gd name="connsiteX2" fmla="*/ 555279 w 5054748"/>
                <a:gd name="connsiteY2" fmla="*/ 381331 h 802416"/>
                <a:gd name="connsiteX3" fmla="*/ 701583 w 5054748"/>
                <a:gd name="connsiteY3" fmla="*/ 352070 h 802416"/>
                <a:gd name="connsiteX4" fmla="*/ 950300 w 5054748"/>
                <a:gd name="connsiteY4" fmla="*/ 330125 h 802416"/>
                <a:gd name="connsiteX5" fmla="*/ 1045398 w 5054748"/>
                <a:gd name="connsiteY5" fmla="*/ 315494 h 802416"/>
                <a:gd name="connsiteX6" fmla="*/ 1191702 w 5054748"/>
                <a:gd name="connsiteY6" fmla="*/ 249657 h 802416"/>
                <a:gd name="connsiteX7" fmla="*/ 1323375 w 5054748"/>
                <a:gd name="connsiteY7" fmla="*/ 154560 h 802416"/>
                <a:gd name="connsiteX8" fmla="*/ 1498940 w 5054748"/>
                <a:gd name="connsiteY8" fmla="*/ 139929 h 802416"/>
                <a:gd name="connsiteX9" fmla="*/ 1747657 w 5054748"/>
                <a:gd name="connsiteY9" fmla="*/ 139929 h 802416"/>
                <a:gd name="connsiteX10" fmla="*/ 2003689 w 5054748"/>
                <a:gd name="connsiteY10" fmla="*/ 8256 h 802416"/>
                <a:gd name="connsiteX11" fmla="*/ 2259721 w 5054748"/>
                <a:gd name="connsiteY11" fmla="*/ 15571 h 802416"/>
                <a:gd name="connsiteX12" fmla="*/ 2442601 w 5054748"/>
                <a:gd name="connsiteY12" fmla="*/ 30201 h 802416"/>
                <a:gd name="connsiteX13" fmla="*/ 2647426 w 5054748"/>
                <a:gd name="connsiteY13" fmla="*/ 88723 h 802416"/>
                <a:gd name="connsiteX14" fmla="*/ 2764470 w 5054748"/>
                <a:gd name="connsiteY14" fmla="*/ 88723 h 802416"/>
                <a:gd name="connsiteX15" fmla="*/ 3057078 w 5054748"/>
                <a:gd name="connsiteY15" fmla="*/ 249657 h 802416"/>
                <a:gd name="connsiteX16" fmla="*/ 3459414 w 5054748"/>
                <a:gd name="connsiteY16" fmla="*/ 300864 h 802416"/>
                <a:gd name="connsiteX17" fmla="*/ 3722761 w 5054748"/>
                <a:gd name="connsiteY17" fmla="*/ 330125 h 802416"/>
                <a:gd name="connsiteX18" fmla="*/ 3920271 w 5054748"/>
                <a:gd name="connsiteY18" fmla="*/ 330125 h 802416"/>
                <a:gd name="connsiteX19" fmla="*/ 4286031 w 5054748"/>
                <a:gd name="connsiteY19" fmla="*/ 424853 h 802416"/>
                <a:gd name="connsiteX20" fmla="*/ 4686893 w 5054748"/>
                <a:gd name="connsiteY20" fmla="*/ 356742 h 802416"/>
                <a:gd name="connsiteX21" fmla="*/ 5024989 w 5054748"/>
                <a:gd name="connsiteY21" fmla="*/ 318322 h 802416"/>
                <a:gd name="connsiteX22" fmla="*/ 5040357 w 5054748"/>
                <a:gd name="connsiteY22" fmla="*/ 771679 h 802416"/>
                <a:gd name="connsiteX23" fmla="*/ 7315 w 5054748"/>
                <a:gd name="connsiteY23" fmla="*/ 802416 h 802416"/>
                <a:gd name="connsiteX24" fmla="*/ 0 w 5054748"/>
                <a:gd name="connsiteY24" fmla="*/ 520689 h 802416"/>
                <a:gd name="connsiteX0" fmla="*/ 0 w 5040357"/>
                <a:gd name="connsiteY0" fmla="*/ 520689 h 802416"/>
                <a:gd name="connsiteX1" fmla="*/ 299247 w 5040357"/>
                <a:gd name="connsiteY1" fmla="*/ 483744 h 802416"/>
                <a:gd name="connsiteX2" fmla="*/ 555279 w 5040357"/>
                <a:gd name="connsiteY2" fmla="*/ 381331 h 802416"/>
                <a:gd name="connsiteX3" fmla="*/ 701583 w 5040357"/>
                <a:gd name="connsiteY3" fmla="*/ 352070 h 802416"/>
                <a:gd name="connsiteX4" fmla="*/ 950300 w 5040357"/>
                <a:gd name="connsiteY4" fmla="*/ 330125 h 802416"/>
                <a:gd name="connsiteX5" fmla="*/ 1045398 w 5040357"/>
                <a:gd name="connsiteY5" fmla="*/ 315494 h 802416"/>
                <a:gd name="connsiteX6" fmla="*/ 1191702 w 5040357"/>
                <a:gd name="connsiteY6" fmla="*/ 249657 h 802416"/>
                <a:gd name="connsiteX7" fmla="*/ 1323375 w 5040357"/>
                <a:gd name="connsiteY7" fmla="*/ 154560 h 802416"/>
                <a:gd name="connsiteX8" fmla="*/ 1498940 w 5040357"/>
                <a:gd name="connsiteY8" fmla="*/ 139929 h 802416"/>
                <a:gd name="connsiteX9" fmla="*/ 1747657 w 5040357"/>
                <a:gd name="connsiteY9" fmla="*/ 139929 h 802416"/>
                <a:gd name="connsiteX10" fmla="*/ 2003689 w 5040357"/>
                <a:gd name="connsiteY10" fmla="*/ 8256 h 802416"/>
                <a:gd name="connsiteX11" fmla="*/ 2259721 w 5040357"/>
                <a:gd name="connsiteY11" fmla="*/ 15571 h 802416"/>
                <a:gd name="connsiteX12" fmla="*/ 2442601 w 5040357"/>
                <a:gd name="connsiteY12" fmla="*/ 30201 h 802416"/>
                <a:gd name="connsiteX13" fmla="*/ 2647426 w 5040357"/>
                <a:gd name="connsiteY13" fmla="*/ 88723 h 802416"/>
                <a:gd name="connsiteX14" fmla="*/ 2764470 w 5040357"/>
                <a:gd name="connsiteY14" fmla="*/ 88723 h 802416"/>
                <a:gd name="connsiteX15" fmla="*/ 3057078 w 5040357"/>
                <a:gd name="connsiteY15" fmla="*/ 249657 h 802416"/>
                <a:gd name="connsiteX16" fmla="*/ 3459414 w 5040357"/>
                <a:gd name="connsiteY16" fmla="*/ 300864 h 802416"/>
                <a:gd name="connsiteX17" fmla="*/ 3722761 w 5040357"/>
                <a:gd name="connsiteY17" fmla="*/ 330125 h 802416"/>
                <a:gd name="connsiteX18" fmla="*/ 3920271 w 5040357"/>
                <a:gd name="connsiteY18" fmla="*/ 330125 h 802416"/>
                <a:gd name="connsiteX19" fmla="*/ 4286031 w 5040357"/>
                <a:gd name="connsiteY19" fmla="*/ 424853 h 802416"/>
                <a:gd name="connsiteX20" fmla="*/ 4686893 w 5040357"/>
                <a:gd name="connsiteY20" fmla="*/ 356742 h 802416"/>
                <a:gd name="connsiteX21" fmla="*/ 5024989 w 5040357"/>
                <a:gd name="connsiteY21" fmla="*/ 318322 h 802416"/>
                <a:gd name="connsiteX22" fmla="*/ 5040357 w 5040357"/>
                <a:gd name="connsiteY22" fmla="*/ 771679 h 802416"/>
                <a:gd name="connsiteX23" fmla="*/ 7315 w 5040357"/>
                <a:gd name="connsiteY23" fmla="*/ 802416 h 802416"/>
                <a:gd name="connsiteX24" fmla="*/ 0 w 5040357"/>
                <a:gd name="connsiteY24" fmla="*/ 520689 h 802416"/>
                <a:gd name="connsiteX0" fmla="*/ 0 w 5040357"/>
                <a:gd name="connsiteY0" fmla="*/ 520689 h 771679"/>
                <a:gd name="connsiteX1" fmla="*/ 299247 w 5040357"/>
                <a:gd name="connsiteY1" fmla="*/ 483744 h 771679"/>
                <a:gd name="connsiteX2" fmla="*/ 555279 w 5040357"/>
                <a:gd name="connsiteY2" fmla="*/ 381331 h 771679"/>
                <a:gd name="connsiteX3" fmla="*/ 701583 w 5040357"/>
                <a:gd name="connsiteY3" fmla="*/ 352070 h 771679"/>
                <a:gd name="connsiteX4" fmla="*/ 950300 w 5040357"/>
                <a:gd name="connsiteY4" fmla="*/ 330125 h 771679"/>
                <a:gd name="connsiteX5" fmla="*/ 1045398 w 5040357"/>
                <a:gd name="connsiteY5" fmla="*/ 315494 h 771679"/>
                <a:gd name="connsiteX6" fmla="*/ 1191702 w 5040357"/>
                <a:gd name="connsiteY6" fmla="*/ 249657 h 771679"/>
                <a:gd name="connsiteX7" fmla="*/ 1323375 w 5040357"/>
                <a:gd name="connsiteY7" fmla="*/ 154560 h 771679"/>
                <a:gd name="connsiteX8" fmla="*/ 1498940 w 5040357"/>
                <a:gd name="connsiteY8" fmla="*/ 139929 h 771679"/>
                <a:gd name="connsiteX9" fmla="*/ 1747657 w 5040357"/>
                <a:gd name="connsiteY9" fmla="*/ 139929 h 771679"/>
                <a:gd name="connsiteX10" fmla="*/ 2003689 w 5040357"/>
                <a:gd name="connsiteY10" fmla="*/ 8256 h 771679"/>
                <a:gd name="connsiteX11" fmla="*/ 2259721 w 5040357"/>
                <a:gd name="connsiteY11" fmla="*/ 15571 h 771679"/>
                <a:gd name="connsiteX12" fmla="*/ 2442601 w 5040357"/>
                <a:gd name="connsiteY12" fmla="*/ 30201 h 771679"/>
                <a:gd name="connsiteX13" fmla="*/ 2647426 w 5040357"/>
                <a:gd name="connsiteY13" fmla="*/ 88723 h 771679"/>
                <a:gd name="connsiteX14" fmla="*/ 2764470 w 5040357"/>
                <a:gd name="connsiteY14" fmla="*/ 88723 h 771679"/>
                <a:gd name="connsiteX15" fmla="*/ 3057078 w 5040357"/>
                <a:gd name="connsiteY15" fmla="*/ 249657 h 771679"/>
                <a:gd name="connsiteX16" fmla="*/ 3459414 w 5040357"/>
                <a:gd name="connsiteY16" fmla="*/ 300864 h 771679"/>
                <a:gd name="connsiteX17" fmla="*/ 3722761 w 5040357"/>
                <a:gd name="connsiteY17" fmla="*/ 330125 h 771679"/>
                <a:gd name="connsiteX18" fmla="*/ 3920271 w 5040357"/>
                <a:gd name="connsiteY18" fmla="*/ 330125 h 771679"/>
                <a:gd name="connsiteX19" fmla="*/ 4286031 w 5040357"/>
                <a:gd name="connsiteY19" fmla="*/ 424853 h 771679"/>
                <a:gd name="connsiteX20" fmla="*/ 4686893 w 5040357"/>
                <a:gd name="connsiteY20" fmla="*/ 356742 h 771679"/>
                <a:gd name="connsiteX21" fmla="*/ 5024989 w 5040357"/>
                <a:gd name="connsiteY21" fmla="*/ 318322 h 771679"/>
                <a:gd name="connsiteX22" fmla="*/ 5040357 w 5040357"/>
                <a:gd name="connsiteY22" fmla="*/ 771679 h 771679"/>
                <a:gd name="connsiteX23" fmla="*/ 0 w 5040357"/>
                <a:gd name="connsiteY23" fmla="*/ 520689 h 771679"/>
                <a:gd name="connsiteX0" fmla="*/ 5040357 w 5131797"/>
                <a:gd name="connsiteY0" fmla="*/ 771679 h 863119"/>
                <a:gd name="connsiteX1" fmla="*/ 0 w 5131797"/>
                <a:gd name="connsiteY1" fmla="*/ 520689 h 863119"/>
                <a:gd name="connsiteX2" fmla="*/ 299247 w 5131797"/>
                <a:gd name="connsiteY2" fmla="*/ 483744 h 863119"/>
                <a:gd name="connsiteX3" fmla="*/ 555279 w 5131797"/>
                <a:gd name="connsiteY3" fmla="*/ 381331 h 863119"/>
                <a:gd name="connsiteX4" fmla="*/ 701583 w 5131797"/>
                <a:gd name="connsiteY4" fmla="*/ 352070 h 863119"/>
                <a:gd name="connsiteX5" fmla="*/ 950300 w 5131797"/>
                <a:gd name="connsiteY5" fmla="*/ 330125 h 863119"/>
                <a:gd name="connsiteX6" fmla="*/ 1045398 w 5131797"/>
                <a:gd name="connsiteY6" fmla="*/ 315494 h 863119"/>
                <a:gd name="connsiteX7" fmla="*/ 1191702 w 5131797"/>
                <a:gd name="connsiteY7" fmla="*/ 249657 h 863119"/>
                <a:gd name="connsiteX8" fmla="*/ 1323375 w 5131797"/>
                <a:gd name="connsiteY8" fmla="*/ 154560 h 863119"/>
                <a:gd name="connsiteX9" fmla="*/ 1498940 w 5131797"/>
                <a:gd name="connsiteY9" fmla="*/ 139929 h 863119"/>
                <a:gd name="connsiteX10" fmla="*/ 1747657 w 5131797"/>
                <a:gd name="connsiteY10" fmla="*/ 139929 h 863119"/>
                <a:gd name="connsiteX11" fmla="*/ 2003689 w 5131797"/>
                <a:gd name="connsiteY11" fmla="*/ 8256 h 863119"/>
                <a:gd name="connsiteX12" fmla="*/ 2259721 w 5131797"/>
                <a:gd name="connsiteY12" fmla="*/ 15571 h 863119"/>
                <a:gd name="connsiteX13" fmla="*/ 2442601 w 5131797"/>
                <a:gd name="connsiteY13" fmla="*/ 30201 h 863119"/>
                <a:gd name="connsiteX14" fmla="*/ 2647426 w 5131797"/>
                <a:gd name="connsiteY14" fmla="*/ 88723 h 863119"/>
                <a:gd name="connsiteX15" fmla="*/ 2764470 w 5131797"/>
                <a:gd name="connsiteY15" fmla="*/ 88723 h 863119"/>
                <a:gd name="connsiteX16" fmla="*/ 3057078 w 5131797"/>
                <a:gd name="connsiteY16" fmla="*/ 249657 h 863119"/>
                <a:gd name="connsiteX17" fmla="*/ 3459414 w 5131797"/>
                <a:gd name="connsiteY17" fmla="*/ 300864 h 863119"/>
                <a:gd name="connsiteX18" fmla="*/ 3722761 w 5131797"/>
                <a:gd name="connsiteY18" fmla="*/ 330125 h 863119"/>
                <a:gd name="connsiteX19" fmla="*/ 3920271 w 5131797"/>
                <a:gd name="connsiteY19" fmla="*/ 330125 h 863119"/>
                <a:gd name="connsiteX20" fmla="*/ 4286031 w 5131797"/>
                <a:gd name="connsiteY20" fmla="*/ 424853 h 863119"/>
                <a:gd name="connsiteX21" fmla="*/ 4686893 w 5131797"/>
                <a:gd name="connsiteY21" fmla="*/ 356742 h 863119"/>
                <a:gd name="connsiteX22" fmla="*/ 5024989 w 5131797"/>
                <a:gd name="connsiteY22" fmla="*/ 318322 h 863119"/>
                <a:gd name="connsiteX23" fmla="*/ 5131797 w 5131797"/>
                <a:gd name="connsiteY23" fmla="*/ 863119 h 863119"/>
                <a:gd name="connsiteX0" fmla="*/ 0 w 5131797"/>
                <a:gd name="connsiteY0" fmla="*/ 520689 h 863119"/>
                <a:gd name="connsiteX1" fmla="*/ 299247 w 5131797"/>
                <a:gd name="connsiteY1" fmla="*/ 483744 h 863119"/>
                <a:gd name="connsiteX2" fmla="*/ 555279 w 5131797"/>
                <a:gd name="connsiteY2" fmla="*/ 381331 h 863119"/>
                <a:gd name="connsiteX3" fmla="*/ 701583 w 5131797"/>
                <a:gd name="connsiteY3" fmla="*/ 352070 h 863119"/>
                <a:gd name="connsiteX4" fmla="*/ 950300 w 5131797"/>
                <a:gd name="connsiteY4" fmla="*/ 330125 h 863119"/>
                <a:gd name="connsiteX5" fmla="*/ 1045398 w 5131797"/>
                <a:gd name="connsiteY5" fmla="*/ 315494 h 863119"/>
                <a:gd name="connsiteX6" fmla="*/ 1191702 w 5131797"/>
                <a:gd name="connsiteY6" fmla="*/ 249657 h 863119"/>
                <a:gd name="connsiteX7" fmla="*/ 1323375 w 5131797"/>
                <a:gd name="connsiteY7" fmla="*/ 154560 h 863119"/>
                <a:gd name="connsiteX8" fmla="*/ 1498940 w 5131797"/>
                <a:gd name="connsiteY8" fmla="*/ 139929 h 863119"/>
                <a:gd name="connsiteX9" fmla="*/ 1747657 w 5131797"/>
                <a:gd name="connsiteY9" fmla="*/ 139929 h 863119"/>
                <a:gd name="connsiteX10" fmla="*/ 2003689 w 5131797"/>
                <a:gd name="connsiteY10" fmla="*/ 8256 h 863119"/>
                <a:gd name="connsiteX11" fmla="*/ 2259721 w 5131797"/>
                <a:gd name="connsiteY11" fmla="*/ 15571 h 863119"/>
                <a:gd name="connsiteX12" fmla="*/ 2442601 w 5131797"/>
                <a:gd name="connsiteY12" fmla="*/ 30201 h 863119"/>
                <a:gd name="connsiteX13" fmla="*/ 2647426 w 5131797"/>
                <a:gd name="connsiteY13" fmla="*/ 88723 h 863119"/>
                <a:gd name="connsiteX14" fmla="*/ 2764470 w 5131797"/>
                <a:gd name="connsiteY14" fmla="*/ 88723 h 863119"/>
                <a:gd name="connsiteX15" fmla="*/ 3057078 w 5131797"/>
                <a:gd name="connsiteY15" fmla="*/ 249657 h 863119"/>
                <a:gd name="connsiteX16" fmla="*/ 3459414 w 5131797"/>
                <a:gd name="connsiteY16" fmla="*/ 300864 h 863119"/>
                <a:gd name="connsiteX17" fmla="*/ 3722761 w 5131797"/>
                <a:gd name="connsiteY17" fmla="*/ 330125 h 863119"/>
                <a:gd name="connsiteX18" fmla="*/ 3920271 w 5131797"/>
                <a:gd name="connsiteY18" fmla="*/ 330125 h 863119"/>
                <a:gd name="connsiteX19" fmla="*/ 4286031 w 5131797"/>
                <a:gd name="connsiteY19" fmla="*/ 424853 h 863119"/>
                <a:gd name="connsiteX20" fmla="*/ 4686893 w 5131797"/>
                <a:gd name="connsiteY20" fmla="*/ 356742 h 863119"/>
                <a:gd name="connsiteX21" fmla="*/ 5024989 w 5131797"/>
                <a:gd name="connsiteY21" fmla="*/ 318322 h 863119"/>
                <a:gd name="connsiteX22" fmla="*/ 5131797 w 5131797"/>
                <a:gd name="connsiteY22" fmla="*/ 863119 h 863119"/>
                <a:gd name="connsiteX0" fmla="*/ 0 w 5025016"/>
                <a:gd name="connsiteY0" fmla="*/ 520689 h 520689"/>
                <a:gd name="connsiteX1" fmla="*/ 299247 w 5025016"/>
                <a:gd name="connsiteY1" fmla="*/ 483744 h 520689"/>
                <a:gd name="connsiteX2" fmla="*/ 555279 w 5025016"/>
                <a:gd name="connsiteY2" fmla="*/ 381331 h 520689"/>
                <a:gd name="connsiteX3" fmla="*/ 701583 w 5025016"/>
                <a:gd name="connsiteY3" fmla="*/ 352070 h 520689"/>
                <a:gd name="connsiteX4" fmla="*/ 950300 w 5025016"/>
                <a:gd name="connsiteY4" fmla="*/ 330125 h 520689"/>
                <a:gd name="connsiteX5" fmla="*/ 1045398 w 5025016"/>
                <a:gd name="connsiteY5" fmla="*/ 315494 h 520689"/>
                <a:gd name="connsiteX6" fmla="*/ 1191702 w 5025016"/>
                <a:gd name="connsiteY6" fmla="*/ 249657 h 520689"/>
                <a:gd name="connsiteX7" fmla="*/ 1323375 w 5025016"/>
                <a:gd name="connsiteY7" fmla="*/ 154560 h 520689"/>
                <a:gd name="connsiteX8" fmla="*/ 1498940 w 5025016"/>
                <a:gd name="connsiteY8" fmla="*/ 139929 h 520689"/>
                <a:gd name="connsiteX9" fmla="*/ 1747657 w 5025016"/>
                <a:gd name="connsiteY9" fmla="*/ 139929 h 520689"/>
                <a:gd name="connsiteX10" fmla="*/ 2003689 w 5025016"/>
                <a:gd name="connsiteY10" fmla="*/ 8256 h 520689"/>
                <a:gd name="connsiteX11" fmla="*/ 2259721 w 5025016"/>
                <a:gd name="connsiteY11" fmla="*/ 15571 h 520689"/>
                <a:gd name="connsiteX12" fmla="*/ 2442601 w 5025016"/>
                <a:gd name="connsiteY12" fmla="*/ 30201 h 520689"/>
                <a:gd name="connsiteX13" fmla="*/ 2647426 w 5025016"/>
                <a:gd name="connsiteY13" fmla="*/ 88723 h 520689"/>
                <a:gd name="connsiteX14" fmla="*/ 2764470 w 5025016"/>
                <a:gd name="connsiteY14" fmla="*/ 88723 h 520689"/>
                <a:gd name="connsiteX15" fmla="*/ 3057078 w 5025016"/>
                <a:gd name="connsiteY15" fmla="*/ 249657 h 520689"/>
                <a:gd name="connsiteX16" fmla="*/ 3459414 w 5025016"/>
                <a:gd name="connsiteY16" fmla="*/ 300864 h 520689"/>
                <a:gd name="connsiteX17" fmla="*/ 3722761 w 5025016"/>
                <a:gd name="connsiteY17" fmla="*/ 330125 h 520689"/>
                <a:gd name="connsiteX18" fmla="*/ 3920271 w 5025016"/>
                <a:gd name="connsiteY18" fmla="*/ 330125 h 520689"/>
                <a:gd name="connsiteX19" fmla="*/ 4286031 w 5025016"/>
                <a:gd name="connsiteY19" fmla="*/ 424853 h 520689"/>
                <a:gd name="connsiteX20" fmla="*/ 4686893 w 5025016"/>
                <a:gd name="connsiteY20" fmla="*/ 356742 h 520689"/>
                <a:gd name="connsiteX21" fmla="*/ 5024989 w 5025016"/>
                <a:gd name="connsiteY21" fmla="*/ 318322 h 52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25016" h="520689">
                  <a:moveTo>
                    <a:pt x="0" y="520689"/>
                  </a:moveTo>
                  <a:cubicBezTo>
                    <a:pt x="45720" y="517031"/>
                    <a:pt x="206701" y="506970"/>
                    <a:pt x="299247" y="483744"/>
                  </a:cubicBezTo>
                  <a:cubicBezTo>
                    <a:pt x="391793" y="460518"/>
                    <a:pt x="488223" y="403277"/>
                    <a:pt x="555279" y="381331"/>
                  </a:cubicBezTo>
                  <a:cubicBezTo>
                    <a:pt x="622335" y="359385"/>
                    <a:pt x="635746" y="360604"/>
                    <a:pt x="701583" y="352070"/>
                  </a:cubicBezTo>
                  <a:cubicBezTo>
                    <a:pt x="767420" y="343536"/>
                    <a:pt x="892998" y="336221"/>
                    <a:pt x="950300" y="330125"/>
                  </a:cubicBezTo>
                  <a:cubicBezTo>
                    <a:pt x="1007602" y="324029"/>
                    <a:pt x="1005164" y="328905"/>
                    <a:pt x="1045398" y="315494"/>
                  </a:cubicBezTo>
                  <a:cubicBezTo>
                    <a:pt x="1085632" y="302083"/>
                    <a:pt x="1145373" y="276479"/>
                    <a:pt x="1191702" y="249657"/>
                  </a:cubicBezTo>
                  <a:cubicBezTo>
                    <a:pt x="1238031" y="222835"/>
                    <a:pt x="1272169" y="172848"/>
                    <a:pt x="1323375" y="154560"/>
                  </a:cubicBezTo>
                  <a:cubicBezTo>
                    <a:pt x="1374581" y="136272"/>
                    <a:pt x="1428226" y="142367"/>
                    <a:pt x="1498940" y="139929"/>
                  </a:cubicBezTo>
                  <a:cubicBezTo>
                    <a:pt x="1569654" y="137490"/>
                    <a:pt x="1663532" y="161874"/>
                    <a:pt x="1747657" y="139929"/>
                  </a:cubicBezTo>
                  <a:cubicBezTo>
                    <a:pt x="1831782" y="117984"/>
                    <a:pt x="1918345" y="28982"/>
                    <a:pt x="2003689" y="8256"/>
                  </a:cubicBezTo>
                  <a:cubicBezTo>
                    <a:pt x="2089033" y="-12470"/>
                    <a:pt x="2186569" y="11913"/>
                    <a:pt x="2259721" y="15571"/>
                  </a:cubicBezTo>
                  <a:cubicBezTo>
                    <a:pt x="2332873" y="19228"/>
                    <a:pt x="2377984" y="18009"/>
                    <a:pt x="2442601" y="30201"/>
                  </a:cubicBezTo>
                  <a:cubicBezTo>
                    <a:pt x="2507218" y="42393"/>
                    <a:pt x="2593781" y="78969"/>
                    <a:pt x="2647426" y="88723"/>
                  </a:cubicBezTo>
                  <a:cubicBezTo>
                    <a:pt x="2701071" y="98477"/>
                    <a:pt x="2696195" y="61901"/>
                    <a:pt x="2764470" y="88723"/>
                  </a:cubicBezTo>
                  <a:cubicBezTo>
                    <a:pt x="2832745" y="115545"/>
                    <a:pt x="2941254" y="214300"/>
                    <a:pt x="3057078" y="249657"/>
                  </a:cubicBezTo>
                  <a:cubicBezTo>
                    <a:pt x="3172902" y="285014"/>
                    <a:pt x="3459414" y="300864"/>
                    <a:pt x="3459414" y="300864"/>
                  </a:cubicBezTo>
                  <a:cubicBezTo>
                    <a:pt x="3570361" y="314275"/>
                    <a:pt x="3645952" y="325248"/>
                    <a:pt x="3722761" y="330125"/>
                  </a:cubicBezTo>
                  <a:cubicBezTo>
                    <a:pt x="3799570" y="335002"/>
                    <a:pt x="3826393" y="313056"/>
                    <a:pt x="3920271" y="330125"/>
                  </a:cubicBezTo>
                  <a:cubicBezTo>
                    <a:pt x="4014149" y="347194"/>
                    <a:pt x="4150090" y="382181"/>
                    <a:pt x="4286031" y="424853"/>
                  </a:cubicBezTo>
                  <a:cubicBezTo>
                    <a:pt x="4343364" y="440815"/>
                    <a:pt x="4691426" y="358125"/>
                    <a:pt x="4686893" y="356742"/>
                  </a:cubicBezTo>
                  <a:cubicBezTo>
                    <a:pt x="4751142" y="344110"/>
                    <a:pt x="5028191" y="319923"/>
                    <a:pt x="5024989" y="318322"/>
                  </a:cubicBezTo>
                </a:path>
              </a:pathLst>
            </a:custGeom>
            <a:noFill/>
            <a:ln w="158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p:cNvSpPr/>
            <p:nvPr/>
          </p:nvSpPr>
          <p:spPr>
            <a:xfrm>
              <a:off x="1778571" y="4257111"/>
              <a:ext cx="3281085" cy="174642"/>
            </a:xfrm>
            <a:custGeom>
              <a:avLst/>
              <a:gdLst>
                <a:gd name="connsiteX0" fmla="*/ 0 w 4732935"/>
                <a:gd name="connsiteY0" fmla="*/ 263370 h 263370"/>
                <a:gd name="connsiteX1" fmla="*/ 248717 w 4732935"/>
                <a:gd name="connsiteY1" fmla="*/ 212163 h 263370"/>
                <a:gd name="connsiteX2" fmla="*/ 541325 w 4732935"/>
                <a:gd name="connsiteY2" fmla="*/ 109750 h 263370"/>
                <a:gd name="connsiteX3" fmla="*/ 936346 w 4732935"/>
                <a:gd name="connsiteY3" fmla="*/ 65859 h 263370"/>
                <a:gd name="connsiteX4" fmla="*/ 2136039 w 4732935"/>
                <a:gd name="connsiteY4" fmla="*/ 22 h 263370"/>
                <a:gd name="connsiteX5" fmla="*/ 3101645 w 4732935"/>
                <a:gd name="connsiteY5" fmla="*/ 73174 h 263370"/>
                <a:gd name="connsiteX6" fmla="*/ 3635655 w 4732935"/>
                <a:gd name="connsiteY6" fmla="*/ 117066 h 263370"/>
                <a:gd name="connsiteX7" fmla="*/ 4147719 w 4732935"/>
                <a:gd name="connsiteY7" fmla="*/ 204848 h 263370"/>
                <a:gd name="connsiteX8" fmla="*/ 4732935 w 4732935"/>
                <a:gd name="connsiteY8" fmla="*/ 80490 h 263370"/>
                <a:gd name="connsiteX0" fmla="*/ 0 w 4732935"/>
                <a:gd name="connsiteY0" fmla="*/ 263370 h 263370"/>
                <a:gd name="connsiteX1" fmla="*/ 248717 w 4732935"/>
                <a:gd name="connsiteY1" fmla="*/ 212163 h 263370"/>
                <a:gd name="connsiteX2" fmla="*/ 541325 w 4732935"/>
                <a:gd name="connsiteY2" fmla="*/ 109750 h 263370"/>
                <a:gd name="connsiteX3" fmla="*/ 936346 w 4732935"/>
                <a:gd name="connsiteY3" fmla="*/ 65859 h 263370"/>
                <a:gd name="connsiteX4" fmla="*/ 2136039 w 4732935"/>
                <a:gd name="connsiteY4" fmla="*/ 22 h 263370"/>
                <a:gd name="connsiteX5" fmla="*/ 3101645 w 4732935"/>
                <a:gd name="connsiteY5" fmla="*/ 73174 h 263370"/>
                <a:gd name="connsiteX6" fmla="*/ 3635655 w 4732935"/>
                <a:gd name="connsiteY6" fmla="*/ 117066 h 263370"/>
                <a:gd name="connsiteX7" fmla="*/ 4186139 w 4732935"/>
                <a:gd name="connsiteY7" fmla="*/ 174112 h 263370"/>
                <a:gd name="connsiteX8" fmla="*/ 4732935 w 4732935"/>
                <a:gd name="connsiteY8" fmla="*/ 80490 h 263370"/>
                <a:gd name="connsiteX0" fmla="*/ 0 w 4886615"/>
                <a:gd name="connsiteY0" fmla="*/ 263370 h 263370"/>
                <a:gd name="connsiteX1" fmla="*/ 248717 w 4886615"/>
                <a:gd name="connsiteY1" fmla="*/ 212163 h 263370"/>
                <a:gd name="connsiteX2" fmla="*/ 541325 w 4886615"/>
                <a:gd name="connsiteY2" fmla="*/ 109750 h 263370"/>
                <a:gd name="connsiteX3" fmla="*/ 936346 w 4886615"/>
                <a:gd name="connsiteY3" fmla="*/ 65859 h 263370"/>
                <a:gd name="connsiteX4" fmla="*/ 2136039 w 4886615"/>
                <a:gd name="connsiteY4" fmla="*/ 22 h 263370"/>
                <a:gd name="connsiteX5" fmla="*/ 3101645 w 4886615"/>
                <a:gd name="connsiteY5" fmla="*/ 73174 h 263370"/>
                <a:gd name="connsiteX6" fmla="*/ 3635655 w 4886615"/>
                <a:gd name="connsiteY6" fmla="*/ 117066 h 263370"/>
                <a:gd name="connsiteX7" fmla="*/ 4186139 w 4886615"/>
                <a:gd name="connsiteY7" fmla="*/ 174112 h 263370"/>
                <a:gd name="connsiteX8" fmla="*/ 4886615 w 4886615"/>
                <a:gd name="connsiteY8" fmla="*/ 88174 h 263370"/>
                <a:gd name="connsiteX0" fmla="*/ 0 w 4886615"/>
                <a:gd name="connsiteY0" fmla="*/ 263370 h 263370"/>
                <a:gd name="connsiteX1" fmla="*/ 248717 w 4886615"/>
                <a:gd name="connsiteY1" fmla="*/ 212163 h 263370"/>
                <a:gd name="connsiteX2" fmla="*/ 541325 w 4886615"/>
                <a:gd name="connsiteY2" fmla="*/ 109750 h 263370"/>
                <a:gd name="connsiteX3" fmla="*/ 936346 w 4886615"/>
                <a:gd name="connsiteY3" fmla="*/ 65859 h 263370"/>
                <a:gd name="connsiteX4" fmla="*/ 2136039 w 4886615"/>
                <a:gd name="connsiteY4" fmla="*/ 22 h 263370"/>
                <a:gd name="connsiteX5" fmla="*/ 3101645 w 4886615"/>
                <a:gd name="connsiteY5" fmla="*/ 73174 h 263370"/>
                <a:gd name="connsiteX6" fmla="*/ 3635655 w 4886615"/>
                <a:gd name="connsiteY6" fmla="*/ 117066 h 263370"/>
                <a:gd name="connsiteX7" fmla="*/ 4186139 w 4886615"/>
                <a:gd name="connsiteY7" fmla="*/ 174112 h 263370"/>
                <a:gd name="connsiteX8" fmla="*/ 4886615 w 4886615"/>
                <a:gd name="connsiteY8" fmla="*/ 88174 h 263370"/>
                <a:gd name="connsiteX0" fmla="*/ 0 w 4936164"/>
                <a:gd name="connsiteY0" fmla="*/ 263370 h 263370"/>
                <a:gd name="connsiteX1" fmla="*/ 248717 w 4936164"/>
                <a:gd name="connsiteY1" fmla="*/ 212163 h 263370"/>
                <a:gd name="connsiteX2" fmla="*/ 541325 w 4936164"/>
                <a:gd name="connsiteY2" fmla="*/ 109750 h 263370"/>
                <a:gd name="connsiteX3" fmla="*/ 936346 w 4936164"/>
                <a:gd name="connsiteY3" fmla="*/ 65859 h 263370"/>
                <a:gd name="connsiteX4" fmla="*/ 2136039 w 4936164"/>
                <a:gd name="connsiteY4" fmla="*/ 22 h 263370"/>
                <a:gd name="connsiteX5" fmla="*/ 3101645 w 4936164"/>
                <a:gd name="connsiteY5" fmla="*/ 73174 h 263370"/>
                <a:gd name="connsiteX6" fmla="*/ 3635655 w 4936164"/>
                <a:gd name="connsiteY6" fmla="*/ 117066 h 263370"/>
                <a:gd name="connsiteX7" fmla="*/ 4186139 w 4936164"/>
                <a:gd name="connsiteY7" fmla="*/ 174112 h 263370"/>
                <a:gd name="connsiteX8" fmla="*/ 4886615 w 4936164"/>
                <a:gd name="connsiteY8" fmla="*/ 88174 h 263370"/>
                <a:gd name="connsiteX9" fmla="*/ 4878255 w 4936164"/>
                <a:gd name="connsiteY9" fmla="*/ 76371 h 263370"/>
                <a:gd name="connsiteX0" fmla="*/ 0 w 4932699"/>
                <a:gd name="connsiteY0" fmla="*/ 263370 h 990775"/>
                <a:gd name="connsiteX1" fmla="*/ 248717 w 4932699"/>
                <a:gd name="connsiteY1" fmla="*/ 212163 h 990775"/>
                <a:gd name="connsiteX2" fmla="*/ 541325 w 4932699"/>
                <a:gd name="connsiteY2" fmla="*/ 109750 h 990775"/>
                <a:gd name="connsiteX3" fmla="*/ 936346 w 4932699"/>
                <a:gd name="connsiteY3" fmla="*/ 65859 h 990775"/>
                <a:gd name="connsiteX4" fmla="*/ 2136039 w 4932699"/>
                <a:gd name="connsiteY4" fmla="*/ 22 h 990775"/>
                <a:gd name="connsiteX5" fmla="*/ 3101645 w 4932699"/>
                <a:gd name="connsiteY5" fmla="*/ 73174 h 990775"/>
                <a:gd name="connsiteX6" fmla="*/ 3635655 w 4932699"/>
                <a:gd name="connsiteY6" fmla="*/ 117066 h 990775"/>
                <a:gd name="connsiteX7" fmla="*/ 4186139 w 4932699"/>
                <a:gd name="connsiteY7" fmla="*/ 174112 h 990775"/>
                <a:gd name="connsiteX8" fmla="*/ 4886615 w 4932699"/>
                <a:gd name="connsiteY8" fmla="*/ 88174 h 990775"/>
                <a:gd name="connsiteX9" fmla="*/ 4862887 w 4932699"/>
                <a:gd name="connsiteY9" fmla="*/ 990771 h 990775"/>
                <a:gd name="connsiteX0" fmla="*/ 0 w 4886615"/>
                <a:gd name="connsiteY0" fmla="*/ 263370 h 990771"/>
                <a:gd name="connsiteX1" fmla="*/ 248717 w 4886615"/>
                <a:gd name="connsiteY1" fmla="*/ 212163 h 990771"/>
                <a:gd name="connsiteX2" fmla="*/ 541325 w 4886615"/>
                <a:gd name="connsiteY2" fmla="*/ 109750 h 990771"/>
                <a:gd name="connsiteX3" fmla="*/ 936346 w 4886615"/>
                <a:gd name="connsiteY3" fmla="*/ 65859 h 990771"/>
                <a:gd name="connsiteX4" fmla="*/ 2136039 w 4886615"/>
                <a:gd name="connsiteY4" fmla="*/ 22 h 990771"/>
                <a:gd name="connsiteX5" fmla="*/ 3101645 w 4886615"/>
                <a:gd name="connsiteY5" fmla="*/ 73174 h 990771"/>
                <a:gd name="connsiteX6" fmla="*/ 3635655 w 4886615"/>
                <a:gd name="connsiteY6" fmla="*/ 117066 h 990771"/>
                <a:gd name="connsiteX7" fmla="*/ 4186139 w 4886615"/>
                <a:gd name="connsiteY7" fmla="*/ 174112 h 990771"/>
                <a:gd name="connsiteX8" fmla="*/ 4886615 w 4886615"/>
                <a:gd name="connsiteY8" fmla="*/ 88174 h 990771"/>
                <a:gd name="connsiteX9" fmla="*/ 4862887 w 4886615"/>
                <a:gd name="connsiteY9" fmla="*/ 990771 h 990771"/>
                <a:gd name="connsiteX0" fmla="*/ 0 w 4886615"/>
                <a:gd name="connsiteY0" fmla="*/ 263370 h 1059877"/>
                <a:gd name="connsiteX1" fmla="*/ 248717 w 4886615"/>
                <a:gd name="connsiteY1" fmla="*/ 212163 h 1059877"/>
                <a:gd name="connsiteX2" fmla="*/ 541325 w 4886615"/>
                <a:gd name="connsiteY2" fmla="*/ 109750 h 1059877"/>
                <a:gd name="connsiteX3" fmla="*/ 936346 w 4886615"/>
                <a:gd name="connsiteY3" fmla="*/ 65859 h 1059877"/>
                <a:gd name="connsiteX4" fmla="*/ 2136039 w 4886615"/>
                <a:gd name="connsiteY4" fmla="*/ 22 h 1059877"/>
                <a:gd name="connsiteX5" fmla="*/ 3101645 w 4886615"/>
                <a:gd name="connsiteY5" fmla="*/ 73174 h 1059877"/>
                <a:gd name="connsiteX6" fmla="*/ 3635655 w 4886615"/>
                <a:gd name="connsiteY6" fmla="*/ 117066 h 1059877"/>
                <a:gd name="connsiteX7" fmla="*/ 4186139 w 4886615"/>
                <a:gd name="connsiteY7" fmla="*/ 174112 h 1059877"/>
                <a:gd name="connsiteX8" fmla="*/ 4886615 w 4886615"/>
                <a:gd name="connsiteY8" fmla="*/ 88174 h 1059877"/>
                <a:gd name="connsiteX9" fmla="*/ 4862887 w 4886615"/>
                <a:gd name="connsiteY9" fmla="*/ 990771 h 1059877"/>
                <a:gd name="connsiteX10" fmla="*/ 4839835 w 4886615"/>
                <a:gd name="connsiteY10" fmla="*/ 998455 h 1059877"/>
                <a:gd name="connsiteX0" fmla="*/ 108683 w 4995298"/>
                <a:gd name="connsiteY0" fmla="*/ 263370 h 1030661"/>
                <a:gd name="connsiteX1" fmla="*/ 357400 w 4995298"/>
                <a:gd name="connsiteY1" fmla="*/ 212163 h 1030661"/>
                <a:gd name="connsiteX2" fmla="*/ 650008 w 4995298"/>
                <a:gd name="connsiteY2" fmla="*/ 109750 h 1030661"/>
                <a:gd name="connsiteX3" fmla="*/ 1045029 w 4995298"/>
                <a:gd name="connsiteY3" fmla="*/ 65859 h 1030661"/>
                <a:gd name="connsiteX4" fmla="*/ 2244722 w 4995298"/>
                <a:gd name="connsiteY4" fmla="*/ 22 h 1030661"/>
                <a:gd name="connsiteX5" fmla="*/ 3210328 w 4995298"/>
                <a:gd name="connsiteY5" fmla="*/ 73174 h 1030661"/>
                <a:gd name="connsiteX6" fmla="*/ 3744338 w 4995298"/>
                <a:gd name="connsiteY6" fmla="*/ 117066 h 1030661"/>
                <a:gd name="connsiteX7" fmla="*/ 4294822 w 4995298"/>
                <a:gd name="connsiteY7" fmla="*/ 174112 h 1030661"/>
                <a:gd name="connsiteX8" fmla="*/ 4995298 w 4995298"/>
                <a:gd name="connsiteY8" fmla="*/ 88174 h 1030661"/>
                <a:gd name="connsiteX9" fmla="*/ 4971570 w 4995298"/>
                <a:gd name="connsiteY9" fmla="*/ 990771 h 1030661"/>
                <a:gd name="connsiteX10" fmla="*/ 0 w 4995298"/>
                <a:gd name="connsiteY10" fmla="*/ 814038 h 1030661"/>
                <a:gd name="connsiteX0" fmla="*/ 108683 w 4995298"/>
                <a:gd name="connsiteY0" fmla="*/ 263370 h 1030661"/>
                <a:gd name="connsiteX1" fmla="*/ 357400 w 4995298"/>
                <a:gd name="connsiteY1" fmla="*/ 212163 h 1030661"/>
                <a:gd name="connsiteX2" fmla="*/ 650008 w 4995298"/>
                <a:gd name="connsiteY2" fmla="*/ 109750 h 1030661"/>
                <a:gd name="connsiteX3" fmla="*/ 1045029 w 4995298"/>
                <a:gd name="connsiteY3" fmla="*/ 65859 h 1030661"/>
                <a:gd name="connsiteX4" fmla="*/ 2244722 w 4995298"/>
                <a:gd name="connsiteY4" fmla="*/ 22 h 1030661"/>
                <a:gd name="connsiteX5" fmla="*/ 3210328 w 4995298"/>
                <a:gd name="connsiteY5" fmla="*/ 73174 h 1030661"/>
                <a:gd name="connsiteX6" fmla="*/ 3744338 w 4995298"/>
                <a:gd name="connsiteY6" fmla="*/ 117066 h 1030661"/>
                <a:gd name="connsiteX7" fmla="*/ 4294822 w 4995298"/>
                <a:gd name="connsiteY7" fmla="*/ 174112 h 1030661"/>
                <a:gd name="connsiteX8" fmla="*/ 4995298 w 4995298"/>
                <a:gd name="connsiteY8" fmla="*/ 88174 h 1030661"/>
                <a:gd name="connsiteX9" fmla="*/ 4971570 w 4995298"/>
                <a:gd name="connsiteY9" fmla="*/ 990771 h 1030661"/>
                <a:gd name="connsiteX10" fmla="*/ 0 w 4995298"/>
                <a:gd name="connsiteY10" fmla="*/ 814038 h 1030661"/>
                <a:gd name="connsiteX11" fmla="*/ 108683 w 4995298"/>
                <a:gd name="connsiteY11" fmla="*/ 263370 h 1030661"/>
                <a:gd name="connsiteX0" fmla="*/ 0 w 5001876"/>
                <a:gd name="connsiteY0" fmla="*/ 271054 h 1030661"/>
                <a:gd name="connsiteX1" fmla="*/ 363978 w 5001876"/>
                <a:gd name="connsiteY1" fmla="*/ 212163 h 1030661"/>
                <a:gd name="connsiteX2" fmla="*/ 656586 w 5001876"/>
                <a:gd name="connsiteY2" fmla="*/ 109750 h 1030661"/>
                <a:gd name="connsiteX3" fmla="*/ 1051607 w 5001876"/>
                <a:gd name="connsiteY3" fmla="*/ 65859 h 1030661"/>
                <a:gd name="connsiteX4" fmla="*/ 2251300 w 5001876"/>
                <a:gd name="connsiteY4" fmla="*/ 22 h 1030661"/>
                <a:gd name="connsiteX5" fmla="*/ 3216906 w 5001876"/>
                <a:gd name="connsiteY5" fmla="*/ 73174 h 1030661"/>
                <a:gd name="connsiteX6" fmla="*/ 3750916 w 5001876"/>
                <a:gd name="connsiteY6" fmla="*/ 117066 h 1030661"/>
                <a:gd name="connsiteX7" fmla="*/ 4301400 w 5001876"/>
                <a:gd name="connsiteY7" fmla="*/ 174112 h 1030661"/>
                <a:gd name="connsiteX8" fmla="*/ 5001876 w 5001876"/>
                <a:gd name="connsiteY8" fmla="*/ 88174 h 1030661"/>
                <a:gd name="connsiteX9" fmla="*/ 4978148 w 5001876"/>
                <a:gd name="connsiteY9" fmla="*/ 990771 h 1030661"/>
                <a:gd name="connsiteX10" fmla="*/ 6578 w 5001876"/>
                <a:gd name="connsiteY10" fmla="*/ 814038 h 1030661"/>
                <a:gd name="connsiteX11" fmla="*/ 0 w 5001876"/>
                <a:gd name="connsiteY11" fmla="*/ 271054 h 1030661"/>
                <a:gd name="connsiteX0" fmla="*/ 39605 w 5041481"/>
                <a:gd name="connsiteY0" fmla="*/ 271054 h 1036292"/>
                <a:gd name="connsiteX1" fmla="*/ 403583 w 5041481"/>
                <a:gd name="connsiteY1" fmla="*/ 212163 h 1036292"/>
                <a:gd name="connsiteX2" fmla="*/ 696191 w 5041481"/>
                <a:gd name="connsiteY2" fmla="*/ 109750 h 1036292"/>
                <a:gd name="connsiteX3" fmla="*/ 1091212 w 5041481"/>
                <a:gd name="connsiteY3" fmla="*/ 65859 h 1036292"/>
                <a:gd name="connsiteX4" fmla="*/ 2290905 w 5041481"/>
                <a:gd name="connsiteY4" fmla="*/ 22 h 1036292"/>
                <a:gd name="connsiteX5" fmla="*/ 3256511 w 5041481"/>
                <a:gd name="connsiteY5" fmla="*/ 73174 h 1036292"/>
                <a:gd name="connsiteX6" fmla="*/ 3790521 w 5041481"/>
                <a:gd name="connsiteY6" fmla="*/ 117066 h 1036292"/>
                <a:gd name="connsiteX7" fmla="*/ 4341005 w 5041481"/>
                <a:gd name="connsiteY7" fmla="*/ 174112 h 1036292"/>
                <a:gd name="connsiteX8" fmla="*/ 5041481 w 5041481"/>
                <a:gd name="connsiteY8" fmla="*/ 88174 h 1036292"/>
                <a:gd name="connsiteX9" fmla="*/ 5017753 w 5041481"/>
                <a:gd name="connsiteY9" fmla="*/ 990771 h 1036292"/>
                <a:gd name="connsiteX10" fmla="*/ 79 w 5041481"/>
                <a:gd name="connsiteY10" fmla="*/ 867826 h 1036292"/>
                <a:gd name="connsiteX11" fmla="*/ 39605 w 5041481"/>
                <a:gd name="connsiteY11" fmla="*/ 271054 h 1036292"/>
                <a:gd name="connsiteX0" fmla="*/ 39605 w 5041481"/>
                <a:gd name="connsiteY0" fmla="*/ 271054 h 923722"/>
                <a:gd name="connsiteX1" fmla="*/ 403583 w 5041481"/>
                <a:gd name="connsiteY1" fmla="*/ 212163 h 923722"/>
                <a:gd name="connsiteX2" fmla="*/ 696191 w 5041481"/>
                <a:gd name="connsiteY2" fmla="*/ 109750 h 923722"/>
                <a:gd name="connsiteX3" fmla="*/ 1091212 w 5041481"/>
                <a:gd name="connsiteY3" fmla="*/ 65859 h 923722"/>
                <a:gd name="connsiteX4" fmla="*/ 2290905 w 5041481"/>
                <a:gd name="connsiteY4" fmla="*/ 22 h 923722"/>
                <a:gd name="connsiteX5" fmla="*/ 3256511 w 5041481"/>
                <a:gd name="connsiteY5" fmla="*/ 73174 h 923722"/>
                <a:gd name="connsiteX6" fmla="*/ 3790521 w 5041481"/>
                <a:gd name="connsiteY6" fmla="*/ 117066 h 923722"/>
                <a:gd name="connsiteX7" fmla="*/ 4341005 w 5041481"/>
                <a:gd name="connsiteY7" fmla="*/ 174112 h 923722"/>
                <a:gd name="connsiteX8" fmla="*/ 5041481 w 5041481"/>
                <a:gd name="connsiteY8" fmla="*/ 88174 h 923722"/>
                <a:gd name="connsiteX9" fmla="*/ 5025437 w 5041481"/>
                <a:gd name="connsiteY9" fmla="*/ 852458 h 923722"/>
                <a:gd name="connsiteX10" fmla="*/ 79 w 5041481"/>
                <a:gd name="connsiteY10" fmla="*/ 867826 h 923722"/>
                <a:gd name="connsiteX11" fmla="*/ 39605 w 5041481"/>
                <a:gd name="connsiteY11" fmla="*/ 271054 h 923722"/>
                <a:gd name="connsiteX0" fmla="*/ 39605 w 5041481"/>
                <a:gd name="connsiteY0" fmla="*/ 271054 h 867826"/>
                <a:gd name="connsiteX1" fmla="*/ 403583 w 5041481"/>
                <a:gd name="connsiteY1" fmla="*/ 212163 h 867826"/>
                <a:gd name="connsiteX2" fmla="*/ 696191 w 5041481"/>
                <a:gd name="connsiteY2" fmla="*/ 109750 h 867826"/>
                <a:gd name="connsiteX3" fmla="*/ 1091212 w 5041481"/>
                <a:gd name="connsiteY3" fmla="*/ 65859 h 867826"/>
                <a:gd name="connsiteX4" fmla="*/ 2290905 w 5041481"/>
                <a:gd name="connsiteY4" fmla="*/ 22 h 867826"/>
                <a:gd name="connsiteX5" fmla="*/ 3256511 w 5041481"/>
                <a:gd name="connsiteY5" fmla="*/ 73174 h 867826"/>
                <a:gd name="connsiteX6" fmla="*/ 3790521 w 5041481"/>
                <a:gd name="connsiteY6" fmla="*/ 117066 h 867826"/>
                <a:gd name="connsiteX7" fmla="*/ 4341005 w 5041481"/>
                <a:gd name="connsiteY7" fmla="*/ 174112 h 867826"/>
                <a:gd name="connsiteX8" fmla="*/ 5041481 w 5041481"/>
                <a:gd name="connsiteY8" fmla="*/ 88174 h 867826"/>
                <a:gd name="connsiteX9" fmla="*/ 5025437 w 5041481"/>
                <a:gd name="connsiteY9" fmla="*/ 852458 h 867826"/>
                <a:gd name="connsiteX10" fmla="*/ 79 w 5041481"/>
                <a:gd name="connsiteY10" fmla="*/ 867826 h 867826"/>
                <a:gd name="connsiteX11" fmla="*/ 39605 w 5041481"/>
                <a:gd name="connsiteY11" fmla="*/ 271054 h 867826"/>
                <a:gd name="connsiteX0" fmla="*/ 39605 w 5041481"/>
                <a:gd name="connsiteY0" fmla="*/ 271054 h 867826"/>
                <a:gd name="connsiteX1" fmla="*/ 403583 w 5041481"/>
                <a:gd name="connsiteY1" fmla="*/ 212163 h 867826"/>
                <a:gd name="connsiteX2" fmla="*/ 696191 w 5041481"/>
                <a:gd name="connsiteY2" fmla="*/ 109750 h 867826"/>
                <a:gd name="connsiteX3" fmla="*/ 1091212 w 5041481"/>
                <a:gd name="connsiteY3" fmla="*/ 65859 h 867826"/>
                <a:gd name="connsiteX4" fmla="*/ 2290905 w 5041481"/>
                <a:gd name="connsiteY4" fmla="*/ 22 h 867826"/>
                <a:gd name="connsiteX5" fmla="*/ 3256511 w 5041481"/>
                <a:gd name="connsiteY5" fmla="*/ 73174 h 867826"/>
                <a:gd name="connsiteX6" fmla="*/ 3790521 w 5041481"/>
                <a:gd name="connsiteY6" fmla="*/ 117066 h 867826"/>
                <a:gd name="connsiteX7" fmla="*/ 4341005 w 5041481"/>
                <a:gd name="connsiteY7" fmla="*/ 174112 h 867826"/>
                <a:gd name="connsiteX8" fmla="*/ 5041481 w 5041481"/>
                <a:gd name="connsiteY8" fmla="*/ 88174 h 867826"/>
                <a:gd name="connsiteX9" fmla="*/ 79 w 5041481"/>
                <a:gd name="connsiteY9" fmla="*/ 867826 h 867826"/>
                <a:gd name="connsiteX10" fmla="*/ 39605 w 5041481"/>
                <a:gd name="connsiteY10" fmla="*/ 271054 h 867826"/>
                <a:gd name="connsiteX0" fmla="*/ 79 w 5041481"/>
                <a:gd name="connsiteY0" fmla="*/ 867826 h 959266"/>
                <a:gd name="connsiteX1" fmla="*/ 39605 w 5041481"/>
                <a:gd name="connsiteY1" fmla="*/ 271054 h 959266"/>
                <a:gd name="connsiteX2" fmla="*/ 403583 w 5041481"/>
                <a:gd name="connsiteY2" fmla="*/ 212163 h 959266"/>
                <a:gd name="connsiteX3" fmla="*/ 696191 w 5041481"/>
                <a:gd name="connsiteY3" fmla="*/ 109750 h 959266"/>
                <a:gd name="connsiteX4" fmla="*/ 1091212 w 5041481"/>
                <a:gd name="connsiteY4" fmla="*/ 65859 h 959266"/>
                <a:gd name="connsiteX5" fmla="*/ 2290905 w 5041481"/>
                <a:gd name="connsiteY5" fmla="*/ 22 h 959266"/>
                <a:gd name="connsiteX6" fmla="*/ 3256511 w 5041481"/>
                <a:gd name="connsiteY6" fmla="*/ 73174 h 959266"/>
                <a:gd name="connsiteX7" fmla="*/ 3790521 w 5041481"/>
                <a:gd name="connsiteY7" fmla="*/ 117066 h 959266"/>
                <a:gd name="connsiteX8" fmla="*/ 4341005 w 5041481"/>
                <a:gd name="connsiteY8" fmla="*/ 174112 h 959266"/>
                <a:gd name="connsiteX9" fmla="*/ 5041481 w 5041481"/>
                <a:gd name="connsiteY9" fmla="*/ 88174 h 959266"/>
                <a:gd name="connsiteX10" fmla="*/ 91519 w 5041481"/>
                <a:gd name="connsiteY10" fmla="*/ 959266 h 959266"/>
                <a:gd name="connsiteX0" fmla="*/ 0 w 5001876"/>
                <a:gd name="connsiteY0" fmla="*/ 271054 h 959266"/>
                <a:gd name="connsiteX1" fmla="*/ 363978 w 5001876"/>
                <a:gd name="connsiteY1" fmla="*/ 212163 h 959266"/>
                <a:gd name="connsiteX2" fmla="*/ 656586 w 5001876"/>
                <a:gd name="connsiteY2" fmla="*/ 109750 h 959266"/>
                <a:gd name="connsiteX3" fmla="*/ 1051607 w 5001876"/>
                <a:gd name="connsiteY3" fmla="*/ 65859 h 959266"/>
                <a:gd name="connsiteX4" fmla="*/ 2251300 w 5001876"/>
                <a:gd name="connsiteY4" fmla="*/ 22 h 959266"/>
                <a:gd name="connsiteX5" fmla="*/ 3216906 w 5001876"/>
                <a:gd name="connsiteY5" fmla="*/ 73174 h 959266"/>
                <a:gd name="connsiteX6" fmla="*/ 3750916 w 5001876"/>
                <a:gd name="connsiteY6" fmla="*/ 117066 h 959266"/>
                <a:gd name="connsiteX7" fmla="*/ 4301400 w 5001876"/>
                <a:gd name="connsiteY7" fmla="*/ 174112 h 959266"/>
                <a:gd name="connsiteX8" fmla="*/ 5001876 w 5001876"/>
                <a:gd name="connsiteY8" fmla="*/ 88174 h 959266"/>
                <a:gd name="connsiteX9" fmla="*/ 51914 w 5001876"/>
                <a:gd name="connsiteY9" fmla="*/ 959266 h 959266"/>
                <a:gd name="connsiteX0" fmla="*/ 0 w 5001876"/>
                <a:gd name="connsiteY0" fmla="*/ 271054 h 271054"/>
                <a:gd name="connsiteX1" fmla="*/ 363978 w 5001876"/>
                <a:gd name="connsiteY1" fmla="*/ 212163 h 271054"/>
                <a:gd name="connsiteX2" fmla="*/ 656586 w 5001876"/>
                <a:gd name="connsiteY2" fmla="*/ 109750 h 271054"/>
                <a:gd name="connsiteX3" fmla="*/ 1051607 w 5001876"/>
                <a:gd name="connsiteY3" fmla="*/ 65859 h 271054"/>
                <a:gd name="connsiteX4" fmla="*/ 2251300 w 5001876"/>
                <a:gd name="connsiteY4" fmla="*/ 22 h 271054"/>
                <a:gd name="connsiteX5" fmla="*/ 3216906 w 5001876"/>
                <a:gd name="connsiteY5" fmla="*/ 73174 h 271054"/>
                <a:gd name="connsiteX6" fmla="*/ 3750916 w 5001876"/>
                <a:gd name="connsiteY6" fmla="*/ 117066 h 271054"/>
                <a:gd name="connsiteX7" fmla="*/ 4301400 w 5001876"/>
                <a:gd name="connsiteY7" fmla="*/ 174112 h 271054"/>
                <a:gd name="connsiteX8" fmla="*/ 5001876 w 5001876"/>
                <a:gd name="connsiteY8" fmla="*/ 88174 h 271054"/>
                <a:gd name="connsiteX0" fmla="*/ 0 w 4637898"/>
                <a:gd name="connsiteY0" fmla="*/ 212163 h 212163"/>
                <a:gd name="connsiteX1" fmla="*/ 292608 w 4637898"/>
                <a:gd name="connsiteY1" fmla="*/ 109750 h 212163"/>
                <a:gd name="connsiteX2" fmla="*/ 687629 w 4637898"/>
                <a:gd name="connsiteY2" fmla="*/ 65859 h 212163"/>
                <a:gd name="connsiteX3" fmla="*/ 1887322 w 4637898"/>
                <a:gd name="connsiteY3" fmla="*/ 22 h 212163"/>
                <a:gd name="connsiteX4" fmla="*/ 2852928 w 4637898"/>
                <a:gd name="connsiteY4" fmla="*/ 73174 h 212163"/>
                <a:gd name="connsiteX5" fmla="*/ 3386938 w 4637898"/>
                <a:gd name="connsiteY5" fmla="*/ 117066 h 212163"/>
                <a:gd name="connsiteX6" fmla="*/ 3937422 w 4637898"/>
                <a:gd name="connsiteY6" fmla="*/ 174112 h 212163"/>
                <a:gd name="connsiteX7" fmla="*/ 4637898 w 4637898"/>
                <a:gd name="connsiteY7" fmla="*/ 88174 h 212163"/>
                <a:gd name="connsiteX0" fmla="*/ 0 w 4345290"/>
                <a:gd name="connsiteY0" fmla="*/ 109750 h 174661"/>
                <a:gd name="connsiteX1" fmla="*/ 395021 w 4345290"/>
                <a:gd name="connsiteY1" fmla="*/ 65859 h 174661"/>
                <a:gd name="connsiteX2" fmla="*/ 1594714 w 4345290"/>
                <a:gd name="connsiteY2" fmla="*/ 22 h 174661"/>
                <a:gd name="connsiteX3" fmla="*/ 2560320 w 4345290"/>
                <a:gd name="connsiteY3" fmla="*/ 73174 h 174661"/>
                <a:gd name="connsiteX4" fmla="*/ 3094330 w 4345290"/>
                <a:gd name="connsiteY4" fmla="*/ 117066 h 174661"/>
                <a:gd name="connsiteX5" fmla="*/ 3644814 w 4345290"/>
                <a:gd name="connsiteY5" fmla="*/ 174112 h 174661"/>
                <a:gd name="connsiteX6" fmla="*/ 4345290 w 4345290"/>
                <a:gd name="connsiteY6" fmla="*/ 88174 h 174661"/>
                <a:gd name="connsiteX0" fmla="*/ 0 w 3950269"/>
                <a:gd name="connsiteY0" fmla="*/ 65859 h 174661"/>
                <a:gd name="connsiteX1" fmla="*/ 1199693 w 3950269"/>
                <a:gd name="connsiteY1" fmla="*/ 22 h 174661"/>
                <a:gd name="connsiteX2" fmla="*/ 2165299 w 3950269"/>
                <a:gd name="connsiteY2" fmla="*/ 73174 h 174661"/>
                <a:gd name="connsiteX3" fmla="*/ 2699309 w 3950269"/>
                <a:gd name="connsiteY3" fmla="*/ 117066 h 174661"/>
                <a:gd name="connsiteX4" fmla="*/ 3249793 w 3950269"/>
                <a:gd name="connsiteY4" fmla="*/ 174112 h 174661"/>
                <a:gd name="connsiteX5" fmla="*/ 3950269 w 3950269"/>
                <a:gd name="connsiteY5" fmla="*/ 88174 h 174661"/>
                <a:gd name="connsiteX0" fmla="*/ 0 w 3981561"/>
                <a:gd name="connsiteY0" fmla="*/ 76271 h 174642"/>
                <a:gd name="connsiteX1" fmla="*/ 1230985 w 3981561"/>
                <a:gd name="connsiteY1" fmla="*/ 3 h 174642"/>
                <a:gd name="connsiteX2" fmla="*/ 2196591 w 3981561"/>
                <a:gd name="connsiteY2" fmla="*/ 73155 h 174642"/>
                <a:gd name="connsiteX3" fmla="*/ 2730601 w 3981561"/>
                <a:gd name="connsiteY3" fmla="*/ 117047 h 174642"/>
                <a:gd name="connsiteX4" fmla="*/ 3281085 w 3981561"/>
                <a:gd name="connsiteY4" fmla="*/ 174093 h 174642"/>
                <a:gd name="connsiteX5" fmla="*/ 3981561 w 3981561"/>
                <a:gd name="connsiteY5" fmla="*/ 88155 h 174642"/>
                <a:gd name="connsiteX0" fmla="*/ 0 w 3281085"/>
                <a:gd name="connsiteY0" fmla="*/ 76271 h 174642"/>
                <a:gd name="connsiteX1" fmla="*/ 1230985 w 3281085"/>
                <a:gd name="connsiteY1" fmla="*/ 3 h 174642"/>
                <a:gd name="connsiteX2" fmla="*/ 2196591 w 3281085"/>
                <a:gd name="connsiteY2" fmla="*/ 73155 h 174642"/>
                <a:gd name="connsiteX3" fmla="*/ 2730601 w 3281085"/>
                <a:gd name="connsiteY3" fmla="*/ 117047 h 174642"/>
                <a:gd name="connsiteX4" fmla="*/ 3281085 w 3281085"/>
                <a:gd name="connsiteY4" fmla="*/ 174093 h 17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1085" h="174642">
                  <a:moveTo>
                    <a:pt x="0" y="76271"/>
                  </a:moveTo>
                  <a:cubicBezTo>
                    <a:pt x="265786" y="57983"/>
                    <a:pt x="864887" y="522"/>
                    <a:pt x="1230985" y="3"/>
                  </a:cubicBezTo>
                  <a:cubicBezTo>
                    <a:pt x="1597083" y="-516"/>
                    <a:pt x="2196591" y="73155"/>
                    <a:pt x="2196591" y="73155"/>
                  </a:cubicBezTo>
                  <a:lnTo>
                    <a:pt x="2730601" y="117047"/>
                  </a:lnTo>
                  <a:cubicBezTo>
                    <a:pt x="2911350" y="133870"/>
                    <a:pt x="3098205" y="180189"/>
                    <a:pt x="3281085" y="174093"/>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34" name="Rectangle 33"/>
            <p:cNvSpPr/>
            <p:nvPr/>
          </p:nvSpPr>
          <p:spPr>
            <a:xfrm>
              <a:off x="755576" y="4941168"/>
              <a:ext cx="5076564" cy="324036"/>
            </a:xfrm>
            <a:prstGeom prst="rect">
              <a:avLst/>
            </a:prstGeom>
            <a:gradFill>
              <a:gsLst>
                <a:gs pos="20000">
                  <a:srgbClr val="FFC000"/>
                </a:gs>
                <a:gs pos="0">
                  <a:schemeClr val="bg1"/>
                </a:gs>
                <a:gs pos="50000">
                  <a:srgbClr val="FFC000"/>
                </a:gs>
                <a:gs pos="100000">
                  <a:srgbClr val="FFDD71"/>
                </a:gs>
              </a:gsLst>
              <a:lin ang="16200000" scaled="1"/>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5" name="Straight Connector 34"/>
            <p:cNvCxnSpPr/>
            <p:nvPr/>
          </p:nvCxnSpPr>
          <p:spPr>
            <a:xfrm>
              <a:off x="791580" y="4941168"/>
              <a:ext cx="4968552" cy="0"/>
            </a:xfrm>
            <a:prstGeom prst="line">
              <a:avLst/>
            </a:prstGeom>
            <a:noFill/>
            <a:ln w="158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6" name="Rectangle 35"/>
            <p:cNvSpPr/>
            <p:nvPr/>
          </p:nvSpPr>
          <p:spPr>
            <a:xfrm>
              <a:off x="5652120" y="1700809"/>
              <a:ext cx="331174" cy="3780420"/>
            </a:xfrm>
            <a:prstGeom prst="rect">
              <a:avLst/>
            </a:prstGeom>
            <a:gradFill flip="none" rotWithShape="1">
              <a:gsLst>
                <a:gs pos="0">
                  <a:schemeClr val="bg1">
                    <a:alpha val="0"/>
                  </a:schemeClr>
                </a:gs>
                <a:gs pos="24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37" name="Rectangle 36"/>
            <p:cNvSpPr/>
            <p:nvPr/>
          </p:nvSpPr>
          <p:spPr>
            <a:xfrm flipH="1">
              <a:off x="574275" y="1693572"/>
              <a:ext cx="325317" cy="3823660"/>
            </a:xfrm>
            <a:prstGeom prst="rect">
              <a:avLst/>
            </a:prstGeom>
            <a:gradFill flip="none" rotWithShape="1">
              <a:gsLst>
                <a:gs pos="0">
                  <a:schemeClr val="bg1">
                    <a:alpha val="0"/>
                  </a:schemeClr>
                </a:gs>
                <a:gs pos="24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pSp>
      <p:grpSp>
        <p:nvGrpSpPr>
          <p:cNvPr id="38" name="Group 37"/>
          <p:cNvGrpSpPr/>
          <p:nvPr/>
        </p:nvGrpSpPr>
        <p:grpSpPr>
          <a:xfrm>
            <a:off x="3492637" y="1303814"/>
            <a:ext cx="2780256" cy="209398"/>
            <a:chOff x="3492637" y="1303814"/>
            <a:chExt cx="2780256" cy="209398"/>
          </a:xfrm>
        </p:grpSpPr>
        <p:pic>
          <p:nvPicPr>
            <p:cNvPr id="39" name="Picture 38" descr="XBOW3_vegasailing.gif"/>
            <p:cNvPicPr>
              <a:picLocks noChangeAspect="1"/>
            </p:cNvPicPr>
            <p:nvPr/>
          </p:nvPicPr>
          <p:blipFill>
            <a:blip r:embed="rId2" cstate="print"/>
            <a:stretch>
              <a:fillRect/>
            </a:stretch>
          </p:blipFill>
          <p:spPr>
            <a:xfrm>
              <a:off x="3492637" y="1303814"/>
              <a:ext cx="251512" cy="183936"/>
            </a:xfrm>
            <a:prstGeom prst="rect">
              <a:avLst/>
            </a:prstGeom>
          </p:spPr>
        </p:pic>
        <p:sp>
          <p:nvSpPr>
            <p:cNvPr id="40" name="Isosceles Triangle 39"/>
            <p:cNvSpPr/>
            <p:nvPr/>
          </p:nvSpPr>
          <p:spPr>
            <a:xfrm flipV="1">
              <a:off x="4134995" y="1366509"/>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Isosceles Triangle 4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sosceles Triangle 4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Isosceles Triangle 4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1 4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a:off x="3860819" y="1424881"/>
            <a:ext cx="2365590" cy="959309"/>
            <a:chOff x="3860819" y="1424881"/>
            <a:chExt cx="2365590" cy="959309"/>
          </a:xfrm>
        </p:grpSpPr>
        <p:grpSp>
          <p:nvGrpSpPr>
            <p:cNvPr id="48" name="Group 47"/>
            <p:cNvGrpSpPr/>
            <p:nvPr/>
          </p:nvGrpSpPr>
          <p:grpSpPr>
            <a:xfrm>
              <a:off x="3862709" y="1439863"/>
              <a:ext cx="318773" cy="821197"/>
              <a:chOff x="3866733" y="1448026"/>
              <a:chExt cx="325955" cy="821197"/>
            </a:xfrm>
          </p:grpSpPr>
          <p:cxnSp>
            <p:nvCxnSpPr>
              <p:cNvPr id="64" name="Straight Arrow Connector 63"/>
              <p:cNvCxnSpPr>
                <a:stCxn id="40" idx="0"/>
              </p:cNvCxnSpPr>
              <p:nvPr/>
            </p:nvCxnSpPr>
            <p:spPr>
              <a:xfrm flipH="1">
                <a:off x="3919281" y="1460163"/>
                <a:ext cx="273407" cy="809060"/>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866733" y="1448026"/>
                <a:ext cx="55331" cy="81303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3866297" y="1424881"/>
              <a:ext cx="2360112" cy="959309"/>
              <a:chOff x="3845177" y="1353548"/>
              <a:chExt cx="341900" cy="959309"/>
            </a:xfrm>
          </p:grpSpPr>
          <p:cxnSp>
            <p:nvCxnSpPr>
              <p:cNvPr id="62" name="Straight Arrow Connector 61"/>
              <p:cNvCxnSpPr/>
              <p:nvPr/>
            </p:nvCxnSpPr>
            <p:spPr>
              <a:xfrm flipH="1">
                <a:off x="3927121" y="1374063"/>
                <a:ext cx="259956" cy="93879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845177" y="1353548"/>
                <a:ext cx="81944" cy="959309"/>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3862148" y="1433051"/>
              <a:ext cx="1943631" cy="907378"/>
              <a:chOff x="3845177" y="1353548"/>
              <a:chExt cx="348519" cy="907378"/>
            </a:xfrm>
          </p:grpSpPr>
          <p:cxnSp>
            <p:nvCxnSpPr>
              <p:cNvPr id="60" name="Straight Arrow Connector 59"/>
              <p:cNvCxnSpPr>
                <a:stCxn id="44" idx="0"/>
              </p:cNvCxnSpPr>
              <p:nvPr/>
            </p:nvCxnSpPr>
            <p:spPr>
              <a:xfrm flipH="1">
                <a:off x="3927121" y="1371342"/>
                <a:ext cx="266575" cy="88958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845177" y="1353548"/>
                <a:ext cx="81944" cy="907378"/>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3868501" y="1435765"/>
              <a:ext cx="1570574" cy="877449"/>
              <a:chOff x="3845177" y="1353548"/>
              <a:chExt cx="348519" cy="877449"/>
            </a:xfrm>
          </p:grpSpPr>
          <p:cxnSp>
            <p:nvCxnSpPr>
              <p:cNvPr id="58" name="Straight Arrow Connector 57"/>
              <p:cNvCxnSpPr/>
              <p:nvPr/>
            </p:nvCxnSpPr>
            <p:spPr>
              <a:xfrm flipH="1">
                <a:off x="3919761" y="1371342"/>
                <a:ext cx="273935" cy="859655"/>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845177" y="1353548"/>
                <a:ext cx="74584" cy="877449"/>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3862143" y="1427602"/>
              <a:ext cx="1175270" cy="858398"/>
              <a:chOff x="3845177" y="1353548"/>
              <a:chExt cx="349341" cy="858398"/>
            </a:xfrm>
          </p:grpSpPr>
          <p:cxnSp>
            <p:nvCxnSpPr>
              <p:cNvPr id="56" name="Straight Arrow Connector 55"/>
              <p:cNvCxnSpPr/>
              <p:nvPr/>
            </p:nvCxnSpPr>
            <p:spPr>
              <a:xfrm flipH="1">
                <a:off x="3919761" y="1371342"/>
                <a:ext cx="274757" cy="84060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845177" y="1353548"/>
                <a:ext cx="74584" cy="858398"/>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3860819" y="1424888"/>
              <a:ext cx="779365" cy="861119"/>
              <a:chOff x="3842733" y="1350827"/>
              <a:chExt cx="349937" cy="861119"/>
            </a:xfrm>
          </p:grpSpPr>
          <p:cxnSp>
            <p:nvCxnSpPr>
              <p:cNvPr id="54" name="Straight Arrow Connector 53"/>
              <p:cNvCxnSpPr>
                <a:stCxn id="41" idx="0"/>
              </p:cNvCxnSpPr>
              <p:nvPr/>
            </p:nvCxnSpPr>
            <p:spPr>
              <a:xfrm flipH="1">
                <a:off x="3906318" y="1378503"/>
                <a:ext cx="286352" cy="833443"/>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842733" y="1350827"/>
                <a:ext cx="64656" cy="858398"/>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66" name="Oval 65"/>
          <p:cNvSpPr/>
          <p:nvPr/>
        </p:nvSpPr>
        <p:spPr>
          <a:xfrm>
            <a:off x="4086134"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3973844" y="2228144"/>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4183670"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4286236" y="229551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4403986" y="2332094"/>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3881656" y="2206004"/>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ounded Rectangle 72"/>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Here we see a shot point illuminating some reflection points on the sea floor</a:t>
            </a:r>
            <a:endParaRPr lang="en-GB" sz="1600" dirty="0">
              <a:solidFill>
                <a:schemeClr val="tx1"/>
              </a:solidFill>
            </a:endParaRPr>
          </a:p>
        </p:txBody>
      </p:sp>
    </p:spTree>
    <p:extLst>
      <p:ext uri="{BB962C8B-B14F-4D97-AF65-F5344CB8AC3E}">
        <p14:creationId xmlns:p14="http://schemas.microsoft.com/office/powerpoint/2010/main" val="50244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Marine\training\Testline Training 2011\1-day-training-kits\ODT01-DATA_ANALYSIS\sintef\SintefStreich_004.gif loaded on 28/11/2011 07:35:52 created on 03/05/2011 06:55:15 last modified on 24/04/2011 16:00:1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88</a:t>
            </a:fld>
            <a:endParaRPr lang="en-GB"/>
          </a:p>
        </p:txBody>
      </p:sp>
      <p:sp>
        <p:nvSpPr>
          <p:cNvPr id="2" name="Title 1"/>
          <p:cNvSpPr>
            <a:spLocks noGrp="1"/>
          </p:cNvSpPr>
          <p:nvPr>
            <p:ph type="title"/>
          </p:nvPr>
        </p:nvSpPr>
        <p:spPr/>
        <p:txBody>
          <a:bodyPr/>
          <a:lstStyle/>
          <a:p>
            <a:r>
              <a:rPr lang="en-GB" dirty="0"/>
              <a:t>Wave propagation and the imaging condition</a:t>
            </a:r>
          </a:p>
        </p:txBody>
      </p:sp>
      <p:grpSp>
        <p:nvGrpSpPr>
          <p:cNvPr id="16" name="Group 15"/>
          <p:cNvGrpSpPr/>
          <p:nvPr/>
        </p:nvGrpSpPr>
        <p:grpSpPr>
          <a:xfrm>
            <a:off x="3492637" y="1303814"/>
            <a:ext cx="2780256" cy="209398"/>
            <a:chOff x="3492637" y="1303814"/>
            <a:chExt cx="2780256" cy="209398"/>
          </a:xfrm>
        </p:grpSpPr>
        <p:pic>
          <p:nvPicPr>
            <p:cNvPr id="17" name="Picture 1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8" name="Isosceles Triangle 17"/>
            <p:cNvSpPr/>
            <p:nvPr/>
          </p:nvSpPr>
          <p:spPr>
            <a:xfrm flipV="1">
              <a:off x="4134995" y="1366509"/>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1 2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Group 82"/>
          <p:cNvGrpSpPr/>
          <p:nvPr/>
        </p:nvGrpSpPr>
        <p:grpSpPr>
          <a:xfrm>
            <a:off x="3860819" y="1424881"/>
            <a:ext cx="2365590" cy="959309"/>
            <a:chOff x="3860819" y="1424881"/>
            <a:chExt cx="2365590" cy="959309"/>
          </a:xfrm>
        </p:grpSpPr>
        <p:grpSp>
          <p:nvGrpSpPr>
            <p:cNvPr id="5" name="Group 4"/>
            <p:cNvGrpSpPr/>
            <p:nvPr/>
          </p:nvGrpSpPr>
          <p:grpSpPr>
            <a:xfrm>
              <a:off x="3862709" y="1439863"/>
              <a:ext cx="318773" cy="821197"/>
              <a:chOff x="3866733" y="1448026"/>
              <a:chExt cx="325955" cy="821197"/>
            </a:xfrm>
          </p:grpSpPr>
          <p:cxnSp>
            <p:nvCxnSpPr>
              <p:cNvPr id="44" name="Straight Arrow Connector 43"/>
              <p:cNvCxnSpPr>
                <a:stCxn id="18" idx="0"/>
              </p:cNvCxnSpPr>
              <p:nvPr/>
            </p:nvCxnSpPr>
            <p:spPr>
              <a:xfrm flipH="1">
                <a:off x="3919281" y="1460163"/>
                <a:ext cx="273407" cy="809060"/>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866733" y="1448026"/>
                <a:ext cx="55331" cy="81303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3866297" y="1424881"/>
              <a:ext cx="2360112" cy="959309"/>
              <a:chOff x="3845177" y="1353548"/>
              <a:chExt cx="341900" cy="959309"/>
            </a:xfrm>
          </p:grpSpPr>
          <p:cxnSp>
            <p:nvCxnSpPr>
              <p:cNvPr id="52" name="Straight Arrow Connector 51"/>
              <p:cNvCxnSpPr/>
              <p:nvPr/>
            </p:nvCxnSpPr>
            <p:spPr>
              <a:xfrm flipH="1">
                <a:off x="3927121" y="1374063"/>
                <a:ext cx="259956" cy="93879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845177" y="1353548"/>
                <a:ext cx="81944" cy="959309"/>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3862148" y="1433051"/>
              <a:ext cx="1943631" cy="907378"/>
              <a:chOff x="3845177" y="1353548"/>
              <a:chExt cx="348519" cy="907378"/>
            </a:xfrm>
          </p:grpSpPr>
          <p:cxnSp>
            <p:nvCxnSpPr>
              <p:cNvPr id="58" name="Straight Arrow Connector 57"/>
              <p:cNvCxnSpPr>
                <a:stCxn id="22" idx="0"/>
              </p:cNvCxnSpPr>
              <p:nvPr/>
            </p:nvCxnSpPr>
            <p:spPr>
              <a:xfrm flipH="1">
                <a:off x="3927121" y="1371342"/>
                <a:ext cx="266575" cy="88958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845177" y="1353548"/>
                <a:ext cx="81944" cy="907378"/>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3868501" y="1435765"/>
              <a:ext cx="1570574" cy="877449"/>
              <a:chOff x="3845177" y="1353548"/>
              <a:chExt cx="348519" cy="877449"/>
            </a:xfrm>
          </p:grpSpPr>
          <p:cxnSp>
            <p:nvCxnSpPr>
              <p:cNvPr id="66" name="Straight Arrow Connector 65"/>
              <p:cNvCxnSpPr/>
              <p:nvPr/>
            </p:nvCxnSpPr>
            <p:spPr>
              <a:xfrm flipH="1">
                <a:off x="3919761" y="1371342"/>
                <a:ext cx="273935" cy="859655"/>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3845177" y="1353548"/>
                <a:ext cx="74584" cy="877449"/>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3862143" y="1427602"/>
              <a:ext cx="1175270" cy="858398"/>
              <a:chOff x="3845177" y="1353548"/>
              <a:chExt cx="349341" cy="858398"/>
            </a:xfrm>
          </p:grpSpPr>
          <p:cxnSp>
            <p:nvCxnSpPr>
              <p:cNvPr id="71" name="Straight Arrow Connector 70"/>
              <p:cNvCxnSpPr/>
              <p:nvPr/>
            </p:nvCxnSpPr>
            <p:spPr>
              <a:xfrm flipH="1">
                <a:off x="3919761" y="1371342"/>
                <a:ext cx="274757" cy="84060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3845177" y="1353548"/>
                <a:ext cx="74584" cy="858398"/>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3860819" y="1424888"/>
              <a:ext cx="779365" cy="861119"/>
              <a:chOff x="3842733" y="1350827"/>
              <a:chExt cx="349937" cy="861119"/>
            </a:xfrm>
          </p:grpSpPr>
          <p:cxnSp>
            <p:nvCxnSpPr>
              <p:cNvPr id="76" name="Straight Arrow Connector 75"/>
              <p:cNvCxnSpPr>
                <a:stCxn id="19" idx="0"/>
              </p:cNvCxnSpPr>
              <p:nvPr/>
            </p:nvCxnSpPr>
            <p:spPr>
              <a:xfrm flipH="1">
                <a:off x="3906318" y="1378503"/>
                <a:ext cx="286352" cy="833443"/>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3842733" y="1350827"/>
                <a:ext cx="64656" cy="858398"/>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84" name="Oval 83"/>
          <p:cNvSpPr/>
          <p:nvPr/>
        </p:nvSpPr>
        <p:spPr>
          <a:xfrm>
            <a:off x="4086134"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a:off x="3973844" y="2228144"/>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a:off x="4183670"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p:cNvSpPr/>
          <p:nvPr/>
        </p:nvSpPr>
        <p:spPr>
          <a:xfrm>
            <a:off x="4286236" y="229551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4403986" y="2332094"/>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p:cNvSpPr/>
          <p:nvPr/>
        </p:nvSpPr>
        <p:spPr>
          <a:xfrm>
            <a:off x="3881656" y="2206004"/>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Rather than imagining this as rays, we can look at the actual wavefield propagating in time. </a:t>
            </a:r>
            <a:endParaRPr lang="en-GB" sz="1600" dirty="0">
              <a:solidFill>
                <a:schemeClr val="tx1"/>
              </a:solidFill>
            </a:endParaRPr>
          </a:p>
        </p:txBody>
      </p:sp>
    </p:spTree>
    <p:extLst>
      <p:ext uri="{BB962C8B-B14F-4D97-AF65-F5344CB8AC3E}">
        <p14:creationId xmlns:p14="http://schemas.microsoft.com/office/powerpoint/2010/main" val="370371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Marine\training\Testline Training 2011\1-day-training-kits\ODT01-DATA_ANALYSIS\sintef\SintefStreich_004.gif loaded on 28/11/2011 07:35:52 created on 03/05/2011 06:55:15 last modified on 24/04/2011 16:00:10&#10;">
            <a:hlinkClick r:id="" action="ppaction://macro?name=Identify"/>
          </p:cNvPr>
          <p:cNvPicPr>
            <a:picLocks/>
          </p:cNvPicPr>
          <p:nvPr/>
        </p:nvPicPr>
        <p:blipFill>
          <a:blip r:embed="rId3" cstate="print"/>
          <a:srcRect l="1039" t="14810" r="1006" b="15260"/>
          <a:stretch>
            <a:fillRect/>
          </a:stretch>
        </p:blipFill>
        <p:spPr>
          <a:xfrm>
            <a:off x="503548" y="980728"/>
            <a:ext cx="8028892" cy="5220580"/>
          </a:xfrm>
          <a:prstGeom prst="rect">
            <a:avLst/>
          </a:prstGeom>
        </p:spPr>
      </p:pic>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89</a:t>
            </a:fld>
            <a:endParaRPr lang="en-GB"/>
          </a:p>
        </p:txBody>
      </p:sp>
      <p:sp>
        <p:nvSpPr>
          <p:cNvPr id="2" name="Title 1"/>
          <p:cNvSpPr>
            <a:spLocks noGrp="1"/>
          </p:cNvSpPr>
          <p:nvPr>
            <p:ph type="title"/>
          </p:nvPr>
        </p:nvSpPr>
        <p:spPr/>
        <p:txBody>
          <a:bodyPr/>
          <a:lstStyle/>
          <a:p>
            <a:r>
              <a:rPr lang="en-GB" dirty="0"/>
              <a:t>Wave propagation and the imaging condition</a:t>
            </a:r>
          </a:p>
        </p:txBody>
      </p:sp>
      <p:grpSp>
        <p:nvGrpSpPr>
          <p:cNvPr id="16" name="Group 15"/>
          <p:cNvGrpSpPr/>
          <p:nvPr/>
        </p:nvGrpSpPr>
        <p:grpSpPr>
          <a:xfrm>
            <a:off x="3492637" y="1303814"/>
            <a:ext cx="2780256" cy="209398"/>
            <a:chOff x="3492637" y="1303814"/>
            <a:chExt cx="2780256" cy="209398"/>
          </a:xfrm>
        </p:grpSpPr>
        <p:pic>
          <p:nvPicPr>
            <p:cNvPr id="17" name="Picture 16" descr="XBOW3_vegasailing.gif"/>
            <p:cNvPicPr>
              <a:picLocks noChangeAspect="1"/>
            </p:cNvPicPr>
            <p:nvPr/>
          </p:nvPicPr>
          <p:blipFill>
            <a:blip r:embed="rId4" cstate="print"/>
            <a:stretch>
              <a:fillRect/>
            </a:stretch>
          </p:blipFill>
          <p:spPr>
            <a:xfrm>
              <a:off x="3492637" y="1303814"/>
              <a:ext cx="251512" cy="183936"/>
            </a:xfrm>
            <a:prstGeom prst="rect">
              <a:avLst/>
            </a:prstGeom>
          </p:spPr>
        </p:pic>
        <p:sp>
          <p:nvSpPr>
            <p:cNvPr id="18" name="Isosceles Triangle 17"/>
            <p:cNvSpPr/>
            <p:nvPr/>
          </p:nvSpPr>
          <p:spPr>
            <a:xfrm flipV="1">
              <a:off x="4134995" y="1366509"/>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1 2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Group 82"/>
          <p:cNvGrpSpPr/>
          <p:nvPr/>
        </p:nvGrpSpPr>
        <p:grpSpPr>
          <a:xfrm>
            <a:off x="3860819" y="1424881"/>
            <a:ext cx="2365590" cy="959309"/>
            <a:chOff x="3860819" y="1424881"/>
            <a:chExt cx="2365590" cy="959309"/>
          </a:xfrm>
        </p:grpSpPr>
        <p:grpSp>
          <p:nvGrpSpPr>
            <p:cNvPr id="5" name="Group 4"/>
            <p:cNvGrpSpPr/>
            <p:nvPr/>
          </p:nvGrpSpPr>
          <p:grpSpPr>
            <a:xfrm>
              <a:off x="3862709" y="1439863"/>
              <a:ext cx="318773" cy="821197"/>
              <a:chOff x="3866733" y="1448026"/>
              <a:chExt cx="325955" cy="821197"/>
            </a:xfrm>
          </p:grpSpPr>
          <p:cxnSp>
            <p:nvCxnSpPr>
              <p:cNvPr id="44" name="Straight Arrow Connector 43"/>
              <p:cNvCxnSpPr>
                <a:stCxn id="18" idx="0"/>
              </p:cNvCxnSpPr>
              <p:nvPr/>
            </p:nvCxnSpPr>
            <p:spPr>
              <a:xfrm flipH="1">
                <a:off x="3919281" y="1460163"/>
                <a:ext cx="273407" cy="809060"/>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866733" y="1448026"/>
                <a:ext cx="55331" cy="81303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3866297" y="1424881"/>
              <a:ext cx="2360112" cy="959309"/>
              <a:chOff x="3845177" y="1353548"/>
              <a:chExt cx="341900" cy="959309"/>
            </a:xfrm>
          </p:grpSpPr>
          <p:cxnSp>
            <p:nvCxnSpPr>
              <p:cNvPr id="52" name="Straight Arrow Connector 51"/>
              <p:cNvCxnSpPr/>
              <p:nvPr/>
            </p:nvCxnSpPr>
            <p:spPr>
              <a:xfrm flipH="1">
                <a:off x="3927121" y="1374063"/>
                <a:ext cx="259956" cy="93879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845177" y="1353548"/>
                <a:ext cx="81944" cy="959309"/>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3862148" y="1433051"/>
              <a:ext cx="1943631" cy="907378"/>
              <a:chOff x="3845177" y="1353548"/>
              <a:chExt cx="348519" cy="907378"/>
            </a:xfrm>
          </p:grpSpPr>
          <p:cxnSp>
            <p:nvCxnSpPr>
              <p:cNvPr id="58" name="Straight Arrow Connector 57"/>
              <p:cNvCxnSpPr>
                <a:stCxn id="22" idx="0"/>
              </p:cNvCxnSpPr>
              <p:nvPr/>
            </p:nvCxnSpPr>
            <p:spPr>
              <a:xfrm flipH="1">
                <a:off x="3927121" y="1371342"/>
                <a:ext cx="266575" cy="88958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845177" y="1353548"/>
                <a:ext cx="81944" cy="907378"/>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3868501" y="1435765"/>
              <a:ext cx="1570574" cy="877449"/>
              <a:chOff x="3845177" y="1353548"/>
              <a:chExt cx="348519" cy="877449"/>
            </a:xfrm>
          </p:grpSpPr>
          <p:cxnSp>
            <p:nvCxnSpPr>
              <p:cNvPr id="66" name="Straight Arrow Connector 65"/>
              <p:cNvCxnSpPr/>
              <p:nvPr/>
            </p:nvCxnSpPr>
            <p:spPr>
              <a:xfrm flipH="1">
                <a:off x="3919761" y="1371342"/>
                <a:ext cx="273935" cy="859655"/>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3845177" y="1353548"/>
                <a:ext cx="74584" cy="877449"/>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3862143" y="1427602"/>
              <a:ext cx="1175270" cy="858398"/>
              <a:chOff x="3845177" y="1353548"/>
              <a:chExt cx="349341" cy="858398"/>
            </a:xfrm>
          </p:grpSpPr>
          <p:cxnSp>
            <p:nvCxnSpPr>
              <p:cNvPr id="71" name="Straight Arrow Connector 70"/>
              <p:cNvCxnSpPr/>
              <p:nvPr/>
            </p:nvCxnSpPr>
            <p:spPr>
              <a:xfrm flipH="1">
                <a:off x="3919761" y="1371342"/>
                <a:ext cx="274757" cy="840604"/>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3845177" y="1353548"/>
                <a:ext cx="74584" cy="858398"/>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3860819" y="1424888"/>
              <a:ext cx="779365" cy="861119"/>
              <a:chOff x="3842733" y="1350827"/>
              <a:chExt cx="349937" cy="861119"/>
            </a:xfrm>
          </p:grpSpPr>
          <p:cxnSp>
            <p:nvCxnSpPr>
              <p:cNvPr id="76" name="Straight Arrow Connector 75"/>
              <p:cNvCxnSpPr>
                <a:stCxn id="19" idx="0"/>
              </p:cNvCxnSpPr>
              <p:nvPr/>
            </p:nvCxnSpPr>
            <p:spPr>
              <a:xfrm flipH="1">
                <a:off x="3906318" y="1378503"/>
                <a:ext cx="286352" cy="833443"/>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3842733" y="1350827"/>
                <a:ext cx="64656" cy="858398"/>
              </a:xfrm>
              <a:prstGeom prst="straightConnector1">
                <a:avLst/>
              </a:prstGeom>
              <a:ln w="9525" cap="rnd">
                <a:solidFill>
                  <a:schemeClr val="accent1"/>
                </a:solidFill>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84" name="Oval 83"/>
          <p:cNvSpPr/>
          <p:nvPr/>
        </p:nvSpPr>
        <p:spPr>
          <a:xfrm>
            <a:off x="4086134"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a:off x="3973844" y="2228144"/>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a:off x="4183670" y="226771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p:cNvSpPr/>
          <p:nvPr/>
        </p:nvSpPr>
        <p:spPr>
          <a:xfrm>
            <a:off x="4286236" y="229551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4403986" y="2332094"/>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p:cNvSpPr/>
          <p:nvPr/>
        </p:nvSpPr>
        <p:spPr>
          <a:xfrm>
            <a:off x="3881656" y="2206004"/>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i="1" dirty="0">
                <a:solidFill>
                  <a:srgbClr val="FF0000"/>
                </a:solidFill>
                <a:latin typeface="Informal Roman" panose="030604020304060B0204" pitchFamily="66" charset="0"/>
              </a:rPr>
              <a:t>Is it OK to imagine this as rays?</a:t>
            </a:r>
          </a:p>
        </p:txBody>
      </p:sp>
    </p:spTree>
    <p:extLst>
      <p:ext uri="{BB962C8B-B14F-4D97-AF65-F5344CB8AC3E}">
        <p14:creationId xmlns:p14="http://schemas.microsoft.com/office/powerpoint/2010/main" val="313298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 name="Arc 94"/>
          <p:cNvSpPr/>
          <p:nvPr/>
        </p:nvSpPr>
        <p:spPr>
          <a:xfrm>
            <a:off x="28575" y="1417360"/>
            <a:ext cx="5504527" cy="5762623"/>
          </a:xfrm>
          <a:prstGeom prst="arc">
            <a:avLst>
              <a:gd name="adj1" fmla="val 13999478"/>
              <a:gd name="adj2" fmla="val 108403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Slide Number Placeholder 5"/>
          <p:cNvSpPr>
            <a:spLocks noGrp="1"/>
          </p:cNvSpPr>
          <p:nvPr>
            <p:ph type="sldNum" sz="quarter" idx="12"/>
          </p:nvPr>
        </p:nvSpPr>
        <p:spPr/>
        <p:txBody>
          <a:bodyPr/>
          <a:lstStyle/>
          <a:p>
            <a:fld id="{27DF0F58-1795-48F0-90F6-BA4250555803}" type="slidenum">
              <a:rPr lang="en-US" smtClean="0"/>
              <a:pPr/>
              <a:t>9</a:t>
            </a:fld>
            <a:endParaRPr lang="en-US" dirty="0"/>
          </a:p>
        </p:txBody>
      </p:sp>
      <p:sp>
        <p:nvSpPr>
          <p:cNvPr id="2" name="Title 1"/>
          <p:cNvSpPr>
            <a:spLocks noGrp="1"/>
          </p:cNvSpPr>
          <p:nvPr>
            <p:ph type="title"/>
          </p:nvPr>
        </p:nvSpPr>
        <p:spPr/>
        <p:txBody>
          <a:bodyPr>
            <a:normAutofit/>
          </a:bodyPr>
          <a:lstStyle/>
          <a:p>
            <a:r>
              <a:rPr lang="en-GB" dirty="0"/>
              <a:t>Superposition principle</a:t>
            </a:r>
          </a:p>
        </p:txBody>
      </p:sp>
      <p:sp>
        <p:nvSpPr>
          <p:cNvPr id="9" name="Rectangle 8"/>
          <p:cNvSpPr/>
          <p:nvPr/>
        </p:nvSpPr>
        <p:spPr>
          <a:xfrm>
            <a:off x="1082651" y="775432"/>
            <a:ext cx="7613980" cy="4061638"/>
          </a:xfrm>
          <a:prstGeom prst="rect">
            <a:avLst/>
          </a:prstGeom>
          <a:gradFill flip="none" rotWithShape="1">
            <a:gsLst>
              <a:gs pos="33000">
                <a:srgbClr val="5CCCFA"/>
              </a:gs>
              <a:gs pos="0">
                <a:srgbClr val="40C3F9"/>
              </a:gs>
              <a:gs pos="100000">
                <a:schemeClr val="bg1"/>
              </a:gs>
            </a:gsLst>
            <a:lin ang="16200000" scaled="1"/>
            <a:tileRect/>
          </a:gradFill>
          <a:ln w="22225">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6" name="TextBox 295"/>
          <p:cNvSpPr txBox="1"/>
          <p:nvPr/>
        </p:nvSpPr>
        <p:spPr>
          <a:xfrm>
            <a:off x="307987" y="2416963"/>
            <a:ext cx="452047" cy="1513234"/>
          </a:xfrm>
          <a:prstGeom prst="rect">
            <a:avLst/>
          </a:prstGeom>
          <a:noFill/>
        </p:spPr>
        <p:txBody>
          <a:bodyPr vert="wordArtVert" wrap="square" rtlCol="0">
            <a:spAutoFit/>
          </a:bodyPr>
          <a:lstStyle/>
          <a:p>
            <a:r>
              <a:rPr lang="en-GB" sz="1600" dirty="0">
                <a:latin typeface="Arial" pitchFamily="34" charset="0"/>
                <a:cs typeface="Arial" pitchFamily="34" charset="0"/>
              </a:rPr>
              <a:t>depth</a:t>
            </a:r>
          </a:p>
        </p:txBody>
      </p:sp>
      <p:sp>
        <p:nvSpPr>
          <p:cNvPr id="92" name="Arc 91"/>
          <p:cNvSpPr/>
          <p:nvPr/>
        </p:nvSpPr>
        <p:spPr>
          <a:xfrm>
            <a:off x="1400026" y="2471673"/>
            <a:ext cx="2752262" cy="2881311"/>
          </a:xfrm>
          <a:prstGeom prst="arc">
            <a:avLst>
              <a:gd name="adj1" fmla="val 8579870"/>
              <a:gd name="adj2" fmla="val 2207955"/>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Rectangle 12"/>
          <p:cNvSpPr/>
          <p:nvPr/>
        </p:nvSpPr>
        <p:spPr>
          <a:xfrm flipH="1">
            <a:off x="891310" y="666491"/>
            <a:ext cx="438725"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475516" y="663028"/>
            <a:ext cx="356757" cy="4373803"/>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16200000" flipH="1">
            <a:off x="4648665" y="708619"/>
            <a:ext cx="438725" cy="8115525"/>
          </a:xfrm>
          <a:prstGeom prst="rect">
            <a:avLst/>
          </a:prstGeom>
          <a:gradFill flip="none" rotWithShape="1">
            <a:gsLst>
              <a:gs pos="0">
                <a:schemeClr val="bg1">
                  <a:alpha val="0"/>
                </a:schemeClr>
              </a:gs>
              <a:gs pos="48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90954" y="5223868"/>
            <a:ext cx="7858191" cy="923330"/>
          </a:xfrm>
          <a:prstGeom prst="rect">
            <a:avLst/>
          </a:prstGeom>
          <a:noFill/>
          <a:ln>
            <a:noFill/>
          </a:ln>
        </p:spPr>
        <p:txBody>
          <a:bodyPr wrap="square" rtlCol="0">
            <a:spAutoFit/>
          </a:bodyPr>
          <a:lstStyle/>
          <a:p>
            <a:r>
              <a:rPr lang="en-GB" b="0" dirty="0">
                <a:solidFill>
                  <a:schemeClr val="bg2"/>
                </a:solidFill>
              </a:rPr>
              <a:t>When energy hits a diffracting point it re-emits energy in all directions.  The diffracting point is </a:t>
            </a:r>
            <a:r>
              <a:rPr lang="en-GB" b="0" i="1" dirty="0">
                <a:solidFill>
                  <a:schemeClr val="bg2"/>
                </a:solidFill>
              </a:rPr>
              <a:t>like</a:t>
            </a:r>
            <a:r>
              <a:rPr lang="en-GB" b="0" dirty="0">
                <a:solidFill>
                  <a:schemeClr val="bg2"/>
                </a:solidFill>
              </a:rPr>
              <a:t> a point source for a new wavefront.  </a:t>
            </a:r>
          </a:p>
          <a:p>
            <a:r>
              <a:rPr lang="en-GB" dirty="0"/>
              <a:t>A similar experiment: a </a:t>
            </a:r>
            <a:r>
              <a:rPr lang="en-GB" dirty="0">
                <a:solidFill>
                  <a:srgbClr val="FF0000"/>
                </a:solidFill>
              </a:rPr>
              <a:t>seismic source </a:t>
            </a:r>
            <a:r>
              <a:rPr lang="en-GB" dirty="0"/>
              <a:t>emits energy in all directions.</a:t>
            </a:r>
            <a:endParaRPr lang="en-GB" b="0" dirty="0"/>
          </a:p>
        </p:txBody>
      </p:sp>
      <p:sp>
        <p:nvSpPr>
          <p:cNvPr id="17" name="Rectangle 16"/>
          <p:cNvSpPr/>
          <p:nvPr/>
        </p:nvSpPr>
        <p:spPr>
          <a:xfrm>
            <a:off x="891311" y="4895193"/>
            <a:ext cx="7584206" cy="38625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0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90</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07.gif loaded on 28/11/2011 07:35:52 created on 03/05/2011 06:55:16 last modified on 24/04/2011 16:00:1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grpSp>
        <p:nvGrpSpPr>
          <p:cNvPr id="16" name="Group 15"/>
          <p:cNvGrpSpPr/>
          <p:nvPr/>
        </p:nvGrpSpPr>
        <p:grpSpPr>
          <a:xfrm>
            <a:off x="3492637" y="1303814"/>
            <a:ext cx="2780256" cy="209398"/>
            <a:chOff x="3492637" y="1303814"/>
            <a:chExt cx="2780256" cy="209398"/>
          </a:xfrm>
        </p:grpSpPr>
        <p:pic>
          <p:nvPicPr>
            <p:cNvPr id="17" name="Picture 16"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8" name="Isosceles Triangle 17"/>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 22"/>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ounded Rectangle 14"/>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The shot fires at time zero…</a:t>
            </a:r>
            <a:endParaRPr lang="en-GB" sz="1600" dirty="0">
              <a:solidFill>
                <a:schemeClr val="tx1"/>
              </a:solidFill>
            </a:endParaRPr>
          </a:p>
        </p:txBody>
      </p:sp>
    </p:spTree>
    <p:extLst>
      <p:ext uri="{BB962C8B-B14F-4D97-AF65-F5344CB8AC3E}">
        <p14:creationId xmlns:p14="http://schemas.microsoft.com/office/powerpoint/2010/main" val="33478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91</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10.gif loaded on 28/11/2011 07:35:52 created on 03/05/2011 06:55:17 last modified on 24/04/2011 16:00:1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grpSp>
        <p:nvGrpSpPr>
          <p:cNvPr id="7" name="Group 6"/>
          <p:cNvGrpSpPr/>
          <p:nvPr/>
        </p:nvGrpSpPr>
        <p:grpSpPr>
          <a:xfrm>
            <a:off x="3492637" y="1303814"/>
            <a:ext cx="2780256" cy="209398"/>
            <a:chOff x="3492637" y="1303814"/>
            <a:chExt cx="2780256" cy="209398"/>
          </a:xfrm>
        </p:grpSpPr>
        <p:pic>
          <p:nvPicPr>
            <p:cNvPr id="8" name="Picture 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9" name="Isosceles Triangle 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 1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ounded Rectangle 14"/>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..and we see the </a:t>
            </a:r>
            <a:r>
              <a:rPr lang="en-GB" sz="1600" b="1">
                <a:solidFill>
                  <a:schemeClr val="accent1"/>
                </a:solidFill>
              </a:rPr>
              <a:t>Source wavefield</a:t>
            </a:r>
            <a:r>
              <a:rPr lang="en-GB" sz="1600">
                <a:solidFill>
                  <a:schemeClr val="tx1"/>
                </a:solidFill>
              </a:rPr>
              <a:t> forward propagating into the Earth</a:t>
            </a:r>
            <a:endParaRPr lang="en-GB" sz="1600" dirty="0">
              <a:solidFill>
                <a:schemeClr val="tx1"/>
              </a:solidFill>
            </a:endParaRPr>
          </a:p>
        </p:txBody>
      </p:sp>
    </p:spTree>
    <p:extLst>
      <p:ext uri="{BB962C8B-B14F-4D97-AF65-F5344CB8AC3E}">
        <p14:creationId xmlns:p14="http://schemas.microsoft.com/office/powerpoint/2010/main" val="241234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92</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14.gif loaded on 28/11/2011 07:35:52 created on 03/05/2011 06:55:17 last modified on 24/04/2011 16:00:14&#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grpSp>
        <p:nvGrpSpPr>
          <p:cNvPr id="7" name="Group 6"/>
          <p:cNvGrpSpPr/>
          <p:nvPr/>
        </p:nvGrpSpPr>
        <p:grpSpPr>
          <a:xfrm>
            <a:off x="3492637" y="1303814"/>
            <a:ext cx="2780256" cy="209398"/>
            <a:chOff x="3492637" y="1303814"/>
            <a:chExt cx="2780256" cy="209398"/>
          </a:xfrm>
        </p:grpSpPr>
        <p:pic>
          <p:nvPicPr>
            <p:cNvPr id="8" name="Picture 7"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9" name="Isosceles Triangle 8"/>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 13"/>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ounded Rectangle 14"/>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..and we see the </a:t>
            </a:r>
            <a:r>
              <a:rPr lang="en-GB" sz="1600" b="1">
                <a:solidFill>
                  <a:schemeClr val="accent1"/>
                </a:solidFill>
              </a:rPr>
              <a:t>Source wavefield</a:t>
            </a:r>
            <a:r>
              <a:rPr lang="en-GB" sz="1600">
                <a:solidFill>
                  <a:schemeClr val="tx1"/>
                </a:solidFill>
              </a:rPr>
              <a:t> forward propagating into the Earth</a:t>
            </a:r>
            <a:endParaRPr lang="en-GB" sz="1600" dirty="0">
              <a:solidFill>
                <a:schemeClr val="tx1"/>
              </a:solidFill>
            </a:endParaRPr>
          </a:p>
        </p:txBody>
      </p:sp>
    </p:spTree>
    <p:extLst>
      <p:ext uri="{BB962C8B-B14F-4D97-AF65-F5344CB8AC3E}">
        <p14:creationId xmlns:p14="http://schemas.microsoft.com/office/powerpoint/2010/main" val="421575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93</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63.gif loaded on 28/11/2011 07:39:57 created on 03/05/2011 06:55:38 last modified on 24/04/2011 16:00:2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3096016" y="692696"/>
            <a:ext cx="1584000" cy="1440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492637" y="1303814"/>
            <a:ext cx="2780256" cy="839133"/>
            <a:chOff x="3492637" y="1303814"/>
            <a:chExt cx="2780256" cy="839133"/>
          </a:xfrm>
        </p:grpSpPr>
        <p:pic>
          <p:nvPicPr>
            <p:cNvPr id="9" name="Picture 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0" name="Isosceles Triangle 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857616" y="1408176"/>
              <a:ext cx="377952" cy="734771"/>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 name="connsiteX0" fmla="*/ 0 w 585216"/>
                <a:gd name="connsiteY0" fmla="*/ 0 h 969264"/>
                <a:gd name="connsiteX1" fmla="*/ 42672 w 585216"/>
                <a:gd name="connsiteY1" fmla="*/ 725424 h 969264"/>
                <a:gd name="connsiteX2" fmla="*/ 585216 w 585216"/>
                <a:gd name="connsiteY2" fmla="*/ 969264 h 969264"/>
                <a:gd name="connsiteX3" fmla="*/ 0 w 585216"/>
                <a:gd name="connsiteY3" fmla="*/ 0 h 969264"/>
                <a:gd name="connsiteX0" fmla="*/ 0 w 377952"/>
                <a:gd name="connsiteY0" fmla="*/ 0 h 730302"/>
                <a:gd name="connsiteX1" fmla="*/ 42672 w 377952"/>
                <a:gd name="connsiteY1" fmla="*/ 725424 h 730302"/>
                <a:gd name="connsiteX2" fmla="*/ 377952 w 377952"/>
                <a:gd name="connsiteY2" fmla="*/ 633984 h 730302"/>
                <a:gd name="connsiteX3" fmla="*/ 0 w 377952"/>
                <a:gd name="connsiteY3" fmla="*/ 0 h 730302"/>
                <a:gd name="connsiteX0" fmla="*/ 0 w 377952"/>
                <a:gd name="connsiteY0" fmla="*/ 0 h 734771"/>
                <a:gd name="connsiteX1" fmla="*/ 42672 w 377952"/>
                <a:gd name="connsiteY1" fmla="*/ 725424 h 734771"/>
                <a:gd name="connsiteX2" fmla="*/ 377952 w 377952"/>
                <a:gd name="connsiteY2" fmla="*/ 633984 h 734771"/>
                <a:gd name="connsiteX3" fmla="*/ 0 w 377952"/>
                <a:gd name="connsiteY3" fmla="*/ 0 h 734771"/>
              </a:gdLst>
              <a:ahLst/>
              <a:cxnLst>
                <a:cxn ang="0">
                  <a:pos x="connsiteX0" y="connsiteY0"/>
                </a:cxn>
                <a:cxn ang="0">
                  <a:pos x="connsiteX1" y="connsiteY1"/>
                </a:cxn>
                <a:cxn ang="0">
                  <a:pos x="connsiteX2" y="connsiteY2"/>
                </a:cxn>
                <a:cxn ang="0">
                  <a:pos x="connsiteX3" y="connsiteY3"/>
                </a:cxn>
              </a:cxnLst>
              <a:rect l="l" t="t" r="r" b="b"/>
              <a:pathLst>
                <a:path w="377952" h="734771">
                  <a:moveTo>
                    <a:pt x="0" y="0"/>
                  </a:moveTo>
                  <a:lnTo>
                    <a:pt x="42672" y="725424"/>
                  </a:lnTo>
                  <a:cubicBezTo>
                    <a:pt x="213360" y="762000"/>
                    <a:pt x="268224" y="682752"/>
                    <a:pt x="377952" y="63398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ounded Rectangle 18"/>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The red cone highlights the portion of the </a:t>
            </a:r>
            <a:r>
              <a:rPr lang="en-GB" sz="1600" b="1" dirty="0">
                <a:solidFill>
                  <a:schemeClr val="accent1"/>
                </a:solidFill>
              </a:rPr>
              <a:t>Source </a:t>
            </a:r>
            <a:r>
              <a:rPr lang="en-GB" sz="1600" b="1" dirty="0" err="1">
                <a:solidFill>
                  <a:schemeClr val="accent1"/>
                </a:solidFill>
              </a:rPr>
              <a:t>Wavefield</a:t>
            </a:r>
            <a:r>
              <a:rPr lang="en-GB" sz="1600" dirty="0">
                <a:solidFill>
                  <a:schemeClr val="tx1"/>
                </a:solidFill>
              </a:rPr>
              <a:t> that will be recorded by our receivers. </a:t>
            </a:r>
          </a:p>
        </p:txBody>
      </p:sp>
    </p:spTree>
    <p:extLst>
      <p:ext uri="{BB962C8B-B14F-4D97-AF65-F5344CB8AC3E}">
        <p14:creationId xmlns:p14="http://schemas.microsoft.com/office/powerpoint/2010/main" val="388832417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94</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63.gif loaded on 28/11/2011 07:39:57 created on 03/05/2011 06:55:38 last modified on 24/04/2011 16:00:2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3096016" y="692696"/>
            <a:ext cx="1584000" cy="1440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3492637" y="1303814"/>
            <a:ext cx="2780256" cy="839133"/>
            <a:chOff x="3492637" y="1303814"/>
            <a:chExt cx="2780256" cy="839133"/>
          </a:xfrm>
        </p:grpSpPr>
        <p:pic>
          <p:nvPicPr>
            <p:cNvPr id="9" name="Picture 8"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0" name="Isosceles Triangle 9"/>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1 14"/>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857616" y="1408176"/>
              <a:ext cx="377952" cy="734771"/>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 name="connsiteX0" fmla="*/ 0 w 585216"/>
                <a:gd name="connsiteY0" fmla="*/ 0 h 969264"/>
                <a:gd name="connsiteX1" fmla="*/ 42672 w 585216"/>
                <a:gd name="connsiteY1" fmla="*/ 725424 h 969264"/>
                <a:gd name="connsiteX2" fmla="*/ 585216 w 585216"/>
                <a:gd name="connsiteY2" fmla="*/ 969264 h 969264"/>
                <a:gd name="connsiteX3" fmla="*/ 0 w 585216"/>
                <a:gd name="connsiteY3" fmla="*/ 0 h 969264"/>
                <a:gd name="connsiteX0" fmla="*/ 0 w 377952"/>
                <a:gd name="connsiteY0" fmla="*/ 0 h 730302"/>
                <a:gd name="connsiteX1" fmla="*/ 42672 w 377952"/>
                <a:gd name="connsiteY1" fmla="*/ 725424 h 730302"/>
                <a:gd name="connsiteX2" fmla="*/ 377952 w 377952"/>
                <a:gd name="connsiteY2" fmla="*/ 633984 h 730302"/>
                <a:gd name="connsiteX3" fmla="*/ 0 w 377952"/>
                <a:gd name="connsiteY3" fmla="*/ 0 h 730302"/>
                <a:gd name="connsiteX0" fmla="*/ 0 w 377952"/>
                <a:gd name="connsiteY0" fmla="*/ 0 h 734771"/>
                <a:gd name="connsiteX1" fmla="*/ 42672 w 377952"/>
                <a:gd name="connsiteY1" fmla="*/ 725424 h 734771"/>
                <a:gd name="connsiteX2" fmla="*/ 377952 w 377952"/>
                <a:gd name="connsiteY2" fmla="*/ 633984 h 734771"/>
                <a:gd name="connsiteX3" fmla="*/ 0 w 377952"/>
                <a:gd name="connsiteY3" fmla="*/ 0 h 734771"/>
              </a:gdLst>
              <a:ahLst/>
              <a:cxnLst>
                <a:cxn ang="0">
                  <a:pos x="connsiteX0" y="connsiteY0"/>
                </a:cxn>
                <a:cxn ang="0">
                  <a:pos x="connsiteX1" y="connsiteY1"/>
                </a:cxn>
                <a:cxn ang="0">
                  <a:pos x="connsiteX2" y="connsiteY2"/>
                </a:cxn>
                <a:cxn ang="0">
                  <a:pos x="connsiteX3" y="connsiteY3"/>
                </a:cxn>
              </a:cxnLst>
              <a:rect l="l" t="t" r="r" b="b"/>
              <a:pathLst>
                <a:path w="377952" h="734771">
                  <a:moveTo>
                    <a:pt x="0" y="0"/>
                  </a:moveTo>
                  <a:lnTo>
                    <a:pt x="42672" y="725424"/>
                  </a:lnTo>
                  <a:cubicBezTo>
                    <a:pt x="213360" y="762000"/>
                    <a:pt x="268224" y="682752"/>
                    <a:pt x="377952" y="63398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Arrow Connector 6"/>
          <p:cNvCxnSpPr>
            <a:stCxn id="16" idx="0"/>
          </p:cNvCxnSpPr>
          <p:nvPr/>
        </p:nvCxnSpPr>
        <p:spPr>
          <a:xfrm>
            <a:off x="3857616" y="1408176"/>
            <a:ext cx="274658" cy="7245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a:solidFill>
                  <a:schemeClr val="tx1"/>
                </a:solidFill>
                <a:latin typeface="Informal Roman" panose="030604020304060B0204" pitchFamily="66" charset="0"/>
              </a:rPr>
              <a:t>Raypaths in the red cone: Do they form the wavefield?</a:t>
            </a:r>
            <a:endParaRPr lang="en-GB" sz="2400" b="1" dirty="0">
              <a:solidFill>
                <a:schemeClr val="tx1"/>
              </a:solidFill>
              <a:latin typeface="Informal Roman" panose="030604020304060B0204" pitchFamily="66" charset="0"/>
            </a:endParaRPr>
          </a:p>
        </p:txBody>
      </p:sp>
    </p:spTree>
    <p:extLst>
      <p:ext uri="{BB962C8B-B14F-4D97-AF65-F5344CB8AC3E}">
        <p14:creationId xmlns:p14="http://schemas.microsoft.com/office/powerpoint/2010/main" val="1759201386"/>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95</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66.gif loaded on 28/11/2011 07:39:57 created on 03/05/2011 06:55:39 last modified on 24/04/2011 16:00:28&#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3060020" y="656868"/>
            <a:ext cx="1656000" cy="1548000"/>
          </a:xfrm>
          <a:prstGeom prst="arc">
            <a:avLst>
              <a:gd name="adj1" fmla="val 48778"/>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3492637" y="1303814"/>
            <a:ext cx="2780256" cy="909033"/>
            <a:chOff x="3492637" y="1303814"/>
            <a:chExt cx="2780256" cy="909033"/>
          </a:xfrm>
        </p:grpSpPr>
        <p:pic>
          <p:nvPicPr>
            <p:cNvPr id="10" name="Picture 9"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1" name="Isosceles Triangle 10"/>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xplosion 1 15"/>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3857616" y="1408175"/>
              <a:ext cx="426720" cy="804672"/>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 name="connsiteX0" fmla="*/ 0 w 426720"/>
                <a:gd name="connsiteY0" fmla="*/ 0 h 851101"/>
                <a:gd name="connsiteX1" fmla="*/ 60960 w 426720"/>
                <a:gd name="connsiteY1" fmla="*/ 847344 h 851101"/>
                <a:gd name="connsiteX2" fmla="*/ 426720 w 426720"/>
                <a:gd name="connsiteY2" fmla="*/ 694944 h 851101"/>
                <a:gd name="connsiteX3" fmla="*/ 0 w 426720"/>
                <a:gd name="connsiteY3" fmla="*/ 0 h 851101"/>
                <a:gd name="connsiteX0" fmla="*/ 0 w 426720"/>
                <a:gd name="connsiteY0" fmla="*/ 0 h 853358"/>
                <a:gd name="connsiteX1" fmla="*/ 60960 w 426720"/>
                <a:gd name="connsiteY1" fmla="*/ 847344 h 853358"/>
                <a:gd name="connsiteX2" fmla="*/ 426720 w 426720"/>
                <a:gd name="connsiteY2" fmla="*/ 694944 h 853358"/>
                <a:gd name="connsiteX3" fmla="*/ 0 w 426720"/>
                <a:gd name="connsiteY3" fmla="*/ 0 h 853358"/>
                <a:gd name="connsiteX0" fmla="*/ 0 w 426720"/>
                <a:gd name="connsiteY0" fmla="*/ 0 h 812697"/>
                <a:gd name="connsiteX1" fmla="*/ 60960 w 426720"/>
                <a:gd name="connsiteY1" fmla="*/ 804672 h 812697"/>
                <a:gd name="connsiteX2" fmla="*/ 426720 w 426720"/>
                <a:gd name="connsiteY2" fmla="*/ 694944 h 812697"/>
                <a:gd name="connsiteX3" fmla="*/ 0 w 426720"/>
                <a:gd name="connsiteY3" fmla="*/ 0 h 812697"/>
                <a:gd name="connsiteX0" fmla="*/ 0 w 426720"/>
                <a:gd name="connsiteY0" fmla="*/ 0 h 804672"/>
                <a:gd name="connsiteX1" fmla="*/ 60960 w 426720"/>
                <a:gd name="connsiteY1" fmla="*/ 804672 h 804672"/>
                <a:gd name="connsiteX2" fmla="*/ 426720 w 426720"/>
                <a:gd name="connsiteY2" fmla="*/ 694944 h 804672"/>
                <a:gd name="connsiteX3" fmla="*/ 0 w 426720"/>
                <a:gd name="connsiteY3" fmla="*/ 0 h 804672"/>
              </a:gdLst>
              <a:ahLst/>
              <a:cxnLst>
                <a:cxn ang="0">
                  <a:pos x="connsiteX0" y="connsiteY0"/>
                </a:cxn>
                <a:cxn ang="0">
                  <a:pos x="connsiteX1" y="connsiteY1"/>
                </a:cxn>
                <a:cxn ang="0">
                  <a:pos x="connsiteX2" y="connsiteY2"/>
                </a:cxn>
                <a:cxn ang="0">
                  <a:pos x="connsiteX3" y="connsiteY3"/>
                </a:cxn>
              </a:cxnLst>
              <a:rect l="l" t="t" r="r" b="b"/>
              <a:pathLst>
                <a:path w="426720" h="804672">
                  <a:moveTo>
                    <a:pt x="0" y="0"/>
                  </a:moveTo>
                  <a:lnTo>
                    <a:pt x="60960" y="804672"/>
                  </a:lnTo>
                  <a:cubicBezTo>
                    <a:pt x="231648" y="774192"/>
                    <a:pt x="274320" y="743712"/>
                    <a:pt x="426720" y="694944"/>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ounded Rectangle 19"/>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As the wavefield hits the seafloor we see some of the wavefield transmitted and some reflected.</a:t>
            </a:r>
            <a:endParaRPr lang="en-GB" sz="1600" dirty="0">
              <a:solidFill>
                <a:schemeClr val="tx1"/>
              </a:solidFill>
            </a:endParaRPr>
          </a:p>
        </p:txBody>
      </p:sp>
    </p:spTree>
    <p:extLst>
      <p:ext uri="{BB962C8B-B14F-4D97-AF65-F5344CB8AC3E}">
        <p14:creationId xmlns:p14="http://schemas.microsoft.com/office/powerpoint/2010/main" val="2817978761"/>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96</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69.gif loaded on 28/11/2011 07:39:57 created on 03/05/2011 06:55:43 last modified on 24/04/2011 16:00:3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988024" y="620872"/>
            <a:ext cx="1764000" cy="1620000"/>
          </a:xfrm>
          <a:prstGeom prst="arc">
            <a:avLst>
              <a:gd name="adj1" fmla="val 24919"/>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3492637" y="1303814"/>
            <a:ext cx="2780256" cy="957380"/>
            <a:chOff x="3492637" y="1303814"/>
            <a:chExt cx="2780256" cy="957380"/>
          </a:xfrm>
        </p:grpSpPr>
        <p:pic>
          <p:nvPicPr>
            <p:cNvPr id="12" name="Picture 11"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3" name="Isosceles Triangle 12"/>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xplosion 1 17"/>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3857616" y="1408175"/>
              <a:ext cx="445008" cy="853019"/>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 name="connsiteX0" fmla="*/ 0 w 445008"/>
                <a:gd name="connsiteY0" fmla="*/ 0 h 851821"/>
                <a:gd name="connsiteX1" fmla="*/ 60960 w 445008"/>
                <a:gd name="connsiteY1" fmla="*/ 847344 h 851821"/>
                <a:gd name="connsiteX2" fmla="*/ 445008 w 445008"/>
                <a:gd name="connsiteY2" fmla="*/ 737616 h 851821"/>
                <a:gd name="connsiteX3" fmla="*/ 0 w 445008"/>
                <a:gd name="connsiteY3" fmla="*/ 0 h 851821"/>
                <a:gd name="connsiteX0" fmla="*/ 0 w 445008"/>
                <a:gd name="connsiteY0" fmla="*/ 0 h 853019"/>
                <a:gd name="connsiteX1" fmla="*/ 60960 w 445008"/>
                <a:gd name="connsiteY1" fmla="*/ 847344 h 853019"/>
                <a:gd name="connsiteX2" fmla="*/ 445008 w 445008"/>
                <a:gd name="connsiteY2" fmla="*/ 737616 h 853019"/>
                <a:gd name="connsiteX3" fmla="*/ 0 w 445008"/>
                <a:gd name="connsiteY3" fmla="*/ 0 h 853019"/>
              </a:gdLst>
              <a:ahLst/>
              <a:cxnLst>
                <a:cxn ang="0">
                  <a:pos x="connsiteX0" y="connsiteY0"/>
                </a:cxn>
                <a:cxn ang="0">
                  <a:pos x="connsiteX1" y="connsiteY1"/>
                </a:cxn>
                <a:cxn ang="0">
                  <a:pos x="connsiteX2" y="connsiteY2"/>
                </a:cxn>
                <a:cxn ang="0">
                  <a:pos x="connsiteX3" y="connsiteY3"/>
                </a:cxn>
              </a:cxnLst>
              <a:rect l="l" t="t" r="r" b="b"/>
              <a:pathLst>
                <a:path w="445008" h="853019">
                  <a:moveTo>
                    <a:pt x="0" y="0"/>
                  </a:moveTo>
                  <a:lnTo>
                    <a:pt x="60960" y="847344"/>
                  </a:lnTo>
                  <a:cubicBezTo>
                    <a:pt x="231648" y="883920"/>
                    <a:pt x="286512" y="731520"/>
                    <a:pt x="445008" y="737616"/>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Oval 32"/>
          <p:cNvSpPr>
            <a:spLocks noChangeAspect="1"/>
          </p:cNvSpPr>
          <p:nvPr/>
        </p:nvSpPr>
        <p:spPr>
          <a:xfrm>
            <a:off x="3821976" y="2143508"/>
            <a:ext cx="194854" cy="194854"/>
          </a:xfrm>
          <a:prstGeom prst="ellipse">
            <a:avLst/>
          </a:prstGeom>
          <a:solidFill>
            <a:schemeClr val="bg1">
              <a:alpha val="52000"/>
            </a:schemeClr>
          </a:solidFill>
          <a:ln w="5715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As the wavefield hits the seafloor we see some of the wavefield transmitted and some reflected.</a:t>
            </a:r>
            <a:endParaRPr lang="en-GB" sz="1600" dirty="0">
              <a:solidFill>
                <a:schemeClr val="tx1"/>
              </a:solidFill>
            </a:endParaRPr>
          </a:p>
        </p:txBody>
      </p:sp>
    </p:spTree>
    <p:extLst>
      <p:ext uri="{BB962C8B-B14F-4D97-AF65-F5344CB8AC3E}">
        <p14:creationId xmlns:p14="http://schemas.microsoft.com/office/powerpoint/2010/main" val="49424712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97</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72.gif loaded on 28/11/2011 07:39:57 created on 03/05/2011 06:55:43 last modified on 24/04/2011 16:00:30&#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952028" y="584876"/>
            <a:ext cx="1872000" cy="1692000"/>
          </a:xfrm>
          <a:prstGeom prst="arc">
            <a:avLst>
              <a:gd name="adj1" fmla="val 82961"/>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932260" y="2200384"/>
            <a:ext cx="1645836" cy="1280432"/>
          </a:xfrm>
          <a:prstGeom prst="arc">
            <a:avLst>
              <a:gd name="adj1" fmla="val 16791206"/>
              <a:gd name="adj2" fmla="val 18110156"/>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3492637" y="1303814"/>
            <a:ext cx="2780256" cy="964036"/>
            <a:chOff x="3492637" y="1303814"/>
            <a:chExt cx="2780256" cy="964036"/>
          </a:xfrm>
        </p:grpSpPr>
        <p:pic>
          <p:nvPicPr>
            <p:cNvPr id="14" name="Picture 13"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5" name="Isosceles Triangle 14"/>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xplosion 1 19"/>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3857615" y="1408175"/>
              <a:ext cx="469777" cy="859675"/>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 name="connsiteX0" fmla="*/ 0 w 469777"/>
                <a:gd name="connsiteY0" fmla="*/ 0 h 852905"/>
                <a:gd name="connsiteX1" fmla="*/ 60960 w 469777"/>
                <a:gd name="connsiteY1" fmla="*/ 847344 h 852905"/>
                <a:gd name="connsiteX2" fmla="*/ 469777 w 469777"/>
                <a:gd name="connsiteY2" fmla="*/ 780916 h 852905"/>
                <a:gd name="connsiteX3" fmla="*/ 0 w 469777"/>
                <a:gd name="connsiteY3" fmla="*/ 0 h 852905"/>
                <a:gd name="connsiteX0" fmla="*/ 0 w 469777"/>
                <a:gd name="connsiteY0" fmla="*/ 0 h 859675"/>
                <a:gd name="connsiteX1" fmla="*/ 60960 w 469777"/>
                <a:gd name="connsiteY1" fmla="*/ 847344 h 859675"/>
                <a:gd name="connsiteX2" fmla="*/ 469777 w 469777"/>
                <a:gd name="connsiteY2" fmla="*/ 780916 h 859675"/>
                <a:gd name="connsiteX3" fmla="*/ 0 w 469777"/>
                <a:gd name="connsiteY3" fmla="*/ 0 h 859675"/>
              </a:gdLst>
              <a:ahLst/>
              <a:cxnLst>
                <a:cxn ang="0">
                  <a:pos x="connsiteX0" y="connsiteY0"/>
                </a:cxn>
                <a:cxn ang="0">
                  <a:pos x="connsiteX1" y="connsiteY1"/>
                </a:cxn>
                <a:cxn ang="0">
                  <a:pos x="connsiteX2" y="connsiteY2"/>
                </a:cxn>
                <a:cxn ang="0">
                  <a:pos x="connsiteX3" y="connsiteY3"/>
                </a:cxn>
              </a:cxnLst>
              <a:rect l="l" t="t" r="r" b="b"/>
              <a:pathLst>
                <a:path w="469777" h="859675">
                  <a:moveTo>
                    <a:pt x="0" y="0"/>
                  </a:moveTo>
                  <a:lnTo>
                    <a:pt x="60960" y="847344"/>
                  </a:lnTo>
                  <a:cubicBezTo>
                    <a:pt x="231648" y="883920"/>
                    <a:pt x="265713" y="832378"/>
                    <a:pt x="469777" y="780916"/>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Oval 23"/>
          <p:cNvSpPr/>
          <p:nvPr/>
        </p:nvSpPr>
        <p:spPr>
          <a:xfrm>
            <a:off x="3870960" y="2200656"/>
            <a:ext cx="72000" cy="72000"/>
          </a:xfrm>
          <a:prstGeom prst="ellipse">
            <a:avLst/>
          </a:prstGeom>
          <a:solidFill>
            <a:srgbClr val="C00000">
              <a:alpha val="52000"/>
            </a:srgbClr>
          </a:solidFill>
          <a:ln w="28575">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a:spLocks noChangeAspect="1"/>
          </p:cNvSpPr>
          <p:nvPr/>
        </p:nvSpPr>
        <p:spPr>
          <a:xfrm>
            <a:off x="3911780" y="2143508"/>
            <a:ext cx="194854" cy="194854"/>
          </a:xfrm>
          <a:prstGeom prst="ellipse">
            <a:avLst/>
          </a:prstGeom>
          <a:solidFill>
            <a:schemeClr val="bg1">
              <a:alpha val="52000"/>
            </a:schemeClr>
          </a:solidFill>
          <a:ln w="5715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As the wavefield hits the seafloor we see some of the wavefield transmitted and some reflected.</a:t>
            </a:r>
            <a:endParaRPr lang="en-GB" sz="1600" dirty="0">
              <a:solidFill>
                <a:schemeClr val="tx1"/>
              </a:solidFill>
            </a:endParaRPr>
          </a:p>
        </p:txBody>
      </p:sp>
    </p:spTree>
    <p:extLst>
      <p:ext uri="{BB962C8B-B14F-4D97-AF65-F5344CB8AC3E}">
        <p14:creationId xmlns:p14="http://schemas.microsoft.com/office/powerpoint/2010/main" val="24456500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98</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75.gif loaded on 28/11/2011 07:39:57 created on 03/05/2011 06:55:44 last modified on 24/04/2011 16:00:3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916032" y="512880"/>
            <a:ext cx="1944000" cy="1800000"/>
          </a:xfrm>
          <a:prstGeom prst="arc">
            <a:avLst>
              <a:gd name="adj1" fmla="val 287256"/>
              <a:gd name="adj2" fmla="val 10799045"/>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932260" y="2145520"/>
            <a:ext cx="1645836" cy="1640096"/>
          </a:xfrm>
          <a:prstGeom prst="arc">
            <a:avLst>
              <a:gd name="adj1" fmla="val 16931975"/>
              <a:gd name="adj2" fmla="val 18110156"/>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492637" y="1303814"/>
            <a:ext cx="2780256" cy="981740"/>
            <a:chOff x="3492637" y="1303814"/>
            <a:chExt cx="2780256" cy="981740"/>
          </a:xfrm>
        </p:grpSpPr>
        <p:pic>
          <p:nvPicPr>
            <p:cNvPr id="16" name="Picture 15"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7" name="Isosceles Triangle 16"/>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20"/>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1 21"/>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a:off x="3857616" y="1408176"/>
              <a:ext cx="484966" cy="877378"/>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 name="connsiteX0" fmla="*/ 0 w 484966"/>
                <a:gd name="connsiteY0" fmla="*/ 0 h 854051"/>
                <a:gd name="connsiteX1" fmla="*/ 60960 w 484966"/>
                <a:gd name="connsiteY1" fmla="*/ 847344 h 854051"/>
                <a:gd name="connsiteX2" fmla="*/ 484966 w 484966"/>
                <a:gd name="connsiteY2" fmla="*/ 811295 h 854051"/>
                <a:gd name="connsiteX3" fmla="*/ 0 w 484966"/>
                <a:gd name="connsiteY3" fmla="*/ 0 h 854051"/>
                <a:gd name="connsiteX0" fmla="*/ 0 w 484966"/>
                <a:gd name="connsiteY0" fmla="*/ 0 h 877378"/>
                <a:gd name="connsiteX1" fmla="*/ 60960 w 484966"/>
                <a:gd name="connsiteY1" fmla="*/ 847344 h 877378"/>
                <a:gd name="connsiteX2" fmla="*/ 484966 w 484966"/>
                <a:gd name="connsiteY2" fmla="*/ 811295 h 877378"/>
                <a:gd name="connsiteX3" fmla="*/ 0 w 484966"/>
                <a:gd name="connsiteY3" fmla="*/ 0 h 877378"/>
              </a:gdLst>
              <a:ahLst/>
              <a:cxnLst>
                <a:cxn ang="0">
                  <a:pos x="connsiteX0" y="connsiteY0"/>
                </a:cxn>
                <a:cxn ang="0">
                  <a:pos x="connsiteX1" y="connsiteY1"/>
                </a:cxn>
                <a:cxn ang="0">
                  <a:pos x="connsiteX2" y="connsiteY2"/>
                </a:cxn>
                <a:cxn ang="0">
                  <a:pos x="connsiteX3" y="connsiteY3"/>
                </a:cxn>
              </a:cxnLst>
              <a:rect l="l" t="t" r="r" b="b"/>
              <a:pathLst>
                <a:path w="484966" h="877378">
                  <a:moveTo>
                    <a:pt x="0" y="0"/>
                  </a:moveTo>
                  <a:lnTo>
                    <a:pt x="60960" y="847344"/>
                  </a:lnTo>
                  <a:cubicBezTo>
                    <a:pt x="231648" y="883920"/>
                    <a:pt x="253561" y="902249"/>
                    <a:pt x="484966" y="811295"/>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Oval 26"/>
          <p:cNvSpPr>
            <a:spLocks noChangeAspect="1"/>
          </p:cNvSpPr>
          <p:nvPr/>
        </p:nvSpPr>
        <p:spPr>
          <a:xfrm>
            <a:off x="4058732" y="2184328"/>
            <a:ext cx="194854" cy="194854"/>
          </a:xfrm>
          <a:prstGeom prst="ellipse">
            <a:avLst/>
          </a:prstGeom>
          <a:solidFill>
            <a:schemeClr val="bg1">
              <a:alpha val="52000"/>
            </a:schemeClr>
          </a:solidFill>
          <a:ln w="5715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3870960" y="220065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a:solidFill>
                  <a:schemeClr val="tx1"/>
                </a:solidFill>
              </a:rPr>
              <a:t>As the wavefield hits the seafloor we see some of the wavefield transmitted and some reflected.</a:t>
            </a:r>
            <a:endParaRPr lang="en-GB" sz="1600" dirty="0">
              <a:solidFill>
                <a:schemeClr val="tx1"/>
              </a:solidFill>
            </a:endParaRPr>
          </a:p>
        </p:txBody>
      </p:sp>
    </p:spTree>
    <p:extLst>
      <p:ext uri="{BB962C8B-B14F-4D97-AF65-F5344CB8AC3E}">
        <p14:creationId xmlns:p14="http://schemas.microsoft.com/office/powerpoint/2010/main" val="1674032092"/>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3F3B9C3-7BDD-4065-8D2F-D729304448CD}" type="slidenum">
              <a:rPr lang="en-GB" smtClean="0"/>
              <a:pPr>
                <a:defRPr/>
              </a:pPr>
              <a:t>99</a:t>
            </a:fld>
            <a:endParaRPr lang="en-GB"/>
          </a:p>
        </p:txBody>
      </p:sp>
      <p:sp>
        <p:nvSpPr>
          <p:cNvPr id="2" name="Title 1"/>
          <p:cNvSpPr>
            <a:spLocks noGrp="1"/>
          </p:cNvSpPr>
          <p:nvPr>
            <p:ph type="title"/>
          </p:nvPr>
        </p:nvSpPr>
        <p:spPr/>
        <p:txBody>
          <a:bodyPr/>
          <a:lstStyle/>
          <a:p>
            <a:r>
              <a:rPr lang="en-GB" dirty="0"/>
              <a:t>Wave propagation and the imaging condition</a:t>
            </a:r>
          </a:p>
        </p:txBody>
      </p:sp>
      <p:pic>
        <p:nvPicPr>
          <p:cNvPr id="4" name="Picture 3" descr="G:\Marine\training\Testline Training 2011\1-day-training-kits\ODT01-DATA_ANALYSIS\sintef\SintefStreich_079.gif loaded on 28/11/2011 07:39:57 created on 03/05/2011 06:55:46 last modified on 24/04/2011 16:00:32&#10;">
            <a:hlinkClick r:id="" action="ppaction://macro?name=Identify"/>
          </p:cNvPr>
          <p:cNvPicPr>
            <a:picLocks/>
          </p:cNvPicPr>
          <p:nvPr/>
        </p:nvPicPr>
        <p:blipFill>
          <a:blip r:embed="rId2" cstate="print"/>
          <a:srcRect l="1039" t="14810" r="1006" b="15260"/>
          <a:stretch>
            <a:fillRect/>
          </a:stretch>
        </p:blipFill>
        <p:spPr>
          <a:xfrm>
            <a:off x="503548" y="980728"/>
            <a:ext cx="8028892" cy="5220580"/>
          </a:xfrm>
          <a:prstGeom prst="rect">
            <a:avLst/>
          </a:prstGeom>
        </p:spPr>
      </p:pic>
      <p:sp>
        <p:nvSpPr>
          <p:cNvPr id="6" name="Arc 5"/>
          <p:cNvSpPr/>
          <p:nvPr/>
        </p:nvSpPr>
        <p:spPr>
          <a:xfrm>
            <a:off x="2844040" y="404664"/>
            <a:ext cx="2052000" cy="1980000"/>
          </a:xfrm>
          <a:prstGeom prst="arc">
            <a:avLst>
              <a:gd name="adj1" fmla="val 287256"/>
              <a:gd name="adj2" fmla="val 10554359"/>
            </a:avLst>
          </a:prstGeom>
          <a:noFill/>
          <a:ln w="76200"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p:cNvSpPr/>
          <p:nvPr/>
        </p:nvSpPr>
        <p:spPr>
          <a:xfrm>
            <a:off x="2932260" y="2096752"/>
            <a:ext cx="1645836" cy="2005856"/>
          </a:xfrm>
          <a:prstGeom prst="arc">
            <a:avLst>
              <a:gd name="adj1" fmla="val 16929344"/>
              <a:gd name="adj2" fmla="val 18110156"/>
            </a:avLst>
          </a:prstGeom>
          <a:noFill/>
          <a:ln w="22225" cmpd="sng">
            <a:gradFill>
              <a:gsLst>
                <a:gs pos="0">
                  <a:schemeClr val="bg1">
                    <a:alpha val="0"/>
                  </a:schemeClr>
                </a:gs>
                <a:gs pos="88000">
                  <a:srgbClr val="C00000"/>
                </a:gs>
                <a:gs pos="13000">
                  <a:srgbClr val="C00000"/>
                </a:gs>
                <a:gs pos="100000">
                  <a:schemeClr val="bg1">
                    <a:alpha val="0"/>
                  </a:schemeClr>
                </a:gs>
              </a:gsLst>
              <a:lin ang="0" scaled="0"/>
            </a:gradFill>
          </a:ln>
          <a:effectLst>
            <a:outerShdw blurRad="203200" dist="38100" dir="8100000" algn="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20896" y="2243328"/>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8496" y="2206752"/>
            <a:ext cx="72000" cy="72000"/>
          </a:xfrm>
          <a:prstGeom prst="ellipse">
            <a:avLst/>
          </a:prstGeom>
          <a:solidFill>
            <a:srgbClr val="C00000">
              <a:alpha val="52000"/>
            </a:srgbClr>
          </a:solidFill>
          <a:ln w="6350">
            <a:solidFill>
              <a:schemeClr val="tx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3492637" y="1303814"/>
            <a:ext cx="2780256" cy="1009162"/>
            <a:chOff x="3492637" y="1303814"/>
            <a:chExt cx="2780256" cy="1009162"/>
          </a:xfrm>
        </p:grpSpPr>
        <p:pic>
          <p:nvPicPr>
            <p:cNvPr id="15" name="Picture 14" descr="XBOW3_vegasailing.gif"/>
            <p:cNvPicPr>
              <a:picLocks noChangeAspect="1"/>
            </p:cNvPicPr>
            <p:nvPr/>
          </p:nvPicPr>
          <p:blipFill>
            <a:blip r:embed="rId3" cstate="print"/>
            <a:stretch>
              <a:fillRect/>
            </a:stretch>
          </p:blipFill>
          <p:spPr>
            <a:xfrm>
              <a:off x="3492637" y="1303814"/>
              <a:ext cx="251512" cy="183936"/>
            </a:xfrm>
            <a:prstGeom prst="rect">
              <a:avLst/>
            </a:prstGeom>
          </p:spPr>
        </p:pic>
        <p:sp>
          <p:nvSpPr>
            <p:cNvPr id="16" name="Isosceles Triangle 15"/>
            <p:cNvSpPr/>
            <p:nvPr/>
          </p:nvSpPr>
          <p:spPr>
            <a:xfrm flipV="1">
              <a:off x="4132274" y="1363788"/>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flipV="1">
              <a:off x="4593697" y="136707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flipV="1">
              <a:off x="5392587" y="1364913"/>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flipV="1">
              <a:off x="4988166" y="1367072"/>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flipV="1">
              <a:off x="5759294"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xplosion 1 20"/>
            <p:cNvSpPr/>
            <p:nvPr/>
          </p:nvSpPr>
          <p:spPr>
            <a:xfrm>
              <a:off x="3807399" y="1351370"/>
              <a:ext cx="131690" cy="161842"/>
            </a:xfrm>
            <a:prstGeom prst="irregularSeal1">
              <a:avLst/>
            </a:prstGeom>
            <a:noFill/>
            <a:ln w="9525">
              <a:solidFill>
                <a:srgbClr val="FFFF00"/>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3857615" y="1408176"/>
              <a:ext cx="512307" cy="904800"/>
            </a:xfrm>
            <a:custGeom>
              <a:avLst/>
              <a:gdLst>
                <a:gd name="connsiteX0" fmla="*/ 0 w 445008"/>
                <a:gd name="connsiteY0" fmla="*/ 0 h 920496"/>
                <a:gd name="connsiteX1" fmla="*/ 73152 w 445008"/>
                <a:gd name="connsiteY1" fmla="*/ 859536 h 920496"/>
                <a:gd name="connsiteX2" fmla="*/ 445008 w 445008"/>
                <a:gd name="connsiteY2" fmla="*/ 920496 h 920496"/>
                <a:gd name="connsiteX3" fmla="*/ 0 w 445008"/>
                <a:gd name="connsiteY3" fmla="*/ 0 h 920496"/>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73152 w 585216"/>
                <a:gd name="connsiteY1" fmla="*/ 859536 h 969264"/>
                <a:gd name="connsiteX2" fmla="*/ 585216 w 585216"/>
                <a:gd name="connsiteY2" fmla="*/ 969264 h 969264"/>
                <a:gd name="connsiteX3" fmla="*/ 0 w 585216"/>
                <a:gd name="connsiteY3" fmla="*/ 0 h 969264"/>
                <a:gd name="connsiteX0" fmla="*/ 0 w 585216"/>
                <a:gd name="connsiteY0" fmla="*/ 0 h 969264"/>
                <a:gd name="connsiteX1" fmla="*/ 91440 w 585216"/>
                <a:gd name="connsiteY1" fmla="*/ 853440 h 969264"/>
                <a:gd name="connsiteX2" fmla="*/ 585216 w 585216"/>
                <a:gd name="connsiteY2" fmla="*/ 969264 h 969264"/>
                <a:gd name="connsiteX3" fmla="*/ 0 w 585216"/>
                <a:gd name="connsiteY3" fmla="*/ 0 h 969264"/>
                <a:gd name="connsiteX0" fmla="*/ 0 w 585216"/>
                <a:gd name="connsiteY0" fmla="*/ 0 h 969264"/>
                <a:gd name="connsiteX1" fmla="*/ 60960 w 585216"/>
                <a:gd name="connsiteY1" fmla="*/ 847344 h 969264"/>
                <a:gd name="connsiteX2" fmla="*/ 585216 w 585216"/>
                <a:gd name="connsiteY2" fmla="*/ 969264 h 969264"/>
                <a:gd name="connsiteX3" fmla="*/ 0 w 585216"/>
                <a:gd name="connsiteY3" fmla="*/ 0 h 969264"/>
                <a:gd name="connsiteX0" fmla="*/ 0 w 512307"/>
                <a:gd name="connsiteY0" fmla="*/ 0 h 857116"/>
                <a:gd name="connsiteX1" fmla="*/ 60960 w 512307"/>
                <a:gd name="connsiteY1" fmla="*/ 847344 h 857116"/>
                <a:gd name="connsiteX2" fmla="*/ 512307 w 512307"/>
                <a:gd name="connsiteY2" fmla="*/ 856863 h 857116"/>
                <a:gd name="connsiteX3" fmla="*/ 0 w 512307"/>
                <a:gd name="connsiteY3" fmla="*/ 0 h 857116"/>
                <a:gd name="connsiteX0" fmla="*/ 0 w 512307"/>
                <a:gd name="connsiteY0" fmla="*/ 0 h 904800"/>
                <a:gd name="connsiteX1" fmla="*/ 60960 w 512307"/>
                <a:gd name="connsiteY1" fmla="*/ 847344 h 904800"/>
                <a:gd name="connsiteX2" fmla="*/ 512307 w 512307"/>
                <a:gd name="connsiteY2" fmla="*/ 856863 h 904800"/>
                <a:gd name="connsiteX3" fmla="*/ 0 w 512307"/>
                <a:gd name="connsiteY3" fmla="*/ 0 h 904800"/>
              </a:gdLst>
              <a:ahLst/>
              <a:cxnLst>
                <a:cxn ang="0">
                  <a:pos x="connsiteX0" y="connsiteY0"/>
                </a:cxn>
                <a:cxn ang="0">
                  <a:pos x="connsiteX1" y="connsiteY1"/>
                </a:cxn>
                <a:cxn ang="0">
                  <a:pos x="connsiteX2" y="connsiteY2"/>
                </a:cxn>
                <a:cxn ang="0">
                  <a:pos x="connsiteX3" y="connsiteY3"/>
                </a:cxn>
              </a:cxnLst>
              <a:rect l="l" t="t" r="r" b="b"/>
              <a:pathLst>
                <a:path w="512307" h="904800">
                  <a:moveTo>
                    <a:pt x="0" y="0"/>
                  </a:moveTo>
                  <a:lnTo>
                    <a:pt x="60960" y="847344"/>
                  </a:lnTo>
                  <a:cubicBezTo>
                    <a:pt x="231648" y="883920"/>
                    <a:pt x="356849" y="950855"/>
                    <a:pt x="512307" y="856863"/>
                  </a:cubicBezTo>
                  <a:lnTo>
                    <a:pt x="0" y="0"/>
                  </a:lnTo>
                  <a:close/>
                </a:path>
              </a:pathLst>
            </a:custGeom>
            <a:solidFill>
              <a:srgbClr val="FF0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Isosceles Triangle 23"/>
            <p:cNvSpPr/>
            <p:nvPr/>
          </p:nvSpPr>
          <p:spPr>
            <a:xfrm flipV="1">
              <a:off x="6179918" y="1365354"/>
              <a:ext cx="92975" cy="85491"/>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Oval 24"/>
          <p:cNvSpPr/>
          <p:nvPr/>
        </p:nvSpPr>
        <p:spPr>
          <a:xfrm>
            <a:off x="3870960" y="2200656"/>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Curved Connector 7"/>
          <p:cNvCxnSpPr/>
          <p:nvPr/>
        </p:nvCxnSpPr>
        <p:spPr>
          <a:xfrm rot="10800000">
            <a:off x="4029188" y="2368363"/>
            <a:ext cx="1523015" cy="411326"/>
          </a:xfrm>
          <a:prstGeom prst="curvedConnector3">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a:spLocks noChangeAspect="1"/>
          </p:cNvSpPr>
          <p:nvPr/>
        </p:nvSpPr>
        <p:spPr>
          <a:xfrm>
            <a:off x="4156700" y="2208820"/>
            <a:ext cx="194854" cy="194854"/>
          </a:xfrm>
          <a:prstGeom prst="ellipse">
            <a:avLst/>
          </a:prstGeom>
          <a:solidFill>
            <a:schemeClr val="bg1">
              <a:alpha val="52000"/>
            </a:schemeClr>
          </a:solidFill>
          <a:ln w="5715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3974376" y="2214268"/>
            <a:ext cx="72000" cy="72000"/>
          </a:xfrm>
          <a:prstGeom prst="ellipse">
            <a:avLst/>
          </a:prstGeom>
          <a:solidFill>
            <a:srgbClr val="C00000">
              <a:alpha val="52000"/>
            </a:srgbClr>
          </a:solidFill>
          <a:ln w="12700">
            <a:solidFill>
              <a:schemeClr val="bg1">
                <a:alpha val="57000"/>
              </a:schemeClr>
            </a:solidFill>
          </a:ln>
          <a:effectLst>
            <a:outerShdw blurRad="482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5563512" y="2367517"/>
            <a:ext cx="2645044" cy="1338851"/>
          </a:xfrm>
          <a:prstGeom prst="roundRect">
            <a:avLst/>
          </a:prstGeom>
          <a:solidFill>
            <a:schemeClr val="bg1"/>
          </a:solidFill>
          <a:ln w="9525">
            <a:solidFill>
              <a:srgbClr val="0093D0"/>
            </a:solidFill>
          </a:ln>
          <a:effectLst>
            <a:outerShdw blurRad="1778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This red line shows where the </a:t>
            </a:r>
            <a:r>
              <a:rPr lang="en-GB" sz="1600" b="1" dirty="0">
                <a:solidFill>
                  <a:schemeClr val="accent1"/>
                </a:solidFill>
              </a:rPr>
              <a:t>Source </a:t>
            </a:r>
            <a:r>
              <a:rPr lang="en-GB" sz="1600" b="1" dirty="0" err="1">
                <a:solidFill>
                  <a:schemeClr val="accent1"/>
                </a:solidFill>
              </a:rPr>
              <a:t>wavefield</a:t>
            </a:r>
            <a:r>
              <a:rPr lang="en-GB" sz="1600" b="1" dirty="0">
                <a:solidFill>
                  <a:schemeClr val="accent1"/>
                </a:solidFill>
              </a:rPr>
              <a:t> </a:t>
            </a:r>
            <a:r>
              <a:rPr lang="en-GB" sz="1600" dirty="0">
                <a:solidFill>
                  <a:schemeClr val="tx1"/>
                </a:solidFill>
              </a:rPr>
              <a:t>would be if there were no velocity change at the seafloor</a:t>
            </a:r>
          </a:p>
        </p:txBody>
      </p:sp>
    </p:spTree>
    <p:extLst>
      <p:ext uri="{BB962C8B-B14F-4D97-AF65-F5344CB8AC3E}">
        <p14:creationId xmlns:p14="http://schemas.microsoft.com/office/powerpoint/2010/main" val="1770019089"/>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sld>
</file>

<file path=ppt/theme/theme1.xml><?xml version="1.0" encoding="utf-8"?>
<a:theme xmlns:a="http://schemas.openxmlformats.org/drawingml/2006/main" name="CGG_PPT_4x3">
  <a:themeElements>
    <a:clrScheme name="CGG Standard">
      <a:dk1>
        <a:srgbClr val="000000"/>
      </a:dk1>
      <a:lt1>
        <a:srgbClr val="FFFFFF"/>
      </a:lt1>
      <a:dk2>
        <a:srgbClr val="6A737B"/>
      </a:dk2>
      <a:lt2>
        <a:srgbClr val="B0B7BC"/>
      </a:lt2>
      <a:accent1>
        <a:srgbClr val="0093D0"/>
      </a:accent1>
      <a:accent2>
        <a:srgbClr val="B2DFF1"/>
      </a:accent2>
      <a:accent3>
        <a:srgbClr val="8CC63F"/>
      </a:accent3>
      <a:accent4>
        <a:srgbClr val="D1E8B2"/>
      </a:accent4>
      <a:accent5>
        <a:srgbClr val="FCB034"/>
      </a:accent5>
      <a:accent6>
        <a:srgbClr val="FEDFAE"/>
      </a:accent6>
      <a:hlink>
        <a:srgbClr val="0093D0"/>
      </a:hlink>
      <a:folHlink>
        <a:srgbClr val="8CC63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rgbClr val="0093D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0093D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d4c99064-5daf-4c0b-a4a8-88a38ba68340">3</Category>
    <PublishingExpirationDate xmlns="http://schemas.microsoft.com/sharepoint/v3" xsi:nil="true"/>
    <PublishingStartDate xmlns="http://schemas.microsoft.com/sharepoint/v3" xsi:nil="true"/>
    <File_x0020_Type0 xmlns="d4c99064-5daf-4c0b-a4a8-88a38ba68340">potx</File_x0020_Type0>
    <Company xmlns="d4c99064-5daf-4c0b-a4a8-88a38ba68340">CGG</Compan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DC29BB83C1F343918DA30033CD42F0" ma:contentTypeVersion="4" ma:contentTypeDescription="Create a new document." ma:contentTypeScope="" ma:versionID="faf07bae5949a2e992ccee208bc8783a">
  <xsd:schema xmlns:xsd="http://www.w3.org/2001/XMLSchema" xmlns:xs="http://www.w3.org/2001/XMLSchema" xmlns:p="http://schemas.microsoft.com/office/2006/metadata/properties" xmlns:ns1="http://schemas.microsoft.com/sharepoint/v3" xmlns:ns2="d4c99064-5daf-4c0b-a4a8-88a38ba68340" targetNamespace="http://schemas.microsoft.com/office/2006/metadata/properties" ma:root="true" ma:fieldsID="08d918cfdde80102df7f7df9b795136b" ns1:_="" ns2:_="">
    <xsd:import namespace="http://schemas.microsoft.com/sharepoint/v3"/>
    <xsd:import namespace="d4c99064-5daf-4c0b-a4a8-88a38ba68340"/>
    <xsd:element name="properties">
      <xsd:complexType>
        <xsd:sequence>
          <xsd:element name="documentManagement">
            <xsd:complexType>
              <xsd:all>
                <xsd:element ref="ns1:PublishingStartDate" minOccurs="0"/>
                <xsd:element ref="ns1:PublishingExpirationDate" minOccurs="0"/>
                <xsd:element ref="ns2:Category" minOccurs="0"/>
                <xsd:element ref="ns2:Company" minOccurs="0"/>
                <xsd:element ref="ns2:File_x0020_Type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c99064-5daf-4c0b-a4a8-88a38ba68340" elementFormDefault="qualified">
    <xsd:import namespace="http://schemas.microsoft.com/office/2006/documentManagement/types"/>
    <xsd:import namespace="http://schemas.microsoft.com/office/infopath/2007/PartnerControls"/>
    <xsd:element name="Category" ma:index="10" nillable="true" ma:displayName="Category" ma:list="{bce80bde-466f-48b4-9989-9570f152ae95}" ma:internalName="Category" ma:showField="Title">
      <xsd:simpleType>
        <xsd:restriction base="dms:Lookup"/>
      </xsd:simpleType>
    </xsd:element>
    <xsd:element name="Company" ma:index="11" nillable="true" ma:displayName="Company" ma:default="CGG" ma:format="Dropdown" ma:internalName="Company">
      <xsd:simpleType>
        <xsd:restriction base="dms:Choice">
          <xsd:enumeration value="CGG"/>
          <xsd:enumeration value="Hampson-Russell"/>
          <xsd:enumeration value="Jason"/>
          <xsd:enumeration value="Robertson"/>
        </xsd:restriction>
      </xsd:simpleType>
    </xsd:element>
    <xsd:element name="File_x0020_Type0" ma:index="12" nillable="true" ma:displayName="File Type" ma:internalName="File_x0020_Type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A1D0F3-0AC5-42B9-AA40-B251D33CBD1B}">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4c99064-5daf-4c0b-a4a8-88a38ba68340"/>
    <ds:schemaRef ds:uri="http://www.w3.org/XML/1998/namespace"/>
    <ds:schemaRef ds:uri="http://purl.org/dc/dcmitype/"/>
  </ds:schemaRefs>
</ds:datastoreItem>
</file>

<file path=customXml/itemProps2.xml><?xml version="1.0" encoding="utf-8"?>
<ds:datastoreItem xmlns:ds="http://schemas.openxmlformats.org/officeDocument/2006/customXml" ds:itemID="{A0ADDF30-A9AA-4872-A5D5-5CBB808709EC}">
  <ds:schemaRefs>
    <ds:schemaRef ds:uri="http://schemas.microsoft.com/sharepoint/v3/contenttype/forms"/>
  </ds:schemaRefs>
</ds:datastoreItem>
</file>

<file path=customXml/itemProps3.xml><?xml version="1.0" encoding="utf-8"?>
<ds:datastoreItem xmlns:ds="http://schemas.openxmlformats.org/officeDocument/2006/customXml" ds:itemID="{ADFF38F2-700E-4C56-B578-CD1E434FAF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4c99064-5daf-4c0b-a4a8-88a38ba683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CGG_PPT_4x3</Template>
  <TotalTime>133809</TotalTime>
  <Words>5341</Words>
  <Application>Microsoft Macintosh PowerPoint</Application>
  <PresentationFormat>On-screen Show (4:3)</PresentationFormat>
  <Paragraphs>4272</Paragraphs>
  <Slides>151</Slides>
  <Notes>64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151</vt:i4>
      </vt:variant>
    </vt:vector>
  </HeadingPairs>
  <TitlesOfParts>
    <vt:vector size="158" baseType="lpstr">
      <vt:lpstr>Arial</vt:lpstr>
      <vt:lpstr>Calibri</vt:lpstr>
      <vt:lpstr>Cambria Math</vt:lpstr>
      <vt:lpstr>Informal Roman</vt:lpstr>
      <vt:lpstr>Times New Roman</vt:lpstr>
      <vt:lpstr>Wingdings</vt:lpstr>
      <vt:lpstr>CGG_PPT_4x3</vt:lpstr>
      <vt:lpstr>Wavefield continuation theory, Born approximation, imaging principles  Migration methods: WEM, RTM, Kirchhoff  High-resolution acquisition, including: broadband sources and receivers, dense time and space sampling, source and receiver designature, deghosting, and examples of how shear waves may and may not improve resolution         Practical problems in imaging, including: angle control, anisotropy, land, and many more  Velocity estimation, shallow and deep  OBN hardware, acquisition geometries, operations, and processing  Towards high-resolution imaging: least-squares migration, imaging multiples, broadband imaging  Towards unconventional high-resolution imaging: magical thinking? (Sparsity, diffraction imaging, superresolution) </vt:lpstr>
      <vt:lpstr>Seismic imaging Principles and practice</vt:lpstr>
      <vt:lpstr>Wavefield Extrapolation</vt:lpstr>
      <vt:lpstr>Superposition principle</vt:lpstr>
      <vt:lpstr>Superposition principle</vt:lpstr>
      <vt:lpstr>Superposition principle</vt:lpstr>
      <vt:lpstr>Superposition principle</vt:lpstr>
      <vt:lpstr>Superposition principle</vt:lpstr>
      <vt:lpstr>Superposition principle</vt:lpstr>
      <vt:lpstr>Superposition principle</vt:lpstr>
      <vt:lpstr>Superposition principle</vt:lpstr>
      <vt:lpstr>Superposition principle</vt:lpstr>
      <vt:lpstr>Superposition principle</vt:lpstr>
      <vt:lpstr>Superposition principle</vt:lpstr>
      <vt:lpstr>Superposition principle</vt:lpstr>
      <vt:lpstr>Superposition principle</vt:lpstr>
      <vt:lpstr>Superposition principle holds for sources, not diffractors</vt:lpstr>
      <vt:lpstr>Superposition principle holds for sources, not diffractors</vt:lpstr>
      <vt:lpstr>Superposition principle holds for sources, not diffractors</vt:lpstr>
      <vt:lpstr>Superposition principle</vt:lpstr>
      <vt:lpstr>Huygens’ principle</vt:lpstr>
      <vt:lpstr>Huygens’ principle</vt:lpstr>
      <vt:lpstr>Huygens’ principle</vt:lpstr>
      <vt:lpstr>Huygens’ principle</vt:lpstr>
      <vt:lpstr>Huygens’ principle</vt:lpstr>
      <vt:lpstr>Huygens’ principle</vt:lpstr>
      <vt:lpstr>Huygens’ principle</vt:lpstr>
      <vt:lpstr>Huygens’ principle</vt:lpstr>
      <vt:lpstr>Huygens’ principle</vt:lpstr>
      <vt:lpstr>Huygens’ principle</vt:lpstr>
      <vt:lpstr>Huygens’ principle is incomplete</vt:lpstr>
      <vt:lpstr>Huygens’ principle is incomplete</vt:lpstr>
      <vt:lpstr>Huygens’ principle is incomplete</vt:lpstr>
      <vt:lpstr>Huygens’ principle is incomplete</vt:lpstr>
      <vt:lpstr>Huygens’ principle applied to migration</vt:lpstr>
      <vt:lpstr>Theory of standard migration*</vt:lpstr>
      <vt:lpstr>What is “standard migration”?</vt:lpstr>
      <vt:lpstr>What is “standard migration”?</vt:lpstr>
      <vt:lpstr>Off on a tangent: Are these “single scatter?”</vt:lpstr>
      <vt:lpstr>Off on a tangent: Are these “single scatter?”</vt:lpstr>
      <vt:lpstr>Theory of standard migration</vt:lpstr>
      <vt:lpstr>Theory of standard migration</vt:lpstr>
      <vt:lpstr>Theory of standard migration</vt:lpstr>
      <vt:lpstr>Theory of standard migration</vt:lpstr>
      <vt:lpstr>Theory of standard migration</vt:lpstr>
      <vt:lpstr>Theory of standard migration</vt:lpstr>
      <vt:lpstr>Theory of standard migration</vt:lpstr>
      <vt:lpstr>Theory of standard migration</vt:lpstr>
      <vt:lpstr>Theory of standard migration</vt:lpstr>
      <vt:lpstr>Total wavefield = reference wavefield + scattered wavefield</vt:lpstr>
      <vt:lpstr>Total wavefield = reference wavefield + scattered wavefield</vt:lpstr>
      <vt:lpstr>Total wavefield = reference wavefield + scattered wavefield</vt:lpstr>
      <vt:lpstr>Total wavefield = reference wavefield + scattered wavefield</vt:lpstr>
      <vt:lpstr>Total wavefield = reference wavefield + scattered wavefield</vt:lpstr>
      <vt:lpstr>Total wavefield = reference wavefield + scattered wavefield</vt:lpstr>
      <vt:lpstr>Theory of standard migration</vt:lpstr>
      <vt:lpstr>Theory of standard migration</vt:lpstr>
      <vt:lpstr>Theory of standard migration</vt:lpstr>
      <vt:lpstr>Theory of standard migration</vt:lpstr>
      <vt:lpstr>Theory of standard migration</vt:lpstr>
      <vt:lpstr>Theory of standard migration</vt:lpstr>
      <vt:lpstr>The source wavefield, plus unwanted receiver wavefield </vt:lpstr>
      <vt:lpstr>The receiver wavefield, plus unwanted source wavefield</vt:lpstr>
      <vt:lpstr>The imaging condition uses source and receiver wavefields</vt:lpstr>
      <vt:lpstr>Wave equation migration (Claerbout, 1970-1971)</vt:lpstr>
      <vt:lpstr>Wave equation migration (Claerbout, 1970-1971)</vt:lpstr>
      <vt:lpstr>Wave equation migration (Claerbout, 1970-1971)</vt:lpstr>
      <vt:lpstr>Wave equation migration (Claerbout, 1970-1971)</vt:lpstr>
      <vt:lpstr>Wave equation migration (Claerbout, 1970-1971)</vt:lpstr>
      <vt:lpstr>Wave equation migration (Claerbout, 1970-1971)</vt:lpstr>
      <vt:lpstr>Wave equation migration (Claerbout, 1970-1971)</vt:lpstr>
      <vt:lpstr>Wave equation migration (Claerbout, 1970-1971)</vt:lpstr>
      <vt:lpstr>Wave equation migration (Claerbout, 1970-1971)</vt:lpstr>
      <vt:lpstr>Wave equation migration (Claerbout, 1970-1971)</vt:lpstr>
      <vt:lpstr>Parabolic wave equation</vt:lpstr>
      <vt:lpstr>The invention of wave-equation migration</vt:lpstr>
      <vt:lpstr>The invention of wave-equation migration</vt:lpstr>
      <vt:lpstr>The invention of wave-equation migration</vt:lpstr>
      <vt:lpstr>The invention of wave-equation migration</vt:lpstr>
      <vt:lpstr>The invention of wave-equation migration</vt:lpstr>
      <vt:lpstr>The invention of wave-equation migration</vt:lpstr>
      <vt:lpstr>The invention of wave-equation migration</vt:lpstr>
      <vt:lpstr>The invention of wave-equation migration</vt:lpstr>
      <vt:lpstr>The invention of wave-equation migration</vt:lpstr>
      <vt:lpstr>The invention of wave-equation migration</vt:lpstr>
      <vt:lpstr>Wavefield propagation forwards in time</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Wave propagation and the imaging condition</vt:lpstr>
      <vt:lpstr>To be continued…</vt:lpstr>
    </vt:vector>
  </TitlesOfParts>
  <Company>CGGVeritas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jupp, richard</dc:creator>
  <cp:lastModifiedBy>Shuki Ronen</cp:lastModifiedBy>
  <cp:revision>371</cp:revision>
  <dcterms:created xsi:type="dcterms:W3CDTF">2013-01-28T12:03:31Z</dcterms:created>
  <dcterms:modified xsi:type="dcterms:W3CDTF">2020-05-08T22:41:01Z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0x01010066DC29BB83C1F343918DA30033CD42F0</vt:lpwstr>
  </property>
  <property fmtid="{D5CDD505-2E9C-101B-9397-08002B2CF9AE}" pid="3" name="Order">
    <vt:r8>12100</vt:r8>
  </property>
</Properties>
</file>