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80" r:id="rId8"/>
    <p:sldId id="263" r:id="rId9"/>
    <p:sldId id="283" r:id="rId10"/>
    <p:sldId id="284" r:id="rId11"/>
    <p:sldId id="285" r:id="rId12"/>
    <p:sldId id="277" r:id="rId13"/>
    <p:sldId id="28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23"/>
    <p:restoredTop sz="94767"/>
  </p:normalViewPr>
  <p:slideViewPr>
    <p:cSldViewPr snapToGrid="0" snapToObjects="1">
      <p:cViewPr varScale="1">
        <p:scale>
          <a:sx n="110" d="100"/>
          <a:sy n="110" d="100"/>
        </p:scale>
        <p:origin x="17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3A537-DFA2-D34F-9705-A1A740C52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B174C0-7E01-654B-87D9-5295C8DCEF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5239F-28C7-884F-82EF-46FB06B9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3EBF-7BEE-614D-9B59-212432367B06}" type="datetimeFigureOut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C9F68-4DDE-9741-99A6-DF9BC4766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2337A-8FCE-F748-ABAC-408A5FCF1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D279-05A1-D442-ACCF-5F833C14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73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BFD1-C309-674E-8EC0-D87D9AC40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07FDC9-022F-3045-85C3-93BBADDC4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F2D5A-BFAA-AF43-85ED-0BD6EDD70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3EBF-7BEE-614D-9B59-212432367B06}" type="datetimeFigureOut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20D63-38ED-3B4C-A960-25A1865C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189A2-8DCC-A94D-A76A-0DA47281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D279-05A1-D442-ACCF-5F833C14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25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8358DD-B08E-1A45-BB65-18F78D1979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EEE990-C3DD-6D41-8A0F-B2FB247D6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ACE61-1C54-DF48-BCE5-FE5570CB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3EBF-7BEE-614D-9B59-212432367B06}" type="datetimeFigureOut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C28E5-9B5B-C145-9AC7-E89593FF3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4094A-9BB4-A343-8B52-E8C1DE536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D279-05A1-D442-ACCF-5F833C14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64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7470E-F282-CB47-A1CD-24B30A318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732DB-5AAA-9242-9BC4-C1BE130D4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77A9B-1060-0C44-8030-A60E2CCD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3EBF-7BEE-614D-9B59-212432367B06}" type="datetimeFigureOut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62410-AEC9-A144-88F1-23210F170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96CE-2E42-8A41-A7CD-E8AE84EF2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D279-05A1-D442-ACCF-5F833C14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3B294-1500-564F-91E8-49B0A31C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F8707-3C63-1B4A-B948-B945DFAD7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B0F0D-13B0-524D-AC5A-6B897C8AC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3EBF-7BEE-614D-9B59-212432367B06}" type="datetimeFigureOut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C1A45-D45B-8E4D-933D-1B231B631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23C03-4F18-0549-BD3A-DA0DC90AC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D279-05A1-D442-ACCF-5F833C14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80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A4D55-6C13-E043-A2CA-6C4DAE7C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65670-EF02-B74A-8A3C-8859E0BE9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BB985-110A-684F-B04F-11C131D87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05450-E3E7-AF45-B202-92EF134C9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3EBF-7BEE-614D-9B59-212432367B06}" type="datetimeFigureOut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413D9-66DF-C740-92A6-05BA99723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41AF7-9106-D14D-86FE-86BD2E151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D279-05A1-D442-ACCF-5F833C14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1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74596-72DD-A74A-B176-094492842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55538-AA75-E440-910B-23EA1813A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67967B-8F17-6649-B897-3B1394E87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A0F652-226E-B043-AF9D-9783151403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8F497-A7FA-7147-A302-C0B1BEDD7E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DE261F-7535-3343-88E9-A5EA13689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3EBF-7BEE-614D-9B59-212432367B06}" type="datetimeFigureOut">
              <a:rPr lang="en-US" smtClean="0"/>
              <a:t>6/24/20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C1DE2-BA80-464C-BF01-9DD419D0D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9496D5-E1CD-504E-857A-E6E993F72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D279-05A1-D442-ACCF-5F833C14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57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5111-D75A-954F-BA8F-6F0CB4622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352A29-AFC8-774F-AF05-AB1AB63AF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3EBF-7BEE-614D-9B59-212432367B06}" type="datetimeFigureOut">
              <a:rPr lang="en-US" smtClean="0"/>
              <a:t>6/24/20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6481B-5416-5447-9917-F12030BC7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6D79B4-5547-F44F-9337-04F8B98DC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D279-05A1-D442-ACCF-5F833C14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87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9BF7AC-D4C1-F548-A73F-2EC166BFF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3EBF-7BEE-614D-9B59-212432367B06}" type="datetimeFigureOut">
              <a:rPr lang="en-US" smtClean="0"/>
              <a:t>6/24/20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6AD15-663B-F342-B25F-A10E8D0E4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9D704-FD23-F74C-9CF3-33B313435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D279-05A1-D442-ACCF-5F833C14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02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E7EB4-7ED6-B441-B807-B8A19B9C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856A8-5CBD-6A46-A877-8B9CF3141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553097-75BF-8C4F-AAEB-ED0F5B2AF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EEFF4-6DEC-3547-9D18-721801E35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3EBF-7BEE-614D-9B59-212432367B06}" type="datetimeFigureOut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82A4C2-FD3D-DA4F-9382-8E5EAC14F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7863B-02F6-114B-B350-00CB06CB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D279-05A1-D442-ACCF-5F833C14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3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2DEC9-E64A-5343-B6C2-D18CA26C6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7DCBAE-50CE-004C-8F2B-316AAE8D68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4DCF4-CE35-444B-905C-BFC0C0DEB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299E4C-5871-0A48-BA4B-1F95C1E27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3EBF-7BEE-614D-9B59-212432367B06}" type="datetimeFigureOut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E4D959-825A-0440-B71E-8EFF66AC8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8439E-A25B-3141-945C-78BBD34AF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D279-05A1-D442-ACCF-5F833C14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92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6FC593-3783-8344-A0F1-150A24CF5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5942C-8C5E-DE40-97EE-25DDCC651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E01A6-7567-0941-B7DB-817229F5B0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83EBF-7BEE-614D-9B59-212432367B06}" type="datetimeFigureOut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73696-177B-D54D-97C7-74DCC6A920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C4840-7485-D24D-BA5B-620CE345B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DD279-05A1-D442-ACCF-5F833C14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6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searchgate.net/publication/journal/0149-1423_AAPG_Bulleti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595D9-C9DB-F645-A30B-95603659C5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Thoughts on CO</a:t>
            </a:r>
            <a:r>
              <a:rPr lang="en-US" baseline="-25000" dirty="0"/>
              <a:t>2</a:t>
            </a:r>
            <a:r>
              <a:rPr lang="en-US" dirty="0"/>
              <a:t> sequestration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2A333-3B8B-164F-A1D7-1AF284B3B0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Shuki Ronen</a:t>
            </a:r>
          </a:p>
          <a:p>
            <a:r>
              <a:rPr lang="en-US" dirty="0"/>
              <a:t>June, 2020</a:t>
            </a:r>
          </a:p>
        </p:txBody>
      </p:sp>
    </p:spTree>
    <p:extLst>
      <p:ext uri="{BB962C8B-B14F-4D97-AF65-F5344CB8AC3E}">
        <p14:creationId xmlns:p14="http://schemas.microsoft.com/office/powerpoint/2010/main" val="2328520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37F48-9610-BF48-9300-623030549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993"/>
            <a:ext cx="10515600" cy="769406"/>
          </a:xfrm>
        </p:spPr>
        <p:txBody>
          <a:bodyPr>
            <a:normAutofit/>
          </a:bodyPr>
          <a:lstStyle/>
          <a:p>
            <a:r>
              <a:rPr lang="en-US" dirty="0"/>
              <a:t>Schematic injection site (based on </a:t>
            </a:r>
            <a:r>
              <a:rPr lang="en-US" dirty="0" err="1"/>
              <a:t>Sleipner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371BCD-9CFD-714F-881E-125E059A03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12" t="12931" r="58325" b="10274"/>
          <a:stretch/>
        </p:blipFill>
        <p:spPr>
          <a:xfrm>
            <a:off x="3132667" y="1683805"/>
            <a:ext cx="2252133" cy="45693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23C7E7-1D4C-6047-8853-92B626A51504}"/>
              </a:ext>
            </a:extLst>
          </p:cNvPr>
          <p:cNvSpPr/>
          <p:nvPr/>
        </p:nvSpPr>
        <p:spPr>
          <a:xfrm>
            <a:off x="3132667" y="1683805"/>
            <a:ext cx="2252133" cy="45693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17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37F48-9610-BF48-9300-623030549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993"/>
            <a:ext cx="10515600" cy="769406"/>
          </a:xfrm>
        </p:spPr>
        <p:txBody>
          <a:bodyPr>
            <a:normAutofit/>
          </a:bodyPr>
          <a:lstStyle/>
          <a:p>
            <a:r>
              <a:rPr lang="en-US" dirty="0"/>
              <a:t>Schematic injection site (based on </a:t>
            </a:r>
            <a:r>
              <a:rPr lang="en-US" dirty="0" err="1"/>
              <a:t>Sleipner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371BCD-9CFD-714F-881E-125E059A03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12" t="12931" r="58325" b="10274"/>
          <a:stretch/>
        </p:blipFill>
        <p:spPr>
          <a:xfrm>
            <a:off x="1151467" y="914399"/>
            <a:ext cx="9347200" cy="53265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83B8F6-8A6C-E543-8445-728D0DE74469}"/>
              </a:ext>
            </a:extLst>
          </p:cNvPr>
          <p:cNvSpPr/>
          <p:nvPr/>
        </p:nvSpPr>
        <p:spPr>
          <a:xfrm>
            <a:off x="5858934" y="4004270"/>
            <a:ext cx="13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injector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B9165D-A855-5344-826F-F9527C26C1BE}"/>
              </a:ext>
            </a:extLst>
          </p:cNvPr>
          <p:cNvSpPr/>
          <p:nvPr/>
        </p:nvSpPr>
        <p:spPr>
          <a:xfrm>
            <a:off x="6057901" y="2298004"/>
            <a:ext cx="27643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Seismic monitoring well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DA4EE5-8CC9-A045-96DB-981C3E854CAF}"/>
              </a:ext>
            </a:extLst>
          </p:cNvPr>
          <p:cNvSpPr/>
          <p:nvPr/>
        </p:nvSpPr>
        <p:spPr>
          <a:xfrm>
            <a:off x="6307667" y="2966471"/>
            <a:ext cx="1845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sniffer well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ED9F5CE-FC22-5F42-9C1E-411E11C311C3}"/>
              </a:ext>
            </a:extLst>
          </p:cNvPr>
          <p:cNvSpPr/>
          <p:nvPr/>
        </p:nvSpPr>
        <p:spPr>
          <a:xfrm>
            <a:off x="1572157" y="1916115"/>
            <a:ext cx="46037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1B2303A-6B0E-0545-A132-F66786C21096}"/>
              </a:ext>
            </a:extLst>
          </p:cNvPr>
          <p:cNvSpPr/>
          <p:nvPr/>
        </p:nvSpPr>
        <p:spPr>
          <a:xfrm>
            <a:off x="2153938" y="1916115"/>
            <a:ext cx="46037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3EFD3-657E-0647-80BE-EAC39F55C9F0}"/>
              </a:ext>
            </a:extLst>
          </p:cNvPr>
          <p:cNvSpPr/>
          <p:nvPr/>
        </p:nvSpPr>
        <p:spPr>
          <a:xfrm>
            <a:off x="2735719" y="1916115"/>
            <a:ext cx="46037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FDE02E6-1ABA-AB4A-B4A9-B47E52AFCA82}"/>
              </a:ext>
            </a:extLst>
          </p:cNvPr>
          <p:cNvSpPr/>
          <p:nvPr/>
        </p:nvSpPr>
        <p:spPr>
          <a:xfrm>
            <a:off x="3317500" y="1916115"/>
            <a:ext cx="46037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2C60A2-AA25-BF45-9B38-EDA1DE24460C}"/>
              </a:ext>
            </a:extLst>
          </p:cNvPr>
          <p:cNvSpPr/>
          <p:nvPr/>
        </p:nvSpPr>
        <p:spPr>
          <a:xfrm>
            <a:off x="3899281" y="1916115"/>
            <a:ext cx="46037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09D0AC8-4917-1F4B-8D72-CBE4B557E393}"/>
              </a:ext>
            </a:extLst>
          </p:cNvPr>
          <p:cNvSpPr/>
          <p:nvPr/>
        </p:nvSpPr>
        <p:spPr>
          <a:xfrm>
            <a:off x="4481062" y="1916115"/>
            <a:ext cx="46037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3AEE602-8B64-2E48-BE31-80E646C4E2A1}"/>
              </a:ext>
            </a:extLst>
          </p:cNvPr>
          <p:cNvSpPr/>
          <p:nvPr/>
        </p:nvSpPr>
        <p:spPr>
          <a:xfrm>
            <a:off x="5062843" y="1916115"/>
            <a:ext cx="46037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7F40DC4-4959-6A4F-AF89-C7F0C98C7A90}"/>
              </a:ext>
            </a:extLst>
          </p:cNvPr>
          <p:cNvSpPr/>
          <p:nvPr/>
        </p:nvSpPr>
        <p:spPr>
          <a:xfrm>
            <a:off x="5644624" y="1916115"/>
            <a:ext cx="46037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07FF166-D60E-8B4E-9CAB-4B1C8F588EA9}"/>
              </a:ext>
            </a:extLst>
          </p:cNvPr>
          <p:cNvSpPr/>
          <p:nvPr/>
        </p:nvSpPr>
        <p:spPr>
          <a:xfrm>
            <a:off x="6226405" y="1916115"/>
            <a:ext cx="46037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1DFB452-1CAC-6D43-81E6-A6DE8DD63C9D}"/>
              </a:ext>
            </a:extLst>
          </p:cNvPr>
          <p:cNvSpPr/>
          <p:nvPr/>
        </p:nvSpPr>
        <p:spPr>
          <a:xfrm>
            <a:off x="6808186" y="1916115"/>
            <a:ext cx="46037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2C789F3-79D8-CA43-962C-DF04BBAEF6BC}"/>
              </a:ext>
            </a:extLst>
          </p:cNvPr>
          <p:cNvSpPr/>
          <p:nvPr/>
        </p:nvSpPr>
        <p:spPr>
          <a:xfrm>
            <a:off x="7389967" y="1916115"/>
            <a:ext cx="46037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52E2D6A-B555-0D47-82D9-7F5F4B694B85}"/>
              </a:ext>
            </a:extLst>
          </p:cNvPr>
          <p:cNvSpPr/>
          <p:nvPr/>
        </p:nvSpPr>
        <p:spPr>
          <a:xfrm>
            <a:off x="7971748" y="1916115"/>
            <a:ext cx="46037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4DE6ECF-20FB-7D45-B800-6D06071AE70E}"/>
              </a:ext>
            </a:extLst>
          </p:cNvPr>
          <p:cNvSpPr/>
          <p:nvPr/>
        </p:nvSpPr>
        <p:spPr>
          <a:xfrm>
            <a:off x="8553529" y="1916115"/>
            <a:ext cx="46037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A703BB7-42D4-E845-9B26-575530D149E6}"/>
              </a:ext>
            </a:extLst>
          </p:cNvPr>
          <p:cNvSpPr/>
          <p:nvPr/>
        </p:nvSpPr>
        <p:spPr>
          <a:xfrm>
            <a:off x="9135310" y="1916115"/>
            <a:ext cx="46037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CBAD2DB-3FFC-F247-B3A7-C00AB1BAD00E}"/>
              </a:ext>
            </a:extLst>
          </p:cNvPr>
          <p:cNvSpPr/>
          <p:nvPr/>
        </p:nvSpPr>
        <p:spPr>
          <a:xfrm>
            <a:off x="9717086" y="1916115"/>
            <a:ext cx="46037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707695-36B6-D74D-9571-B7BECEB05A39}"/>
              </a:ext>
            </a:extLst>
          </p:cNvPr>
          <p:cNvSpPr/>
          <p:nvPr/>
        </p:nvSpPr>
        <p:spPr>
          <a:xfrm>
            <a:off x="6390902" y="2728916"/>
            <a:ext cx="46037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7E041D7-2322-054C-BD8A-B4B3A3A21340}"/>
              </a:ext>
            </a:extLst>
          </p:cNvPr>
          <p:cNvSpPr/>
          <p:nvPr/>
        </p:nvSpPr>
        <p:spPr>
          <a:xfrm>
            <a:off x="6946073" y="2879391"/>
            <a:ext cx="46037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A86B48B-84C7-0E4F-A116-A6EB026E0DB6}"/>
              </a:ext>
            </a:extLst>
          </p:cNvPr>
          <p:cNvSpPr/>
          <p:nvPr/>
        </p:nvSpPr>
        <p:spPr>
          <a:xfrm>
            <a:off x="7131131" y="2910016"/>
            <a:ext cx="46037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2989C3A-D6B1-A746-BBC9-C4A9999904D0}"/>
              </a:ext>
            </a:extLst>
          </p:cNvPr>
          <p:cNvSpPr/>
          <p:nvPr/>
        </p:nvSpPr>
        <p:spPr>
          <a:xfrm>
            <a:off x="6761016" y="2835341"/>
            <a:ext cx="46037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FECD880-4ECA-8D43-8789-7294C1D9FECC}"/>
              </a:ext>
            </a:extLst>
          </p:cNvPr>
          <p:cNvSpPr/>
          <p:nvPr/>
        </p:nvSpPr>
        <p:spPr>
          <a:xfrm>
            <a:off x="6575959" y="2792016"/>
            <a:ext cx="46037" cy="50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0D1CAB-58E5-A348-B4CA-9F8101C3EF87}"/>
              </a:ext>
            </a:extLst>
          </p:cNvPr>
          <p:cNvSpPr txBox="1"/>
          <p:nvPr/>
        </p:nvSpPr>
        <p:spPr>
          <a:xfrm>
            <a:off x="6836506" y="1574060"/>
            <a:ext cx="353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Sparse ocean bottom seismometers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BC9D82-2474-A349-A7CE-2ED4E093F0FD}"/>
              </a:ext>
            </a:extLst>
          </p:cNvPr>
          <p:cNvSpPr txBox="1"/>
          <p:nvPr/>
        </p:nvSpPr>
        <p:spPr>
          <a:xfrm>
            <a:off x="7154149" y="2611859"/>
            <a:ext cx="2397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Borehole seismometers</a:t>
            </a:r>
          </a:p>
        </p:txBody>
      </p:sp>
    </p:spTree>
    <p:extLst>
      <p:ext uri="{BB962C8B-B14F-4D97-AF65-F5344CB8AC3E}">
        <p14:creationId xmlns:p14="http://schemas.microsoft.com/office/powerpoint/2010/main" val="1703143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857BE53-7C8A-BF4A-B078-4EB023435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977" y="1090534"/>
            <a:ext cx="11311955" cy="5486400"/>
          </a:xfrm>
        </p:spPr>
        <p:txBody>
          <a:bodyPr>
            <a:normAutofit fontScale="925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/>
              <a:t>Deploy [semi]permanent ocean bottom seismometers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Deploy [semi]permanent borehole seismometers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Shoot a baseline shot carpet. Record data.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Perforate the sniffer well.  Record data.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Inject CO</a:t>
            </a:r>
            <a:r>
              <a:rPr lang="en-US" sz="3600" baseline="-25000" dirty="0"/>
              <a:t>2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Continuously record ”passive” data while injecting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Shoot a repeat shot carpet (once a year or so)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Continuously monitor formation pore pressure and fluids in the sniffer well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Occasional cross-well </a:t>
            </a:r>
            <a:r>
              <a:rPr lang="en-US" sz="3600"/>
              <a:t>seismic survey?</a:t>
            </a:r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Loop back to 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F21FDE-056D-9F43-A8A8-7C5D30F8B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78" y="205698"/>
            <a:ext cx="10515600" cy="769406"/>
          </a:xfrm>
        </p:spPr>
        <p:txBody>
          <a:bodyPr>
            <a:normAutofit/>
          </a:bodyPr>
          <a:lstStyle/>
          <a:p>
            <a:r>
              <a:rPr lang="en-US" dirty="0"/>
              <a:t>Monitoring program</a:t>
            </a:r>
          </a:p>
        </p:txBody>
      </p:sp>
    </p:spTree>
    <p:extLst>
      <p:ext uri="{BB962C8B-B14F-4D97-AF65-F5344CB8AC3E}">
        <p14:creationId xmlns:p14="http://schemas.microsoft.com/office/powerpoint/2010/main" val="2715602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37F48-9610-BF48-9300-623030549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00" y="144993"/>
            <a:ext cx="11583800" cy="769406"/>
          </a:xfrm>
        </p:spPr>
        <p:txBody>
          <a:bodyPr>
            <a:normAutofit/>
          </a:bodyPr>
          <a:lstStyle/>
          <a:p>
            <a:r>
              <a:rPr lang="en-US" dirty="0"/>
              <a:t>Apache Forties: spiral shot carpet, sparse nodes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58DF52-F769-D34D-BF6C-73CC5ECA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550" y="2001623"/>
            <a:ext cx="3884271" cy="3763828"/>
          </a:xfrm>
          <a:prstGeom prst="rect">
            <a:avLst/>
          </a:prstGeom>
        </p:spPr>
      </p:pic>
      <p:pic>
        <p:nvPicPr>
          <p:cNvPr id="8" name="Picture 2" descr="IMG_1689.jpg">
            <a:extLst>
              <a:ext uri="{FF2B5EF4-FFF2-40B4-BE49-F238E27FC236}">
                <a16:creationId xmlns:a16="http://schemas.microsoft.com/office/drawing/2014/main" id="{91E51ABD-DB73-7D4C-853E-17FAF5EAA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00" y="1206500"/>
            <a:ext cx="6835422" cy="512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IMG_2068.jpg">
            <a:extLst>
              <a:ext uri="{FF2B5EF4-FFF2-40B4-BE49-F238E27FC236}">
                <a16:creationId xmlns:a16="http://schemas.microsoft.com/office/drawing/2014/main" id="{DEEE5CEB-E543-6041-A1A3-2DEDCD9D4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7" t="8135" r="11887" b="8079"/>
          <a:stretch/>
        </p:blipFill>
        <p:spPr bwMode="auto">
          <a:xfrm>
            <a:off x="4424515" y="3769783"/>
            <a:ext cx="2536723" cy="228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1FAF9C-776C-2142-9C0B-2166E9591D7B}"/>
              </a:ext>
            </a:extLst>
          </p:cNvPr>
          <p:cNvSpPr txBox="1"/>
          <p:nvPr/>
        </p:nvSpPr>
        <p:spPr>
          <a:xfrm>
            <a:off x="7163957" y="6057552"/>
            <a:ext cx="5028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• Sparse nodes  • Dense shot carpet  • Small source</a:t>
            </a:r>
          </a:p>
        </p:txBody>
      </p:sp>
    </p:spTree>
    <p:extLst>
      <p:ext uri="{BB962C8B-B14F-4D97-AF65-F5344CB8AC3E}">
        <p14:creationId xmlns:p14="http://schemas.microsoft.com/office/powerpoint/2010/main" val="2120598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37F48-9610-BF48-9300-623030549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993"/>
            <a:ext cx="10515600" cy="769406"/>
          </a:xfrm>
        </p:spPr>
        <p:txBody>
          <a:bodyPr>
            <a:normAutofit/>
          </a:bodyPr>
          <a:lstStyle/>
          <a:p>
            <a:r>
              <a:rPr lang="en-US" dirty="0"/>
              <a:t>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D5AEC-4044-0945-9E50-6FFF393F6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3728"/>
            <a:ext cx="10886954" cy="566966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We will reduce carbon emissions to reduce global warming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Renewables are  </a:t>
            </a:r>
            <a:r>
              <a:rPr lang="en-US" i="1" dirty="0"/>
              <a:t>s l o w l y</a:t>
            </a:r>
            <a:r>
              <a:rPr lang="en-US" dirty="0"/>
              <a:t>  replacing fossil fuels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There will be a business model to sequester CO</a:t>
            </a:r>
            <a:r>
              <a:rPr lang="en-US" baseline="-25000" dirty="0"/>
              <a:t>2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Oil industry can do it</a:t>
            </a:r>
            <a:endParaRPr lang="en-US" baseline="-25000" dirty="0"/>
          </a:p>
          <a:p>
            <a:pPr lvl="1"/>
            <a:r>
              <a:rPr lang="en-US" dirty="0"/>
              <a:t>Oil companies own the wells and the surface facilities over depleted reservoirs</a:t>
            </a:r>
          </a:p>
          <a:p>
            <a:pPr lvl="1"/>
            <a:r>
              <a:rPr lang="en-US" dirty="0"/>
              <a:t>Oil companies have the people and processes to manage big projects and risk</a:t>
            </a:r>
          </a:p>
          <a:p>
            <a:pPr lvl="1"/>
            <a:r>
              <a:rPr lang="en-US" dirty="0"/>
              <a:t>Service companies have the people and the technology to actually do it</a:t>
            </a:r>
          </a:p>
          <a:p>
            <a:pPr lvl="1"/>
            <a:r>
              <a:rPr lang="en-US" dirty="0"/>
              <a:t>Oilfield service companies can drill and inject it</a:t>
            </a:r>
          </a:p>
          <a:p>
            <a:pPr lvl="1"/>
            <a:r>
              <a:rPr lang="en-US" dirty="0"/>
              <a:t>Geophysical companies can monitor 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There will be public scrutiny to monitor and verify that</a:t>
            </a:r>
          </a:p>
          <a:p>
            <a:pPr lvl="1"/>
            <a:r>
              <a:rPr lang="en-US" dirty="0"/>
              <a:t>The CO</a:t>
            </a:r>
            <a:r>
              <a:rPr lang="en-US" baseline="-25000" dirty="0"/>
              <a:t>2</a:t>
            </a:r>
            <a:r>
              <a:rPr lang="en-US" dirty="0"/>
              <a:t> is not coming back to the surface and released to the atmosphere</a:t>
            </a:r>
          </a:p>
          <a:p>
            <a:pPr lvl="1"/>
            <a:r>
              <a:rPr lang="en-US" dirty="0"/>
              <a:t>Environmental risks such as induced seismicity and ground water are predicted before they cause harm</a:t>
            </a:r>
          </a:p>
        </p:txBody>
      </p:sp>
    </p:spTree>
    <p:extLst>
      <p:ext uri="{BB962C8B-B14F-4D97-AF65-F5344CB8AC3E}">
        <p14:creationId xmlns:p14="http://schemas.microsoft.com/office/powerpoint/2010/main" val="139389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37F48-9610-BF48-9300-623030549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993"/>
            <a:ext cx="10515600" cy="769406"/>
          </a:xfrm>
        </p:spPr>
        <p:txBody>
          <a:bodyPr>
            <a:normAutofit/>
          </a:bodyPr>
          <a:lstStyle/>
          <a:p>
            <a:r>
              <a:rPr lang="en-US" dirty="0"/>
              <a:t>Case History: </a:t>
            </a:r>
            <a:r>
              <a:rPr lang="en-US" dirty="0" err="1"/>
              <a:t>Sleipner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D5AEC-4044-0945-9E50-6FFF393F6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332" y="914398"/>
            <a:ext cx="6718247" cy="5943601"/>
          </a:xfrm>
        </p:spPr>
        <p:txBody>
          <a:bodyPr>
            <a:normAutofit/>
          </a:bodyPr>
          <a:lstStyle/>
          <a:p>
            <a:r>
              <a:rPr lang="en-US" dirty="0"/>
              <a:t>Offshore Norway near the UK border</a:t>
            </a:r>
          </a:p>
          <a:p>
            <a:r>
              <a:rPr lang="en-US" dirty="0" err="1"/>
              <a:t>StatoilHydro</a:t>
            </a:r>
            <a:r>
              <a:rPr lang="en-US" dirty="0"/>
              <a:t> is now </a:t>
            </a:r>
            <a:r>
              <a:rPr lang="en-US" dirty="0" err="1"/>
              <a:t>Equinor</a:t>
            </a:r>
            <a:endParaRPr lang="en-US" dirty="0"/>
          </a:p>
          <a:p>
            <a:r>
              <a:rPr lang="en-US" dirty="0"/>
              <a:t>Injection site away from the platform enabling monitoring with streamers</a:t>
            </a:r>
          </a:p>
          <a:p>
            <a:r>
              <a:rPr lang="en-US" dirty="0"/>
              <a:t>Specially drilled injection well</a:t>
            </a:r>
          </a:p>
          <a:p>
            <a:r>
              <a:rPr lang="en-US" dirty="0"/>
              <a:t>Monitored with repeated (4D) streamer surveys done by </a:t>
            </a:r>
            <a:r>
              <a:rPr lang="en-US" dirty="0" err="1"/>
              <a:t>Geco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5032C-0586-0B44-8237-FCF86E2F1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516" y="445920"/>
            <a:ext cx="4104714" cy="2776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1ED5D2-DD04-114E-9EAD-A489C95D1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516" y="3437679"/>
            <a:ext cx="4104714" cy="28589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BF953D-DAA1-AF40-BE3F-4F865918FFB9}"/>
              </a:ext>
            </a:extLst>
          </p:cNvPr>
          <p:cNvSpPr/>
          <p:nvPr/>
        </p:nvSpPr>
        <p:spPr>
          <a:xfrm>
            <a:off x="7419516" y="630820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static.cambridge.org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18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37F48-9610-BF48-9300-623030549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993"/>
            <a:ext cx="10515600" cy="769406"/>
          </a:xfrm>
        </p:spPr>
        <p:txBody>
          <a:bodyPr>
            <a:normAutofit/>
          </a:bodyPr>
          <a:lstStyle/>
          <a:p>
            <a:r>
              <a:rPr lang="en-US" dirty="0" err="1"/>
              <a:t>Sleipner</a:t>
            </a:r>
            <a:r>
              <a:rPr lang="en-US" dirty="0"/>
              <a:t> seismic monitoring: bright spots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ADB4B1-B436-5C4D-811C-DC0115ED9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891" y="1226915"/>
            <a:ext cx="7608054" cy="41655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682C2A-99DE-6646-80FF-D317B38AA1EA}"/>
              </a:ext>
            </a:extLst>
          </p:cNvPr>
          <p:cNvSpPr/>
          <p:nvPr/>
        </p:nvSpPr>
        <p:spPr>
          <a:xfrm>
            <a:off x="2152891" y="5392460"/>
            <a:ext cx="4699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www.bgs.ac.uk</a:t>
            </a:r>
            <a:r>
              <a:rPr lang="en-US" dirty="0"/>
              <a:t>/science/CO2/</a:t>
            </a:r>
            <a:r>
              <a:rPr lang="en-US" dirty="0" err="1"/>
              <a:t>home.html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081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23A5D7-26F0-CE44-A5C2-386DE115C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154" y="1241679"/>
            <a:ext cx="4003313" cy="45739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82C16C0-1E56-C044-AE59-978965452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1299"/>
            <a:ext cx="4749800" cy="769406"/>
          </a:xfrm>
        </p:spPr>
        <p:txBody>
          <a:bodyPr>
            <a:normAutofit/>
          </a:bodyPr>
          <a:lstStyle/>
          <a:p>
            <a:r>
              <a:rPr lang="en-US" dirty="0"/>
              <a:t>Bright Spots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DB3A09-D12A-F947-8A06-0B7AB32C8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010705"/>
            <a:ext cx="6517511" cy="5486400"/>
          </a:xfrm>
        </p:spPr>
        <p:txBody>
          <a:bodyPr>
            <a:normAutofit lnSpcReduction="10000"/>
          </a:bodyPr>
          <a:lstStyle/>
          <a:p>
            <a:pPr>
              <a:buFont typeface="System Font Regular"/>
              <a:buChar char="-"/>
            </a:pPr>
            <a:r>
              <a:rPr lang="en-US" sz="3600" dirty="0"/>
              <a:t>Natural in-situ gas is the classic bright-spot</a:t>
            </a:r>
          </a:p>
          <a:p>
            <a:pPr>
              <a:buFont typeface="System Font Regular"/>
              <a:buChar char="-"/>
            </a:pPr>
            <a:r>
              <a:rPr lang="en-US" sz="3600" dirty="0"/>
              <a:t>Gas coming through the cap rock (gas chimneys)</a:t>
            </a:r>
          </a:p>
          <a:p>
            <a:pPr>
              <a:buFont typeface="System Font Regular"/>
              <a:buChar char="-"/>
            </a:pPr>
            <a:r>
              <a:rPr lang="en-US" sz="3600" dirty="0"/>
              <a:t>Gas going up faults                    </a:t>
            </a:r>
            <a:r>
              <a:rPr lang="en-US" sz="3600" dirty="0">
                <a:sym typeface="Wingdings" pitchFamily="2" charset="2"/>
              </a:rPr>
              <a:t></a:t>
            </a:r>
            <a:endParaRPr lang="en-US" sz="3600" dirty="0"/>
          </a:p>
          <a:p>
            <a:pPr>
              <a:buFont typeface="System Font Regular"/>
              <a:buChar char="-"/>
            </a:pPr>
            <a:r>
              <a:rPr lang="en-US" sz="3600" dirty="0"/>
              <a:t>Gas coming out of solution following production due to pressure drop</a:t>
            </a:r>
          </a:p>
          <a:p>
            <a:pPr>
              <a:buFont typeface="System Font Regular"/>
              <a:buChar char="-"/>
            </a:pPr>
            <a:r>
              <a:rPr lang="en-US" sz="3600" dirty="0"/>
              <a:t>Gas going up wells outside the casing</a:t>
            </a:r>
          </a:p>
        </p:txBody>
      </p:sp>
    </p:spTree>
    <p:extLst>
      <p:ext uri="{BB962C8B-B14F-4D97-AF65-F5344CB8AC3E}">
        <p14:creationId xmlns:p14="http://schemas.microsoft.com/office/powerpoint/2010/main" val="1964937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37F48-9610-BF48-9300-623030549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993"/>
            <a:ext cx="10515600" cy="769406"/>
          </a:xfrm>
        </p:spPr>
        <p:txBody>
          <a:bodyPr>
            <a:normAutofit/>
          </a:bodyPr>
          <a:lstStyle/>
          <a:p>
            <a:r>
              <a:rPr lang="en-US" dirty="0"/>
              <a:t>Bright spots: shallow gas</a:t>
            </a:r>
          </a:p>
        </p:txBody>
      </p:sp>
      <p:pic>
        <p:nvPicPr>
          <p:cNvPr id="6" name="Picture 3" descr="image001">
            <a:extLst>
              <a:ext uri="{FF2B5EF4-FFF2-40B4-BE49-F238E27FC236}">
                <a16:creationId xmlns:a16="http://schemas.microsoft.com/office/drawing/2014/main" id="{07A2D26B-8A90-4642-8DE5-714C763E2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4"/>
          <a:stretch>
            <a:fillRect/>
          </a:stretch>
        </p:blipFill>
        <p:spPr bwMode="auto">
          <a:xfrm>
            <a:off x="1068387" y="914398"/>
            <a:ext cx="9947294" cy="524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0BD355-839C-6F46-ACC2-50F0B5D80F79}"/>
              </a:ext>
            </a:extLst>
          </p:cNvPr>
          <p:cNvSpPr txBox="1"/>
          <p:nvPr/>
        </p:nvSpPr>
        <p:spPr>
          <a:xfrm>
            <a:off x="1236134" y="6163733"/>
            <a:ext cx="31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Forties field courtesy of Apache</a:t>
            </a:r>
          </a:p>
        </p:txBody>
      </p:sp>
    </p:spTree>
    <p:extLst>
      <p:ext uri="{BB962C8B-B14F-4D97-AF65-F5344CB8AC3E}">
        <p14:creationId xmlns:p14="http://schemas.microsoft.com/office/powerpoint/2010/main" val="2618699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7A519-4479-ED47-9F51-63F7F5DDA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1299"/>
            <a:ext cx="11252200" cy="769406"/>
          </a:xfrm>
        </p:spPr>
        <p:txBody>
          <a:bodyPr>
            <a:normAutofit/>
          </a:bodyPr>
          <a:lstStyle/>
          <a:p>
            <a:r>
              <a:rPr lang="en-US" dirty="0"/>
              <a:t>Environmental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9C90-93E1-DD4C-A552-AF7772876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010705"/>
            <a:ext cx="11116733" cy="5486400"/>
          </a:xfrm>
        </p:spPr>
        <p:txBody>
          <a:bodyPr>
            <a:normAutofit/>
          </a:bodyPr>
          <a:lstStyle/>
          <a:p>
            <a:r>
              <a:rPr lang="en-US" sz="3600" dirty="0"/>
              <a:t>CO</a:t>
            </a:r>
            <a:r>
              <a:rPr lang="en-US" sz="3600" baseline="-25000" dirty="0"/>
              <a:t>2</a:t>
            </a:r>
            <a:r>
              <a:rPr lang="en-US" sz="3600" dirty="0"/>
              <a:t> escaping to the surface</a:t>
            </a:r>
          </a:p>
          <a:p>
            <a:pPr lvl="1">
              <a:buFont typeface="System Font Regular"/>
              <a:buChar char="-"/>
            </a:pPr>
            <a:r>
              <a:rPr lang="en-US" sz="3200" dirty="0"/>
              <a:t>through the cap rock</a:t>
            </a:r>
          </a:p>
          <a:p>
            <a:pPr lvl="1">
              <a:buFont typeface="System Font Regular"/>
              <a:buChar char="-"/>
            </a:pPr>
            <a:r>
              <a:rPr lang="en-US" sz="3200" dirty="0"/>
              <a:t>along non sealing faults</a:t>
            </a:r>
          </a:p>
          <a:p>
            <a:pPr lvl="1">
              <a:buFont typeface="System Font Regular"/>
              <a:buChar char="-"/>
            </a:pPr>
            <a:r>
              <a:rPr lang="en-US" sz="3200" dirty="0"/>
              <a:t>through wells outside the casings</a:t>
            </a:r>
          </a:p>
          <a:p>
            <a:r>
              <a:rPr lang="en-US" sz="3600" dirty="0"/>
              <a:t>Chemical reactions with the rock</a:t>
            </a:r>
          </a:p>
          <a:p>
            <a:pPr lvl="1">
              <a:buFont typeface="System Font Regular"/>
              <a:buChar char="-"/>
            </a:pPr>
            <a:r>
              <a:rPr lang="en-US" sz="3200" dirty="0"/>
              <a:t>Long term</a:t>
            </a:r>
          </a:p>
          <a:p>
            <a:pPr lvl="1">
              <a:buFont typeface="System Font Regular"/>
              <a:buChar char="-"/>
            </a:pPr>
            <a:r>
              <a:rPr lang="en-US" sz="3200" dirty="0"/>
              <a:t>May cause subsidence of facilities</a:t>
            </a:r>
          </a:p>
          <a:p>
            <a:pPr lvl="1">
              <a:buFont typeface="System Font Regular"/>
              <a:buChar char="-"/>
            </a:pPr>
            <a:r>
              <a:rPr lang="en-US" sz="3200" dirty="0"/>
              <a:t>May damage the cap rock</a:t>
            </a:r>
          </a:p>
          <a:p>
            <a:r>
              <a:rPr lang="en-US" sz="3600" dirty="0"/>
              <a:t>Induced seismicity</a:t>
            </a:r>
          </a:p>
          <a:p>
            <a:pPr lvl="1">
              <a:buFont typeface="System Font Regular"/>
              <a:buChar char="-"/>
            </a:pPr>
            <a:r>
              <a:rPr lang="en-US" sz="3200" dirty="0"/>
              <a:t>Due to pressure changes</a:t>
            </a:r>
          </a:p>
          <a:p>
            <a:pPr lvl="1">
              <a:buFont typeface="System Font Regular"/>
              <a:buChar char="-"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380DA4-EBB2-2D4B-9E84-11E94D035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419" y="3302492"/>
            <a:ext cx="4931684" cy="31946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8827F9-A585-664F-BACD-692B321E725E}"/>
              </a:ext>
            </a:extLst>
          </p:cNvPr>
          <p:cNvSpPr/>
          <p:nvPr/>
        </p:nvSpPr>
        <p:spPr>
          <a:xfrm>
            <a:off x="6925516" y="64539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https://i0.wp.com/</a:t>
            </a:r>
            <a:r>
              <a:rPr lang="en-US" dirty="0" err="1"/>
              <a:t>geoera.eu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3576F-8902-AB49-9169-25978CF57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419" y="241299"/>
            <a:ext cx="3732908" cy="29424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6CC058-0C56-5D43-9033-8DA43A4B4D38}"/>
              </a:ext>
            </a:extLst>
          </p:cNvPr>
          <p:cNvSpPr/>
          <p:nvPr/>
        </p:nvSpPr>
        <p:spPr>
          <a:xfrm>
            <a:off x="10239971" y="241299"/>
            <a:ext cx="21565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55555"/>
                </a:solidFill>
                <a:latin typeface="Roboto"/>
              </a:rPr>
              <a:t>Fall et al, 2012</a:t>
            </a:r>
          </a:p>
          <a:p>
            <a:r>
              <a:rPr lang="en-US" dirty="0">
                <a:solidFill>
                  <a:srgbClr val="0080FF"/>
                </a:solidFill>
                <a:latin typeface="inherit"/>
                <a:hlinkClick r:id="rId4"/>
              </a:rPr>
              <a:t>AAPG_Bulletin</a:t>
            </a:r>
            <a:endParaRPr lang="en-US" dirty="0">
              <a:solidFill>
                <a:srgbClr val="555555"/>
              </a:solidFill>
              <a:latin typeface="Roboto"/>
            </a:endParaRPr>
          </a:p>
          <a:p>
            <a:r>
              <a:rPr lang="en-US" dirty="0">
                <a:solidFill>
                  <a:srgbClr val="555555"/>
                </a:solidFill>
                <a:latin typeface="Roboto"/>
              </a:rPr>
              <a:t>96(12):2297-2318</a:t>
            </a:r>
          </a:p>
        </p:txBody>
      </p:sp>
    </p:spTree>
    <p:extLst>
      <p:ext uri="{BB962C8B-B14F-4D97-AF65-F5344CB8AC3E}">
        <p14:creationId xmlns:p14="http://schemas.microsoft.com/office/powerpoint/2010/main" val="3286883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980F04-B6EB-2749-A7E4-B6E14AB57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558" y="3346831"/>
            <a:ext cx="5436576" cy="3141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20CFFC-D9AE-334B-993E-54F6D3A84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599" y="186267"/>
            <a:ext cx="3182979" cy="31605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A27432-3036-AF47-89E3-C3926166AF86}"/>
              </a:ext>
            </a:extLst>
          </p:cNvPr>
          <p:cNvSpPr/>
          <p:nvPr/>
        </p:nvSpPr>
        <p:spPr>
          <a:xfrm>
            <a:off x="8350260" y="6487964"/>
            <a:ext cx="1925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earthsci.org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AD0401C-9302-DA40-ACB1-5AC8C6AF0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978" y="905337"/>
            <a:ext cx="6960946" cy="5486400"/>
          </a:xfrm>
        </p:spPr>
        <p:txBody>
          <a:bodyPr>
            <a:normAutofit/>
          </a:bodyPr>
          <a:lstStyle/>
          <a:p>
            <a:r>
              <a:rPr lang="en-US" sz="3600" dirty="0"/>
              <a:t>Depleted but not abandoned</a:t>
            </a:r>
          </a:p>
          <a:p>
            <a:pPr lvl="1">
              <a:buFont typeface="System Font Regular"/>
              <a:buChar char="-"/>
            </a:pPr>
            <a:r>
              <a:rPr lang="en-US" sz="3200" dirty="0"/>
              <a:t>Good sealing cap rock / faults / salt</a:t>
            </a:r>
          </a:p>
          <a:p>
            <a:r>
              <a:rPr lang="en-US" sz="3600" dirty="0"/>
              <a:t>Characterized</a:t>
            </a:r>
          </a:p>
          <a:p>
            <a:pPr lvl="1">
              <a:buFont typeface="System Font Regular"/>
              <a:buChar char="-"/>
            </a:pPr>
            <a:r>
              <a:rPr lang="en-US" sz="2800" dirty="0"/>
              <a:t>Good seismic data area</a:t>
            </a:r>
          </a:p>
          <a:p>
            <a:pPr lvl="1">
              <a:buFont typeface="System Font Regular"/>
              <a:buChar char="-"/>
            </a:pPr>
            <a:r>
              <a:rPr lang="en-US" sz="2800" dirty="0"/>
              <a:t>Lots of logged wells with re-entry</a:t>
            </a:r>
          </a:p>
          <a:p>
            <a:pPr lvl="1">
              <a:buFont typeface="System Font Regular"/>
              <a:buChar char="-"/>
            </a:pPr>
            <a:r>
              <a:rPr lang="en-US" sz="2800" dirty="0"/>
              <a:t>Predictive reservoir modeling</a:t>
            </a:r>
          </a:p>
          <a:p>
            <a:pPr lvl="1">
              <a:buFont typeface="System Font Regular"/>
              <a:buChar char="-"/>
            </a:pPr>
            <a:r>
              <a:rPr lang="en-US" sz="2800" dirty="0"/>
              <a:t>Pipelines that can be reversed from produced crude to injected CO2</a:t>
            </a:r>
          </a:p>
          <a:p>
            <a:r>
              <a:rPr lang="en-US" sz="3200" dirty="0"/>
              <a:t>May be offshore</a:t>
            </a:r>
          </a:p>
          <a:p>
            <a:pPr lvl="1">
              <a:buFont typeface="System Font Regular"/>
              <a:buChar char="-"/>
            </a:pPr>
            <a:r>
              <a:rPr lang="en-US" sz="2800" dirty="0"/>
              <a:t>on the shelf (not deep water)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698AA32-BE29-A74D-B370-013128DE2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78" y="205698"/>
            <a:ext cx="10515600" cy="769406"/>
          </a:xfrm>
        </p:spPr>
        <p:txBody>
          <a:bodyPr>
            <a:normAutofit/>
          </a:bodyPr>
          <a:lstStyle/>
          <a:p>
            <a:r>
              <a:rPr lang="en-US" dirty="0"/>
              <a:t>Reservoir choice</a:t>
            </a:r>
          </a:p>
        </p:txBody>
      </p:sp>
    </p:spTree>
    <p:extLst>
      <p:ext uri="{BB962C8B-B14F-4D97-AF65-F5344CB8AC3E}">
        <p14:creationId xmlns:p14="http://schemas.microsoft.com/office/powerpoint/2010/main" val="91481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37F48-9610-BF48-9300-623030549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993"/>
            <a:ext cx="10515600" cy="769406"/>
          </a:xfrm>
        </p:spPr>
        <p:txBody>
          <a:bodyPr>
            <a:normAutofit/>
          </a:bodyPr>
          <a:lstStyle/>
          <a:p>
            <a:r>
              <a:rPr lang="en-US" dirty="0"/>
              <a:t>Schematic injection site (based on </a:t>
            </a:r>
            <a:r>
              <a:rPr lang="en-US" dirty="0" err="1"/>
              <a:t>Sleipner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371BCD-9CFD-714F-881E-125E059A0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566" y="914399"/>
            <a:ext cx="8542867" cy="59501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E89291-074B-044C-AE13-847528ACF5D1}"/>
              </a:ext>
            </a:extLst>
          </p:cNvPr>
          <p:cNvSpPr/>
          <p:nvPr/>
        </p:nvSpPr>
        <p:spPr>
          <a:xfrm>
            <a:off x="7467600" y="588387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static.cambridge.org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23C7E7-1D4C-6047-8853-92B626A51504}"/>
              </a:ext>
            </a:extLst>
          </p:cNvPr>
          <p:cNvSpPr/>
          <p:nvPr/>
        </p:nvSpPr>
        <p:spPr>
          <a:xfrm>
            <a:off x="3132667" y="1683805"/>
            <a:ext cx="2252133" cy="45693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79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515</Words>
  <Application>Microsoft Macintosh PowerPoint</Application>
  <PresentationFormat>Widescreen</PresentationFormat>
  <Paragraphs>82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inherit</vt:lpstr>
      <vt:lpstr>Roboto</vt:lpstr>
      <vt:lpstr>System Font Regular</vt:lpstr>
      <vt:lpstr>Wingdings</vt:lpstr>
      <vt:lpstr>Office Theme</vt:lpstr>
      <vt:lpstr>Thoughts on CO2 sequestration</vt:lpstr>
      <vt:lpstr>Assumptions</vt:lpstr>
      <vt:lpstr>Case History: Sleipner</vt:lpstr>
      <vt:lpstr>Sleipner seismic monitoring: bright spots</vt:lpstr>
      <vt:lpstr>Bright Spots</vt:lpstr>
      <vt:lpstr>Bright spots: shallow gas</vt:lpstr>
      <vt:lpstr>Environmental risks</vt:lpstr>
      <vt:lpstr>Reservoir choice</vt:lpstr>
      <vt:lpstr>Schematic injection site (based on Sleipner)</vt:lpstr>
      <vt:lpstr>Schematic injection site (based on Sleipner)</vt:lpstr>
      <vt:lpstr>Schematic injection site (based on Sleipner)</vt:lpstr>
      <vt:lpstr>Monitoring program</vt:lpstr>
      <vt:lpstr>Apache Forties: spiral shot carpet, sparse nodes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Thoughts on CO2 sequestration</dc:title>
  <dc:creator>Shuki Ronen</dc:creator>
  <cp:lastModifiedBy>Shuki Ronen</cp:lastModifiedBy>
  <cp:revision>54</cp:revision>
  <dcterms:created xsi:type="dcterms:W3CDTF">2020-06-23T17:13:28Z</dcterms:created>
  <dcterms:modified xsi:type="dcterms:W3CDTF">2020-06-24T23:04:02Z</dcterms:modified>
</cp:coreProperties>
</file>