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0" r:id="rId3"/>
    <p:sldId id="295" r:id="rId4"/>
    <p:sldId id="294" r:id="rId5"/>
    <p:sldId id="293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5"/>
    <p:restoredTop sz="94767"/>
  </p:normalViewPr>
  <p:slideViewPr>
    <p:cSldViewPr snapToGrid="0" snapToObjects="1">
      <p:cViewPr varScale="1">
        <p:scale>
          <a:sx n="81" d="100"/>
          <a:sy n="81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A537-DFA2-D34F-9705-A1A740C52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174C0-7E01-654B-87D9-5295C8DCE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239F-28C7-884F-82EF-46FB06B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C9F68-4DDE-9741-99A6-DF9BC476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2337A-8FCE-F748-ABAC-408A5FCF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BFD1-C309-674E-8EC0-D87D9AC4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7FDC9-022F-3045-85C3-93BBADDC4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F2D5A-BFAA-AF43-85ED-0BD6EDD7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20D63-38ED-3B4C-A960-25A1865C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189A2-8DCC-A94D-A76A-0DA4728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2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358DD-B08E-1A45-BB65-18F78D197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EE990-C3DD-6D41-8A0F-B2FB247D6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ACE61-1C54-DF48-BCE5-FE5570CB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28E5-9B5B-C145-9AC7-E89593FF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094A-9BB4-A343-8B52-E8C1DE53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470E-F282-CB47-A1CD-24B30A31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32DB-5AAA-9242-9BC4-C1BE130D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77A9B-1060-0C44-8030-A60E2CCD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2410-AEC9-A144-88F1-23210F17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96CE-2E42-8A41-A7CD-E8AE84EF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B294-1500-564F-91E8-49B0A31C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F8707-3C63-1B4A-B948-B945DFAD7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B0F0D-13B0-524D-AC5A-6B897C8A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1A45-D45B-8E4D-933D-1B231B63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3C03-4F18-0549-BD3A-DA0DC90A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4D55-6C13-E043-A2CA-6C4DAE7C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5670-EF02-B74A-8A3C-8859E0BE9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B985-110A-684F-B04F-11C131D87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5450-E3E7-AF45-B202-92EF134C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413D9-66DF-C740-92A6-05BA9972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1AF7-9106-D14D-86FE-86BD2E15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4596-72DD-A74A-B176-09449284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55538-AA75-E440-910B-23EA1813A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7967B-8F17-6649-B897-3B1394E8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0F652-226E-B043-AF9D-978315140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8F497-A7FA-7147-A302-C0B1BEDD7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E261F-7535-3343-88E9-A5EA1368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C1DE2-BA80-464C-BF01-9DD419D0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496D5-E1CD-504E-857A-E6E993F7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5111-D75A-954F-BA8F-6F0CB462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52A29-AFC8-774F-AF05-AB1AB63A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6481B-5416-5447-9917-F12030BC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D79B4-5547-F44F-9337-04F8B98D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F7AC-D4C1-F548-A73F-2EC166BF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6AD15-663B-F342-B25F-A10E8D0E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9D704-FD23-F74C-9CF3-33B31343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7EB4-7ED6-B441-B807-B8A19B9C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56A8-5CBD-6A46-A877-8B9CF314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53097-75BF-8C4F-AAEB-ED0F5B2AF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EEFF4-6DEC-3547-9D18-721801E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2A4C2-FD3D-DA4F-9382-8E5EAC14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7863B-02F6-114B-B350-00CB06C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DEC9-E64A-5343-B6C2-D18CA26C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DCBAE-50CE-004C-8F2B-316AAE8D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4DCF4-CE35-444B-905C-BFC0C0DEB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9E4C-5871-0A48-BA4B-1F95C1E2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D959-825A-0440-B71E-8EFF66AC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439E-A25B-3141-945C-78BBD34A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FC593-3783-8344-A0F1-150A24CF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5942C-8C5E-DE40-97EE-25DDCC65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E01A6-7567-0941-B7DB-817229F5B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3EBF-7BEE-614D-9B59-212432367B06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73696-177B-D54D-97C7-74DCC6A92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840-7485-D24D-BA5B-620CE345B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D279-05A1-D442-ACCF-5F833C1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segrecorder.com/articles/view/the-old-and-the-new-in-seismic-inver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egrecorder.com/assets/images/articles/2006-12-old-and-new-fig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seg.org/doi/pdf/10.1190/1.144445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gu.no/FileArchive/91/CO2STORE_BPM_final_smal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B830-C68A-1643-A4C5-4064402A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US" dirty="0" err="1"/>
              <a:t>Vp</a:t>
            </a:r>
            <a:r>
              <a:rPr lang="en-US" dirty="0"/>
              <a:t> and Vs (gas)</a:t>
            </a:r>
            <a:br>
              <a:rPr lang="en-US"/>
            </a:br>
            <a:r>
              <a:rPr lang="en-US"/>
              <a:t>Sand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C599-8A7C-F542-B8D9-F9DA19FB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Brian Russell and Dan Hampson, CSEG Recorder December 2006. The old and the new in seismic inversion.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https://csegrecorder.com/articles/view/the-old-and-the-new-in-seismic-inversion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C52B3-C14E-2F47-8BBC-E5A5B51A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90" y="365125"/>
            <a:ext cx="5202620" cy="40675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9282E7-CA23-F44D-BAD2-B4B358C8D5F0}"/>
              </a:ext>
            </a:extLst>
          </p:cNvPr>
          <p:cNvSpPr txBox="1">
            <a:spLocks/>
          </p:cNvSpPr>
          <p:nvPr/>
        </p:nvSpPr>
        <p:spPr>
          <a:xfrm>
            <a:off x="6096000" y="4602901"/>
            <a:ext cx="5806966" cy="157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4"/>
              </a:rPr>
              <a:t>https://csegrecorder.com/assets/images/articles/2006-12-old-and-new-fig01.jpg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4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5C1C-9B85-8249-8453-1B247ED6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is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0FE5-33F5-3E49-B218-6FA7B69F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BA4DE-6C1C-994A-8BBE-C09C6207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392" y="1825625"/>
            <a:ext cx="5052849" cy="343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0AB9B-B9E4-1845-A5A7-93DADC162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59" y="1690688"/>
            <a:ext cx="5933527" cy="40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D61D-8FB8-7A46-968E-E9408640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</a:t>
            </a:r>
            <a:r>
              <a:rPr lang="en-US" dirty="0"/>
              <a:t> &amp; Vs as a function of gas 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4E76B-E640-6C41-A9A5-E7E9B879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67" y="1635755"/>
            <a:ext cx="4380186" cy="435133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porosity= 0.3</a:t>
            </a:r>
          </a:p>
          <a:p>
            <a:pPr marL="0" indent="0">
              <a:buNone/>
            </a:pPr>
            <a:r>
              <a:rPr lang="en-US" sz="2000" dirty="0"/>
              <a:t>rho0 = 2500</a:t>
            </a:r>
          </a:p>
          <a:p>
            <a:pPr marL="0" indent="0">
              <a:buNone/>
            </a:pPr>
            <a:r>
              <a:rPr lang="en-US" sz="2000" dirty="0"/>
              <a:t>rho1 = rho0*(1.0-porosity)</a:t>
            </a:r>
          </a:p>
          <a:p>
            <a:pPr marL="0" indent="0">
              <a:buNone/>
            </a:pPr>
            <a:r>
              <a:rPr lang="en-US" sz="2000" dirty="0" err="1"/>
              <a:t>vsref</a:t>
            </a:r>
            <a:r>
              <a:rPr lang="en-US" sz="2000" dirty="0"/>
              <a:t>  = 1400</a:t>
            </a:r>
          </a:p>
          <a:p>
            <a:pPr marL="0" indent="0">
              <a:buNone/>
            </a:pPr>
            <a:r>
              <a:rPr lang="en-US" sz="2000" dirty="0" err="1"/>
              <a:t>muref</a:t>
            </a:r>
            <a:r>
              <a:rPr lang="en-US" sz="2000" dirty="0"/>
              <a:t>  = rho0*</a:t>
            </a:r>
            <a:r>
              <a:rPr lang="en-US" sz="2000" dirty="0" err="1"/>
              <a:t>vsref</a:t>
            </a:r>
            <a:r>
              <a:rPr lang="en-US" sz="2000" dirty="0"/>
              <a:t>*</a:t>
            </a:r>
            <a:r>
              <a:rPr lang="en-US" sz="2000" dirty="0" err="1"/>
              <a:t>vsref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lamda0 = </a:t>
            </a:r>
            <a:r>
              <a:rPr lang="en-US" sz="2000" dirty="0" err="1"/>
              <a:t>muref</a:t>
            </a:r>
            <a:r>
              <a:rPr lang="en-US" sz="2000" dirty="0"/>
              <a:t>*2</a:t>
            </a:r>
          </a:p>
          <a:p>
            <a:pPr marL="0" indent="0">
              <a:buNone/>
            </a:pPr>
            <a:r>
              <a:rPr lang="en-US" sz="2000" dirty="0"/>
              <a:t>lamda1 = </a:t>
            </a:r>
            <a:r>
              <a:rPr lang="en-US" sz="2000" dirty="0" err="1"/>
              <a:t>muref</a:t>
            </a:r>
            <a:r>
              <a:rPr lang="en-US" sz="2000" dirty="0"/>
              <a:t>/2</a:t>
            </a:r>
          </a:p>
          <a:p>
            <a:pPr marL="0" indent="0">
              <a:buNone/>
            </a:pPr>
            <a:r>
              <a:rPr lang="en-US" sz="2000" dirty="0" err="1"/>
              <a:t>fl</a:t>
            </a:r>
            <a:r>
              <a:rPr lang="en-US" sz="2000" dirty="0"/>
              <a:t>     = 50.0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 = 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896392-77D2-BF41-BD2B-977ACC93AD08}"/>
              </a:ext>
            </a:extLst>
          </p:cNvPr>
          <p:cNvSpPr txBox="1">
            <a:spLocks/>
          </p:cNvSpPr>
          <p:nvPr/>
        </p:nvSpPr>
        <p:spPr>
          <a:xfrm>
            <a:off x="5149375" y="1638929"/>
            <a:ext cx="6589985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  in range(n):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sg[</a:t>
            </a:r>
            <a:r>
              <a:rPr lang="en-US" sz="2000" dirty="0" err="1"/>
              <a:t>i</a:t>
            </a:r>
            <a:r>
              <a:rPr lang="en-US" sz="2000" dirty="0"/>
              <a:t>]     = on*</a:t>
            </a:r>
            <a:r>
              <a:rPr lang="en-US" sz="2000" dirty="0" err="1"/>
              <a:t>i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rho[</a:t>
            </a:r>
            <a:r>
              <a:rPr lang="en-US" sz="2000" dirty="0" err="1"/>
              <a:t>i</a:t>
            </a:r>
            <a:r>
              <a:rPr lang="en-US" sz="2000" dirty="0"/>
              <a:t>]   = rho0 + (rho1-rho0)*sg[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</a:t>
            </a:r>
            <a:r>
              <a:rPr lang="en-US" sz="2000" dirty="0" err="1"/>
              <a:t>lamda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 = lamda1 + (lamda0-lamda1)*</a:t>
            </a:r>
            <a:r>
              <a:rPr lang="en-US" sz="2000" dirty="0" err="1"/>
              <a:t>math.exp</a:t>
            </a:r>
            <a:r>
              <a:rPr lang="en-US" sz="2000" dirty="0"/>
              <a:t>(-sg[</a:t>
            </a:r>
            <a:r>
              <a:rPr lang="en-US" sz="2000" dirty="0" err="1"/>
              <a:t>i</a:t>
            </a:r>
            <a:r>
              <a:rPr lang="en-US" sz="2000" dirty="0"/>
              <a:t>]*</a:t>
            </a:r>
            <a:r>
              <a:rPr lang="en-US" sz="2000" dirty="0" err="1"/>
              <a:t>fl</a:t>
            </a:r>
            <a:r>
              <a:rPr lang="en-US" sz="20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mu[</a:t>
            </a:r>
            <a:r>
              <a:rPr lang="en-US" sz="2000" dirty="0" err="1"/>
              <a:t>i</a:t>
            </a:r>
            <a:r>
              <a:rPr lang="en-US" sz="2000" dirty="0"/>
              <a:t>]    = </a:t>
            </a:r>
            <a:r>
              <a:rPr lang="en-US" sz="2000" dirty="0" err="1"/>
              <a:t>muref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vs[</a:t>
            </a:r>
            <a:r>
              <a:rPr lang="en-US" sz="2000" dirty="0" err="1"/>
              <a:t>i</a:t>
            </a:r>
            <a:r>
              <a:rPr lang="en-US" sz="2000" dirty="0"/>
              <a:t>]    = </a:t>
            </a:r>
            <a:r>
              <a:rPr lang="en-US" sz="2000" dirty="0" err="1"/>
              <a:t>math.sqrt</a:t>
            </a:r>
            <a:r>
              <a:rPr lang="en-US" sz="2000" dirty="0"/>
              <a:t>(mu[</a:t>
            </a:r>
            <a:r>
              <a:rPr lang="en-US" sz="2000" dirty="0" err="1"/>
              <a:t>i</a:t>
            </a:r>
            <a:r>
              <a:rPr lang="en-US" sz="2000" dirty="0"/>
              <a:t>]/rho[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</a:t>
            </a:r>
            <a:r>
              <a:rPr lang="en-US" sz="2000" dirty="0" err="1"/>
              <a:t>vp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    = </a:t>
            </a:r>
            <a:r>
              <a:rPr lang="en-US" sz="2000" dirty="0" err="1"/>
              <a:t>math.sqrt</a:t>
            </a:r>
            <a:r>
              <a:rPr lang="en-US" sz="2000" dirty="0"/>
              <a:t>((</a:t>
            </a:r>
            <a:r>
              <a:rPr lang="en-US" sz="2000" dirty="0" err="1"/>
              <a:t>lamda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]+2*mu[</a:t>
            </a:r>
            <a:r>
              <a:rPr lang="en-US" sz="2000" dirty="0" err="1"/>
              <a:t>i</a:t>
            </a:r>
            <a:r>
              <a:rPr lang="en-US" sz="2000" dirty="0"/>
              <a:t>])/rho[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        </a:t>
            </a:r>
            <a:r>
              <a:rPr lang="en-US" sz="2000" dirty="0" err="1"/>
              <a:t>vpvsr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dirty="0" err="1"/>
              <a:t>vp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]/vs[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94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458B-37B5-184F-BAEB-FDFC1B9E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Physics paper on CO2 (in carbonates)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B4E7-AEBD-854D-B8F5-2CD2AD07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Wang, Cates, and </a:t>
            </a:r>
            <a:r>
              <a:rPr lang="en-US" dirty="0" err="1"/>
              <a:t>Langan</a:t>
            </a:r>
            <a:r>
              <a:rPr lang="en-US" dirty="0"/>
              <a:t>, Geophysics 1998. Seismic monitoring of a CO2 flood in a carbonate reservoir: A rock physics study.  </a:t>
            </a:r>
            <a:r>
              <a:rPr lang="en-US" dirty="0">
                <a:hlinkClick r:id="rId2"/>
              </a:rPr>
              <a:t>https://library.seg.org/doi/pdf/10.1190/1.1444457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37A5B-9FE7-BC45-AB6A-A7845BA81001}"/>
              </a:ext>
            </a:extLst>
          </p:cNvPr>
          <p:cNvSpPr/>
          <p:nvPr/>
        </p:nvSpPr>
        <p:spPr>
          <a:xfrm>
            <a:off x="838200" y="3846815"/>
            <a:ext cx="9598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Berryman, J (2009), Origins of Gassmann's equations, 2009, Geophysics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https://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library.seg.org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doi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/pdf/10.1190/1.1444667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https://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www.osti.gov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/servlets/purl/1241154.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B4E7-AEBD-854D-B8F5-2CD2AD07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34" y="375197"/>
            <a:ext cx="5010807" cy="5196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BEST PRACTICE FOR THE STORAGE OF CO2 IN SALINE AQUIFERS </a:t>
            </a:r>
          </a:p>
          <a:p>
            <a:pPr marL="0" indent="0" algn="ctr">
              <a:buNone/>
            </a:pPr>
            <a:r>
              <a:rPr lang="en-US" dirty="0"/>
              <a:t>Observations and guidelines from the SACS and CO2STORE projects </a:t>
            </a:r>
          </a:p>
          <a:p>
            <a:pPr marL="0" indent="0">
              <a:buNone/>
            </a:pPr>
            <a:r>
              <a:rPr lang="en-US" dirty="0"/>
              <a:t>273 page report of EU funded CO2STORE studies 1998-2006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https://www.ngu.no/FileArchive/91/CO2STORE_BPM_final_small.pdf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ED305-775C-3347-A573-A713D799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45" y="375197"/>
            <a:ext cx="5049344" cy="53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DC2F-4F08-6549-A1EC-DCED1949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F9FF-AEFD-1D4D-8EEE-8B254EA0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5E927-3CAE-6B43-A830-754141D2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8948"/>
            <a:ext cx="8788400" cy="449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07884-7211-2948-9DB0-A3E4C8E08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06" y="2432023"/>
            <a:ext cx="4682386" cy="35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6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433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Vp and Vs (gas) Sand</vt:lpstr>
      <vt:lpstr>Density is simple</vt:lpstr>
      <vt:lpstr>Vp &amp; Vs as a function of gas saturation</vt:lpstr>
      <vt:lpstr>Rock Physics paper on CO2 (in carbonates)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on CO2 sequestration</dc:title>
  <dc:creator>Shuki Ronen</dc:creator>
  <cp:lastModifiedBy>Shuki Ronen</cp:lastModifiedBy>
  <cp:revision>77</cp:revision>
  <dcterms:created xsi:type="dcterms:W3CDTF">2020-06-23T17:13:28Z</dcterms:created>
  <dcterms:modified xsi:type="dcterms:W3CDTF">2020-10-01T17:45:15Z</dcterms:modified>
</cp:coreProperties>
</file>