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75" r:id="rId14"/>
    <p:sldId id="274" r:id="rId15"/>
    <p:sldId id="269" r:id="rId16"/>
    <p:sldId id="271" r:id="rId17"/>
    <p:sldId id="272" r:id="rId18"/>
    <p:sldId id="273" r:id="rId19"/>
    <p:sldId id="276"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07"/>
    <p:restoredTop sz="94632"/>
  </p:normalViewPr>
  <p:slideViewPr>
    <p:cSldViewPr snapToGrid="0" snapToObjects="1">
      <p:cViewPr>
        <p:scale>
          <a:sx n="80" d="100"/>
          <a:sy n="80" d="100"/>
        </p:scale>
        <p:origin x="6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919C-F804-6A40-A877-F6DF8073F1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4DC37D-A951-2246-8F50-5824BEE82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1C93D5-CF4C-FB40-AD99-FEA39287F5D8}"/>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5" name="Footer Placeholder 4">
            <a:extLst>
              <a:ext uri="{FF2B5EF4-FFF2-40B4-BE49-F238E27FC236}">
                <a16:creationId xmlns:a16="http://schemas.microsoft.com/office/drawing/2014/main" id="{248D1844-F2F5-384A-ADD2-08CB2EB1C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027D8-49A3-B440-8CB2-E16DD6CDF662}"/>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117230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1710-029F-A242-A7C5-1BFF62ACE8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74AFD0-854F-434B-BD4A-4C8CE0405B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71BEF-BDD9-1342-AABE-A4561C241901}"/>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5" name="Footer Placeholder 4">
            <a:extLst>
              <a:ext uri="{FF2B5EF4-FFF2-40B4-BE49-F238E27FC236}">
                <a16:creationId xmlns:a16="http://schemas.microsoft.com/office/drawing/2014/main" id="{B08885AB-6C89-744E-9D6D-5CAFC8079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1B522-A41D-E040-99F3-B4E92B44EF25}"/>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188007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6FBD3-CFA4-2645-9C16-6BEF7F0672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16BEEE-15B3-3243-A981-02817212DD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F0190-FAEA-5F47-8A3E-00F6DA2FB768}"/>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5" name="Footer Placeholder 4">
            <a:extLst>
              <a:ext uri="{FF2B5EF4-FFF2-40B4-BE49-F238E27FC236}">
                <a16:creationId xmlns:a16="http://schemas.microsoft.com/office/drawing/2014/main" id="{77C65C57-4029-4347-8F9B-024B9A470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5F099-FFDF-9C40-AC8A-C5D8EB722E91}"/>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265498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65CE-C876-2342-8FC8-FB2C86D9F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900EA-6665-BA44-86AF-94C8095874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F3C05-7FE1-974C-A20F-89CCEC795143}"/>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5" name="Footer Placeholder 4">
            <a:extLst>
              <a:ext uri="{FF2B5EF4-FFF2-40B4-BE49-F238E27FC236}">
                <a16:creationId xmlns:a16="http://schemas.microsoft.com/office/drawing/2014/main" id="{BA65E3C0-D9A6-1441-9BEC-FEB1A6C00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A03E4-3B73-A14D-92FD-E91AEAFA4AC5}"/>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109878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46E8-5CD6-B34E-9263-A022FE3D1B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BDBE8-9744-A84F-82FA-5CFE8AB024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B3AA1C-444D-8F4E-9314-2F2A87EAA3A6}"/>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5" name="Footer Placeholder 4">
            <a:extLst>
              <a:ext uri="{FF2B5EF4-FFF2-40B4-BE49-F238E27FC236}">
                <a16:creationId xmlns:a16="http://schemas.microsoft.com/office/drawing/2014/main" id="{B176AB2C-21F2-6245-938F-B17FF2DA9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3ABE9-6A18-5046-AED0-F996E99E4BF2}"/>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2684341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6A70-F824-F542-9912-B647108242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ADF13-2FFD-6245-B49F-C2970E1E2C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6F5073-BD0D-9346-A0EC-DF13033519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5E349F-3C3F-8F47-94B0-3201A06469AA}"/>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6" name="Footer Placeholder 5">
            <a:extLst>
              <a:ext uri="{FF2B5EF4-FFF2-40B4-BE49-F238E27FC236}">
                <a16:creationId xmlns:a16="http://schemas.microsoft.com/office/drawing/2014/main" id="{CA09F10D-B05A-CF49-BF14-13415CC4D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3921C1-765D-0E41-A0B8-1A9A0B92A687}"/>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57245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E90B-3922-C74D-93EC-E2EE924CCA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FCEDAC-59FA-B94B-B2CA-710ADB3699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ED6963-B704-634D-A97B-A31B5CAC3E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96D9DB-33A7-6E46-ACF5-65C15C02E6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5625980-7AE4-C645-8C8E-E82B6607BD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5943E1-E2D9-C34C-A7F5-442894602F04}"/>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8" name="Footer Placeholder 7">
            <a:extLst>
              <a:ext uri="{FF2B5EF4-FFF2-40B4-BE49-F238E27FC236}">
                <a16:creationId xmlns:a16="http://schemas.microsoft.com/office/drawing/2014/main" id="{A3644AC5-AAE1-1E4B-8CEF-AAF23C8254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3E2195-1267-AA41-B6C6-2805DCC10762}"/>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929001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9EED-869E-2E46-9B4C-DA8A17E2DA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B26EC5-DE53-C14E-BBD9-AFD795A36A82}"/>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4" name="Footer Placeholder 3">
            <a:extLst>
              <a:ext uri="{FF2B5EF4-FFF2-40B4-BE49-F238E27FC236}">
                <a16:creationId xmlns:a16="http://schemas.microsoft.com/office/drawing/2014/main" id="{2849230E-823D-3E42-8945-FCA6800D1C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E1FDB6-863B-334A-9C99-72E6C8AA80DA}"/>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423921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276551-7137-7446-BD04-361138CE04C6}"/>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3" name="Footer Placeholder 2">
            <a:extLst>
              <a:ext uri="{FF2B5EF4-FFF2-40B4-BE49-F238E27FC236}">
                <a16:creationId xmlns:a16="http://schemas.microsoft.com/office/drawing/2014/main" id="{C5DA08CF-2019-ED42-82EB-5EA9912C07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660136-7746-854C-9C48-F73BC16076C8}"/>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3374040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1A08-5823-2F4F-AB61-BD4B490D5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F09323-DA9D-CA47-82FD-DF0ECD0E7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70428E-6054-9448-AF7D-50C11BB87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EB6CC7-D5ED-4F43-AD3E-D6606DBB01DF}"/>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6" name="Footer Placeholder 5">
            <a:extLst>
              <a:ext uri="{FF2B5EF4-FFF2-40B4-BE49-F238E27FC236}">
                <a16:creationId xmlns:a16="http://schemas.microsoft.com/office/drawing/2014/main" id="{5E79CAA6-67D8-EB41-8CC1-47F9153CF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94D837-C4BD-1C46-948B-D199BD780ABE}"/>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1089108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2BDE-92F2-0744-8E00-C130D3B21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AE235D-60A7-814D-BCFF-023A6DD7D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46A9B7-B626-EE46-B173-1A1F0155B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0DC167-2C17-E24F-9902-6B5E6EDB5335}"/>
              </a:ext>
            </a:extLst>
          </p:cNvPr>
          <p:cNvSpPr>
            <a:spLocks noGrp="1"/>
          </p:cNvSpPr>
          <p:nvPr>
            <p:ph type="dt" sz="half" idx="10"/>
          </p:nvPr>
        </p:nvSpPr>
        <p:spPr/>
        <p:txBody>
          <a:bodyPr/>
          <a:lstStyle/>
          <a:p>
            <a:fld id="{190E1DD7-75B6-4648-B8BD-D2CEAC3BA25A}" type="datetimeFigureOut">
              <a:rPr lang="en-US" smtClean="0"/>
              <a:t>7/21/20</a:t>
            </a:fld>
            <a:endParaRPr lang="en-US"/>
          </a:p>
        </p:txBody>
      </p:sp>
      <p:sp>
        <p:nvSpPr>
          <p:cNvPr id="6" name="Footer Placeholder 5">
            <a:extLst>
              <a:ext uri="{FF2B5EF4-FFF2-40B4-BE49-F238E27FC236}">
                <a16:creationId xmlns:a16="http://schemas.microsoft.com/office/drawing/2014/main" id="{78CAD158-DB0C-FA47-82DD-E40AB9A12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527B0-848E-C743-9B8D-8BAEB796A9B4}"/>
              </a:ext>
            </a:extLst>
          </p:cNvPr>
          <p:cNvSpPr>
            <a:spLocks noGrp="1"/>
          </p:cNvSpPr>
          <p:nvPr>
            <p:ph type="sldNum" sz="quarter" idx="12"/>
          </p:nvPr>
        </p:nvSpPr>
        <p:spPr/>
        <p:txBody>
          <a:bodyPr/>
          <a:lstStyle/>
          <a:p>
            <a:fld id="{F282923C-B39C-1944-8F0E-C0D1E8135676}" type="slidenum">
              <a:rPr lang="en-US" smtClean="0"/>
              <a:t>‹#›</a:t>
            </a:fld>
            <a:endParaRPr lang="en-US"/>
          </a:p>
        </p:txBody>
      </p:sp>
    </p:spTree>
    <p:extLst>
      <p:ext uri="{BB962C8B-B14F-4D97-AF65-F5344CB8AC3E}">
        <p14:creationId xmlns:p14="http://schemas.microsoft.com/office/powerpoint/2010/main" val="1523771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653C4-D37E-074E-90C4-893BFFF9AB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3F4513-9694-9C4A-9E6C-EB5B1BB34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9AFB6-A570-4947-9735-01CA1568DB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E1DD7-75B6-4648-B8BD-D2CEAC3BA25A}" type="datetimeFigureOut">
              <a:rPr lang="en-US" smtClean="0"/>
              <a:t>7/21/20</a:t>
            </a:fld>
            <a:endParaRPr lang="en-US"/>
          </a:p>
        </p:txBody>
      </p:sp>
      <p:sp>
        <p:nvSpPr>
          <p:cNvPr id="5" name="Footer Placeholder 4">
            <a:extLst>
              <a:ext uri="{FF2B5EF4-FFF2-40B4-BE49-F238E27FC236}">
                <a16:creationId xmlns:a16="http://schemas.microsoft.com/office/drawing/2014/main" id="{AAFE38FE-A8CC-D54F-AA35-CB8F89B96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21FD4C-B01E-B247-A0A9-F4F2D90485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2923C-B39C-1944-8F0E-C0D1E8135676}" type="slidenum">
              <a:rPr lang="en-US" smtClean="0"/>
              <a:t>‹#›</a:t>
            </a:fld>
            <a:endParaRPr lang="en-US"/>
          </a:p>
        </p:txBody>
      </p:sp>
    </p:spTree>
    <p:extLst>
      <p:ext uri="{BB962C8B-B14F-4D97-AF65-F5344CB8AC3E}">
        <p14:creationId xmlns:p14="http://schemas.microsoft.com/office/powerpoint/2010/main" val="2152328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file:////Users/Documents/Microsoft%20User%20Data/Saved%20Attachments/Forties%20OBN%20Processing%20Report%20first%20draft.doc&#24576;!OLE_LINK1"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71D6BF-4415-9147-924B-BC8BAAAE66C8}"/>
              </a:ext>
            </a:extLst>
          </p:cNvPr>
          <p:cNvSpPr>
            <a:spLocks noGrp="1"/>
          </p:cNvSpPr>
          <p:nvPr>
            <p:ph type="title"/>
          </p:nvPr>
        </p:nvSpPr>
        <p:spPr>
          <a:xfrm>
            <a:off x="203200" y="533400"/>
            <a:ext cx="8229600" cy="565150"/>
          </a:xfrm>
        </p:spPr>
        <p:txBody>
          <a:bodyPr>
            <a:normAutofit fontScale="90000"/>
          </a:bodyPr>
          <a:lstStyle/>
          <a:p>
            <a:r>
              <a:rPr lang="en-US" altLang="en-US" dirty="0">
                <a:ea typeface="ＭＳ Ｐゴシック" panose="020B0600070205080204" pitchFamily="34" charset="-128"/>
              </a:rPr>
              <a:t>Forties Field</a:t>
            </a:r>
          </a:p>
        </p:txBody>
      </p:sp>
      <p:sp>
        <p:nvSpPr>
          <p:cNvPr id="5" name="Rectangle 3">
            <a:extLst>
              <a:ext uri="{FF2B5EF4-FFF2-40B4-BE49-F238E27FC236}">
                <a16:creationId xmlns:a16="http://schemas.microsoft.com/office/drawing/2014/main" id="{18611F85-9A1D-2A41-B89B-C158886F3712}"/>
              </a:ext>
            </a:extLst>
          </p:cNvPr>
          <p:cNvSpPr>
            <a:spLocks noChangeArrowheads="1"/>
          </p:cNvSpPr>
          <p:nvPr/>
        </p:nvSpPr>
        <p:spPr bwMode="auto">
          <a:xfrm>
            <a:off x="263525" y="1735138"/>
            <a:ext cx="43322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t>The Forties Oil Field is the largest oil field in the North Sea, 110 miles east of Aberdeen. It was discovered in 1970 and first produced oil in 1975 under ownership of BP.</a:t>
            </a:r>
          </a:p>
          <a:p>
            <a:pPr eaLnBrk="1" hangingPunct="1"/>
            <a:endParaRPr lang="en-US" altLang="en-US" sz="2000"/>
          </a:p>
          <a:p>
            <a:pPr eaLnBrk="1" hangingPunct="1"/>
            <a:r>
              <a:rPr lang="en-US" altLang="en-US" sz="2000"/>
              <a:t>About 5 billion barrels in place</a:t>
            </a:r>
          </a:p>
        </p:txBody>
      </p:sp>
      <p:sp>
        <p:nvSpPr>
          <p:cNvPr id="6" name="Rectangle 4">
            <a:extLst>
              <a:ext uri="{FF2B5EF4-FFF2-40B4-BE49-F238E27FC236}">
                <a16:creationId xmlns:a16="http://schemas.microsoft.com/office/drawing/2014/main" id="{1F9DB877-697E-B34B-AF02-15511C071408}"/>
              </a:ext>
            </a:extLst>
          </p:cNvPr>
          <p:cNvSpPr>
            <a:spLocks noChangeArrowheads="1"/>
          </p:cNvSpPr>
          <p:nvPr/>
        </p:nvSpPr>
        <p:spPr bwMode="auto">
          <a:xfrm>
            <a:off x="247650" y="4267200"/>
            <a:ext cx="43640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t>Production from the field peaked in 1979 at 500 thousand barrels per day, and was down to just over 30 thousand barrels per day in 2003</a:t>
            </a:r>
          </a:p>
          <a:p>
            <a:pPr eaLnBrk="1" hangingPunct="1"/>
            <a:endParaRPr lang="en-US" altLang="en-US" sz="2000"/>
          </a:p>
          <a:p>
            <a:pPr eaLnBrk="1" hangingPunct="1"/>
            <a:r>
              <a:rPr lang="en-US" altLang="en-US" sz="2000"/>
              <a:t>BP sold the field to Apache in 2003  </a:t>
            </a:r>
          </a:p>
        </p:txBody>
      </p:sp>
      <p:pic>
        <p:nvPicPr>
          <p:cNvPr id="7" name="Picture 4" descr="wp.tiff">
            <a:extLst>
              <a:ext uri="{FF2B5EF4-FFF2-40B4-BE49-F238E27FC236}">
                <a16:creationId xmlns:a16="http://schemas.microsoft.com/office/drawing/2014/main" id="{4F011A71-70CA-954E-8B14-A934A9573E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1473200"/>
            <a:ext cx="3108325"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194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1689.jpg">
            <a:extLst>
              <a:ext uri="{FF2B5EF4-FFF2-40B4-BE49-F238E27FC236}">
                <a16:creationId xmlns:a16="http://schemas.microsoft.com/office/drawing/2014/main" id="{9A251FF6-B645-2045-BBA4-14750A8EAB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CF05924-62FE-C140-AFDE-9795214A743A}"/>
              </a:ext>
            </a:extLst>
          </p:cNvPr>
          <p:cNvSpPr txBox="1">
            <a:spLocks noChangeArrowheads="1"/>
          </p:cNvSpPr>
          <p:nvPr/>
        </p:nvSpPr>
        <p:spPr bwMode="auto">
          <a:xfrm>
            <a:off x="606425" y="404813"/>
            <a:ext cx="46815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0000"/>
                </a:solidFill>
              </a:rPr>
              <a:t>Shooting</a:t>
            </a:r>
          </a:p>
        </p:txBody>
      </p:sp>
    </p:spTree>
    <p:extLst>
      <p:ext uri="{BB962C8B-B14F-4D97-AF65-F5344CB8AC3E}">
        <p14:creationId xmlns:p14="http://schemas.microsoft.com/office/powerpoint/2010/main" val="105170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B102-5D34-D444-A94F-49190708A188}"/>
              </a:ext>
            </a:extLst>
          </p:cNvPr>
          <p:cNvSpPr>
            <a:spLocks noGrp="1"/>
          </p:cNvSpPr>
          <p:nvPr>
            <p:ph type="title"/>
          </p:nvPr>
        </p:nvSpPr>
        <p:spPr>
          <a:xfrm>
            <a:off x="685800" y="381000"/>
            <a:ext cx="8229600" cy="990600"/>
          </a:xfrm>
        </p:spPr>
        <p:txBody>
          <a:bodyPr/>
          <a:lstStyle/>
          <a:p>
            <a:r>
              <a:rPr lang="en-US" altLang="en-US" dirty="0" err="1">
                <a:ea typeface="ＭＳ Ｐゴシック" panose="020B0600070205080204" pitchFamily="34" charset="-128"/>
              </a:rPr>
              <a:t>Preplot</a:t>
            </a:r>
            <a:r>
              <a:rPr lang="en-US" altLang="en-US" dirty="0">
                <a:ea typeface="ＭＳ Ｐゴシック" panose="020B0600070205080204" pitchFamily="34" charset="-128"/>
              </a:rPr>
              <a:t> geometry</a:t>
            </a:r>
          </a:p>
        </p:txBody>
      </p:sp>
      <p:pic>
        <p:nvPicPr>
          <p:cNvPr id="3" name="Picture 80">
            <a:extLst>
              <a:ext uri="{FF2B5EF4-FFF2-40B4-BE49-F238E27FC236}">
                <a16:creationId xmlns:a16="http://schemas.microsoft.com/office/drawing/2014/main" id="{46AC83E3-AD17-EF47-80E3-449D4CA1C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2516188"/>
            <a:ext cx="3090862"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1">
            <a:extLst>
              <a:ext uri="{FF2B5EF4-FFF2-40B4-BE49-F238E27FC236}">
                <a16:creationId xmlns:a16="http://schemas.microsoft.com/office/drawing/2014/main" id="{DADD0D24-A452-6140-8054-ED68D14CA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541588"/>
            <a:ext cx="3195638"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6DB449D-2D30-3F49-B2FC-3B3D22B7BCC3}"/>
              </a:ext>
            </a:extLst>
          </p:cNvPr>
          <p:cNvSpPr txBox="1"/>
          <p:nvPr/>
        </p:nvSpPr>
        <p:spPr>
          <a:xfrm>
            <a:off x="1430338" y="1917700"/>
            <a:ext cx="2190750" cy="461963"/>
          </a:xfrm>
          <a:prstGeom prst="rect">
            <a:avLst/>
          </a:prstGeom>
          <a:noFill/>
        </p:spPr>
        <p:txBody>
          <a:bodyPr wrap="none">
            <a:spAutoFit/>
          </a:bodyPr>
          <a:lstStyle/>
          <a:p>
            <a:pPr>
              <a:defRPr/>
            </a:pPr>
            <a:r>
              <a:rPr lang="en-GB" sz="2400" dirty="0">
                <a:latin typeface="+mn-lt"/>
                <a:ea typeface="ＭＳ Ｐゴシック" charset="-128"/>
                <a:cs typeface="ＭＳ Ｐゴシック" charset="-128"/>
              </a:rPr>
              <a:t>Spiral source</a:t>
            </a:r>
          </a:p>
        </p:txBody>
      </p:sp>
      <p:cxnSp>
        <p:nvCxnSpPr>
          <p:cNvPr id="6" name="Straight Arrow Connector 90">
            <a:extLst>
              <a:ext uri="{FF2B5EF4-FFF2-40B4-BE49-F238E27FC236}">
                <a16:creationId xmlns:a16="http://schemas.microsoft.com/office/drawing/2014/main" id="{C18DF8B0-A308-BE4F-9BBC-B1CCC577C9F3}"/>
              </a:ext>
            </a:extLst>
          </p:cNvPr>
          <p:cNvCxnSpPr>
            <a:cxnSpLocks noChangeShapeType="1"/>
          </p:cNvCxnSpPr>
          <p:nvPr/>
        </p:nvCxnSpPr>
        <p:spPr bwMode="auto">
          <a:xfrm>
            <a:off x="6024563" y="5737225"/>
            <a:ext cx="876300" cy="1588"/>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CC3593A0-CBF5-7C4A-9E38-592852394944}"/>
              </a:ext>
            </a:extLst>
          </p:cNvPr>
          <p:cNvSpPr txBox="1"/>
          <p:nvPr/>
        </p:nvSpPr>
        <p:spPr>
          <a:xfrm>
            <a:off x="6129338" y="5737225"/>
            <a:ext cx="776287" cy="338138"/>
          </a:xfrm>
          <a:prstGeom prst="rect">
            <a:avLst/>
          </a:prstGeom>
          <a:noFill/>
        </p:spPr>
        <p:txBody>
          <a:bodyPr wrap="none">
            <a:spAutoFit/>
          </a:bodyPr>
          <a:lstStyle/>
          <a:p>
            <a:pPr>
              <a:defRPr/>
            </a:pPr>
            <a:r>
              <a:rPr lang="en-GB" sz="1600" dirty="0">
                <a:latin typeface="+mn-lt"/>
                <a:ea typeface="ＭＳ Ｐゴシック" charset="-128"/>
                <a:cs typeface="ＭＳ Ｐゴシック" charset="-128"/>
              </a:rPr>
              <a:t>150m</a:t>
            </a:r>
          </a:p>
        </p:txBody>
      </p:sp>
      <p:sp>
        <p:nvSpPr>
          <p:cNvPr id="8" name="TextBox 7">
            <a:extLst>
              <a:ext uri="{FF2B5EF4-FFF2-40B4-BE49-F238E27FC236}">
                <a16:creationId xmlns:a16="http://schemas.microsoft.com/office/drawing/2014/main" id="{F12D3EE0-D117-CD4E-9E33-C8EB4AA815B7}"/>
              </a:ext>
            </a:extLst>
          </p:cNvPr>
          <p:cNvSpPr txBox="1"/>
          <p:nvPr/>
        </p:nvSpPr>
        <p:spPr>
          <a:xfrm>
            <a:off x="5421313" y="1938338"/>
            <a:ext cx="3314700" cy="461962"/>
          </a:xfrm>
          <a:prstGeom prst="rect">
            <a:avLst/>
          </a:prstGeom>
          <a:noFill/>
        </p:spPr>
        <p:txBody>
          <a:bodyPr wrap="none">
            <a:spAutoFit/>
          </a:bodyPr>
          <a:lstStyle/>
          <a:p>
            <a:pPr>
              <a:defRPr/>
            </a:pPr>
            <a:r>
              <a:rPr lang="en-GB" sz="2400" dirty="0">
                <a:latin typeface="+mn-lt"/>
                <a:ea typeface="ＭＳ Ｐゴシック" charset="-128"/>
                <a:cs typeface="ＭＳ Ｐゴシック" charset="-128"/>
              </a:rPr>
              <a:t>Hexagonal receivers</a:t>
            </a:r>
          </a:p>
        </p:txBody>
      </p:sp>
      <p:cxnSp>
        <p:nvCxnSpPr>
          <p:cNvPr id="9" name="Straight Arrow Connector 90">
            <a:extLst>
              <a:ext uri="{FF2B5EF4-FFF2-40B4-BE49-F238E27FC236}">
                <a16:creationId xmlns:a16="http://schemas.microsoft.com/office/drawing/2014/main" id="{EA2D5D28-E27D-D041-9EB9-8EF6A6E96FCE}"/>
              </a:ext>
            </a:extLst>
          </p:cNvPr>
          <p:cNvCxnSpPr>
            <a:cxnSpLocks noChangeShapeType="1"/>
          </p:cNvCxnSpPr>
          <p:nvPr/>
        </p:nvCxnSpPr>
        <p:spPr bwMode="auto">
          <a:xfrm flipV="1">
            <a:off x="2428875" y="3841750"/>
            <a:ext cx="606425" cy="317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226A7317-2326-264A-BE75-785AAE3F77E2}"/>
              </a:ext>
            </a:extLst>
          </p:cNvPr>
          <p:cNvSpPr txBox="1"/>
          <p:nvPr/>
        </p:nvSpPr>
        <p:spPr>
          <a:xfrm>
            <a:off x="2393950" y="3829050"/>
            <a:ext cx="644525" cy="339725"/>
          </a:xfrm>
          <a:prstGeom prst="rect">
            <a:avLst/>
          </a:prstGeom>
          <a:noFill/>
        </p:spPr>
        <p:txBody>
          <a:bodyPr wrap="none">
            <a:spAutoFit/>
          </a:bodyPr>
          <a:lstStyle/>
          <a:p>
            <a:pPr>
              <a:defRPr/>
            </a:pPr>
            <a:r>
              <a:rPr lang="en-GB" sz="1600" dirty="0">
                <a:latin typeface="+mn-lt"/>
                <a:ea typeface="ＭＳ Ｐゴシック" charset="-128"/>
                <a:cs typeface="ＭＳ Ｐゴシック" charset="-128"/>
              </a:rPr>
              <a:t>50m</a:t>
            </a:r>
          </a:p>
        </p:txBody>
      </p:sp>
    </p:spTree>
    <p:extLst>
      <p:ext uri="{BB962C8B-B14F-4D97-AF65-F5344CB8AC3E}">
        <p14:creationId xmlns:p14="http://schemas.microsoft.com/office/powerpoint/2010/main" val="3608706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FB58BB4-3662-6442-95AE-8A1E2FE8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652" t="6683"/>
          <a:stretch>
            <a:fillRect/>
          </a:stretch>
        </p:blipFill>
        <p:spPr bwMode="auto">
          <a:xfrm>
            <a:off x="3713163" y="1466850"/>
            <a:ext cx="5202237"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Content Placeholder 5">
            <a:extLst>
              <a:ext uri="{FF2B5EF4-FFF2-40B4-BE49-F238E27FC236}">
                <a16:creationId xmlns:a16="http://schemas.microsoft.com/office/drawing/2014/main" id="{3B1F7C26-83BC-814E-A49B-625A1D1D6375}"/>
              </a:ext>
            </a:extLst>
          </p:cNvPr>
          <p:cNvSpPr>
            <a:spLocks noGrp="1"/>
          </p:cNvSpPr>
          <p:nvPr>
            <p:ph idx="1"/>
          </p:nvPr>
        </p:nvSpPr>
        <p:spPr>
          <a:xfrm>
            <a:off x="442913" y="1600200"/>
            <a:ext cx="3194050" cy="4500563"/>
          </a:xfrm>
        </p:spPr>
        <p:txBody>
          <a:bodyPr/>
          <a:lstStyle/>
          <a:p>
            <a:r>
              <a:rPr lang="en-US" altLang="en-US" sz="2000" b="1">
                <a:latin typeface="Arial" panose="020B0604020202020204" pitchFamily="34" charset="0"/>
                <a:ea typeface="ＭＳ Ｐゴシック" panose="020B0600070205080204" pitchFamily="34" charset="-128"/>
                <a:cs typeface="Arial" panose="020B0604020202020204" pitchFamily="34" charset="0"/>
              </a:rPr>
              <a:t>Node geometry—nominally hexagonal with offsets for seabed obstructions</a:t>
            </a:r>
          </a:p>
          <a:p>
            <a:r>
              <a:rPr lang="en-US" altLang="en-US" sz="2000" b="1">
                <a:latin typeface="Arial" panose="020B0604020202020204" pitchFamily="34" charset="0"/>
                <a:ea typeface="ＭＳ Ｐゴシック" panose="020B0600070205080204" pitchFamily="34" charset="-128"/>
                <a:cs typeface="Arial" panose="020B0604020202020204" pitchFamily="34" charset="0"/>
              </a:rPr>
              <a:t>Shot geometry: close to desired spiral, but exact shot positioning was not required for coverage. </a:t>
            </a:r>
          </a:p>
        </p:txBody>
      </p:sp>
      <p:sp>
        <p:nvSpPr>
          <p:cNvPr id="5" name="Oval 4">
            <a:extLst>
              <a:ext uri="{FF2B5EF4-FFF2-40B4-BE49-F238E27FC236}">
                <a16:creationId xmlns:a16="http://schemas.microsoft.com/office/drawing/2014/main" id="{E36D1353-D4EE-A549-BE83-F6F114C1BD3C}"/>
              </a:ext>
            </a:extLst>
          </p:cNvPr>
          <p:cNvSpPr/>
          <p:nvPr/>
        </p:nvSpPr>
        <p:spPr>
          <a:xfrm>
            <a:off x="5957888" y="379571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a:extLst>
              <a:ext uri="{FF2B5EF4-FFF2-40B4-BE49-F238E27FC236}">
                <a16:creationId xmlns:a16="http://schemas.microsoft.com/office/drawing/2014/main" id="{0711F40B-6D69-834D-B2A6-563BA26DFE34}"/>
              </a:ext>
            </a:extLst>
          </p:cNvPr>
          <p:cNvSpPr/>
          <p:nvPr/>
        </p:nvSpPr>
        <p:spPr>
          <a:xfrm>
            <a:off x="6169025" y="3649663"/>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a:extLst>
              <a:ext uri="{FF2B5EF4-FFF2-40B4-BE49-F238E27FC236}">
                <a16:creationId xmlns:a16="http://schemas.microsoft.com/office/drawing/2014/main" id="{7AC0F7A0-2715-3D43-B852-00CEC21BAEF2}"/>
              </a:ext>
            </a:extLst>
          </p:cNvPr>
          <p:cNvSpPr/>
          <p:nvPr/>
        </p:nvSpPr>
        <p:spPr>
          <a:xfrm>
            <a:off x="6357938" y="3860800"/>
            <a:ext cx="44450"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a:extLst>
              <a:ext uri="{FF2B5EF4-FFF2-40B4-BE49-F238E27FC236}">
                <a16:creationId xmlns:a16="http://schemas.microsoft.com/office/drawing/2014/main" id="{A88C63F1-B5F6-D64F-90FE-E503C2E502CA}"/>
              </a:ext>
            </a:extLst>
          </p:cNvPr>
          <p:cNvSpPr/>
          <p:nvPr/>
        </p:nvSpPr>
        <p:spPr>
          <a:xfrm>
            <a:off x="6211888" y="4013200"/>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3862924E-7F35-E842-95BD-F62D0E64B1B9}"/>
              </a:ext>
            </a:extLst>
          </p:cNvPr>
          <p:cNvSpPr/>
          <p:nvPr/>
        </p:nvSpPr>
        <p:spPr>
          <a:xfrm>
            <a:off x="6313488" y="415131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Oval 9">
            <a:extLst>
              <a:ext uri="{FF2B5EF4-FFF2-40B4-BE49-F238E27FC236}">
                <a16:creationId xmlns:a16="http://schemas.microsoft.com/office/drawing/2014/main" id="{4FB0477F-DC99-2B4E-B8D2-FDC27FE7A47B}"/>
              </a:ext>
            </a:extLst>
          </p:cNvPr>
          <p:cNvSpPr/>
          <p:nvPr/>
        </p:nvSpPr>
        <p:spPr>
          <a:xfrm>
            <a:off x="6400800" y="4078288"/>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a:extLst>
              <a:ext uri="{FF2B5EF4-FFF2-40B4-BE49-F238E27FC236}">
                <a16:creationId xmlns:a16="http://schemas.microsoft.com/office/drawing/2014/main" id="{88078EA8-ABA5-1840-8EC7-9BCE09344CA5}"/>
              </a:ext>
            </a:extLst>
          </p:cNvPr>
          <p:cNvSpPr/>
          <p:nvPr/>
        </p:nvSpPr>
        <p:spPr>
          <a:xfrm>
            <a:off x="6596063" y="425926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Oval 11">
            <a:extLst>
              <a:ext uri="{FF2B5EF4-FFF2-40B4-BE49-F238E27FC236}">
                <a16:creationId xmlns:a16="http://schemas.microsoft.com/office/drawing/2014/main" id="{8C890AF3-AF1C-DA42-90BB-23FB45A25811}"/>
              </a:ext>
            </a:extLst>
          </p:cNvPr>
          <p:cNvSpPr/>
          <p:nvPr/>
        </p:nvSpPr>
        <p:spPr>
          <a:xfrm>
            <a:off x="6778625" y="4325938"/>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Oval 12">
            <a:extLst>
              <a:ext uri="{FF2B5EF4-FFF2-40B4-BE49-F238E27FC236}">
                <a16:creationId xmlns:a16="http://schemas.microsoft.com/office/drawing/2014/main" id="{46B07CDE-E9B8-7A49-8FDD-F2D4E81A21A6}"/>
              </a:ext>
            </a:extLst>
          </p:cNvPr>
          <p:cNvSpPr/>
          <p:nvPr/>
        </p:nvSpPr>
        <p:spPr>
          <a:xfrm>
            <a:off x="6386513" y="452913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Oval 13">
            <a:extLst>
              <a:ext uri="{FF2B5EF4-FFF2-40B4-BE49-F238E27FC236}">
                <a16:creationId xmlns:a16="http://schemas.microsoft.com/office/drawing/2014/main" id="{7F809FAF-C02E-4342-A202-3AFB4F08070F}"/>
              </a:ext>
            </a:extLst>
          </p:cNvPr>
          <p:cNvSpPr/>
          <p:nvPr/>
        </p:nvSpPr>
        <p:spPr>
          <a:xfrm>
            <a:off x="6189663" y="4673600"/>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Oval 14">
            <a:extLst>
              <a:ext uri="{FF2B5EF4-FFF2-40B4-BE49-F238E27FC236}">
                <a16:creationId xmlns:a16="http://schemas.microsoft.com/office/drawing/2014/main" id="{1AC9E327-0703-B645-ABDA-D45D0BE61837}"/>
              </a:ext>
            </a:extLst>
          </p:cNvPr>
          <p:cNvSpPr/>
          <p:nvPr/>
        </p:nvSpPr>
        <p:spPr>
          <a:xfrm>
            <a:off x="6197600" y="3011488"/>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Oval 15">
            <a:extLst>
              <a:ext uri="{FF2B5EF4-FFF2-40B4-BE49-F238E27FC236}">
                <a16:creationId xmlns:a16="http://schemas.microsoft.com/office/drawing/2014/main" id="{024786FA-BD01-6C43-ADD9-6EAE0BF37050}"/>
              </a:ext>
            </a:extLst>
          </p:cNvPr>
          <p:cNvSpPr/>
          <p:nvPr/>
        </p:nvSpPr>
        <p:spPr>
          <a:xfrm>
            <a:off x="6372225" y="3121025"/>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Oval 16">
            <a:extLst>
              <a:ext uri="{FF2B5EF4-FFF2-40B4-BE49-F238E27FC236}">
                <a16:creationId xmlns:a16="http://schemas.microsoft.com/office/drawing/2014/main" id="{AE22F74C-2282-4740-81DB-D45511DE9BAC}"/>
              </a:ext>
            </a:extLst>
          </p:cNvPr>
          <p:cNvSpPr/>
          <p:nvPr/>
        </p:nvSpPr>
        <p:spPr>
          <a:xfrm>
            <a:off x="6567488" y="324326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Oval 17">
            <a:extLst>
              <a:ext uri="{FF2B5EF4-FFF2-40B4-BE49-F238E27FC236}">
                <a16:creationId xmlns:a16="http://schemas.microsoft.com/office/drawing/2014/main" id="{130723BA-ED34-804D-9804-A2A608270D83}"/>
              </a:ext>
            </a:extLst>
          </p:cNvPr>
          <p:cNvSpPr/>
          <p:nvPr/>
        </p:nvSpPr>
        <p:spPr>
          <a:xfrm>
            <a:off x="6589713" y="3454400"/>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Oval 18">
            <a:extLst>
              <a:ext uri="{FF2B5EF4-FFF2-40B4-BE49-F238E27FC236}">
                <a16:creationId xmlns:a16="http://schemas.microsoft.com/office/drawing/2014/main" id="{51495B58-8F66-A046-9B29-91312A685830}"/>
              </a:ext>
            </a:extLst>
          </p:cNvPr>
          <p:cNvSpPr/>
          <p:nvPr/>
        </p:nvSpPr>
        <p:spPr>
          <a:xfrm>
            <a:off x="6792913" y="3352800"/>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a:extLst>
              <a:ext uri="{FF2B5EF4-FFF2-40B4-BE49-F238E27FC236}">
                <a16:creationId xmlns:a16="http://schemas.microsoft.com/office/drawing/2014/main" id="{BDA7ACF5-AD58-1B46-A0B9-F4E436815B42}"/>
              </a:ext>
            </a:extLst>
          </p:cNvPr>
          <p:cNvSpPr/>
          <p:nvPr/>
        </p:nvSpPr>
        <p:spPr>
          <a:xfrm>
            <a:off x="6807200" y="3598863"/>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Oval 20">
            <a:extLst>
              <a:ext uri="{FF2B5EF4-FFF2-40B4-BE49-F238E27FC236}">
                <a16:creationId xmlns:a16="http://schemas.microsoft.com/office/drawing/2014/main" id="{211A594F-EBF3-114D-B51B-5B56016F6FCE}"/>
              </a:ext>
            </a:extLst>
          </p:cNvPr>
          <p:cNvSpPr/>
          <p:nvPr/>
        </p:nvSpPr>
        <p:spPr>
          <a:xfrm>
            <a:off x="6988175" y="3751263"/>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Oval 21">
            <a:extLst>
              <a:ext uri="{FF2B5EF4-FFF2-40B4-BE49-F238E27FC236}">
                <a16:creationId xmlns:a16="http://schemas.microsoft.com/office/drawing/2014/main" id="{68EBDFF8-A8A7-F949-97C3-EFA843F8BE85}"/>
              </a:ext>
            </a:extLst>
          </p:cNvPr>
          <p:cNvSpPr/>
          <p:nvPr/>
        </p:nvSpPr>
        <p:spPr>
          <a:xfrm>
            <a:off x="7024688" y="395446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Oval 22">
            <a:extLst>
              <a:ext uri="{FF2B5EF4-FFF2-40B4-BE49-F238E27FC236}">
                <a16:creationId xmlns:a16="http://schemas.microsoft.com/office/drawing/2014/main" id="{A1033908-4387-2D4D-89BA-12C439AAD33C}"/>
              </a:ext>
            </a:extLst>
          </p:cNvPr>
          <p:cNvSpPr/>
          <p:nvPr/>
        </p:nvSpPr>
        <p:spPr>
          <a:xfrm>
            <a:off x="6807200" y="4086225"/>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a:extLst>
              <a:ext uri="{FF2B5EF4-FFF2-40B4-BE49-F238E27FC236}">
                <a16:creationId xmlns:a16="http://schemas.microsoft.com/office/drawing/2014/main" id="{73BCD12A-3C6A-F548-BB19-AB61EE51AACB}"/>
              </a:ext>
            </a:extLst>
          </p:cNvPr>
          <p:cNvSpPr/>
          <p:nvPr/>
        </p:nvSpPr>
        <p:spPr>
          <a:xfrm>
            <a:off x="6807200" y="3824288"/>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a:extLst>
              <a:ext uri="{FF2B5EF4-FFF2-40B4-BE49-F238E27FC236}">
                <a16:creationId xmlns:a16="http://schemas.microsoft.com/office/drawing/2014/main" id="{711603C0-7926-C949-A00F-D2AA29D4003C}"/>
              </a:ext>
            </a:extLst>
          </p:cNvPr>
          <p:cNvSpPr/>
          <p:nvPr/>
        </p:nvSpPr>
        <p:spPr>
          <a:xfrm>
            <a:off x="6646863" y="394811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a:extLst>
              <a:ext uri="{FF2B5EF4-FFF2-40B4-BE49-F238E27FC236}">
                <a16:creationId xmlns:a16="http://schemas.microsoft.com/office/drawing/2014/main" id="{14AC07E4-E2CB-B240-9752-D77A2902278A}"/>
              </a:ext>
            </a:extLst>
          </p:cNvPr>
          <p:cNvSpPr/>
          <p:nvPr/>
        </p:nvSpPr>
        <p:spPr>
          <a:xfrm>
            <a:off x="6618288" y="3810000"/>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Oval 26">
            <a:extLst>
              <a:ext uri="{FF2B5EF4-FFF2-40B4-BE49-F238E27FC236}">
                <a16:creationId xmlns:a16="http://schemas.microsoft.com/office/drawing/2014/main" id="{9DAA7986-4183-D648-B230-60562EE5C1CF}"/>
              </a:ext>
            </a:extLst>
          </p:cNvPr>
          <p:cNvSpPr/>
          <p:nvPr/>
        </p:nvSpPr>
        <p:spPr>
          <a:xfrm>
            <a:off x="6002338" y="3127375"/>
            <a:ext cx="44450"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27">
            <a:extLst>
              <a:ext uri="{FF2B5EF4-FFF2-40B4-BE49-F238E27FC236}">
                <a16:creationId xmlns:a16="http://schemas.microsoft.com/office/drawing/2014/main" id="{C35C4032-2691-9142-BCF0-26E203282707}"/>
              </a:ext>
            </a:extLst>
          </p:cNvPr>
          <p:cNvSpPr/>
          <p:nvPr/>
        </p:nvSpPr>
        <p:spPr>
          <a:xfrm>
            <a:off x="6183313" y="326548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Oval 28">
            <a:extLst>
              <a:ext uri="{FF2B5EF4-FFF2-40B4-BE49-F238E27FC236}">
                <a16:creationId xmlns:a16="http://schemas.microsoft.com/office/drawing/2014/main" id="{B5F00314-4F52-EA4F-95E0-C7F547395CF1}"/>
              </a:ext>
            </a:extLst>
          </p:cNvPr>
          <p:cNvSpPr/>
          <p:nvPr/>
        </p:nvSpPr>
        <p:spPr>
          <a:xfrm>
            <a:off x="6183313" y="346233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Oval 29">
            <a:extLst>
              <a:ext uri="{FF2B5EF4-FFF2-40B4-BE49-F238E27FC236}">
                <a16:creationId xmlns:a16="http://schemas.microsoft.com/office/drawing/2014/main" id="{3A1B6B77-3327-EF41-A35F-E7365D43E099}"/>
              </a:ext>
            </a:extLst>
          </p:cNvPr>
          <p:cNvSpPr/>
          <p:nvPr/>
        </p:nvSpPr>
        <p:spPr>
          <a:xfrm>
            <a:off x="6364288" y="361473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Oval 30">
            <a:extLst>
              <a:ext uri="{FF2B5EF4-FFF2-40B4-BE49-F238E27FC236}">
                <a16:creationId xmlns:a16="http://schemas.microsoft.com/office/drawing/2014/main" id="{EB167DF0-50EF-1A41-A9F6-A72EC62671E4}"/>
              </a:ext>
            </a:extLst>
          </p:cNvPr>
          <p:cNvSpPr/>
          <p:nvPr/>
        </p:nvSpPr>
        <p:spPr>
          <a:xfrm>
            <a:off x="5986463" y="3606800"/>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31">
            <a:extLst>
              <a:ext uri="{FF2B5EF4-FFF2-40B4-BE49-F238E27FC236}">
                <a16:creationId xmlns:a16="http://schemas.microsoft.com/office/drawing/2014/main" id="{A7B1FF1E-F8AB-5141-8F65-B619AD210AEE}"/>
              </a:ext>
            </a:extLst>
          </p:cNvPr>
          <p:cNvSpPr/>
          <p:nvPr/>
        </p:nvSpPr>
        <p:spPr>
          <a:xfrm>
            <a:off x="5783263" y="325913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Oval 32">
            <a:extLst>
              <a:ext uri="{FF2B5EF4-FFF2-40B4-BE49-F238E27FC236}">
                <a16:creationId xmlns:a16="http://schemas.microsoft.com/office/drawing/2014/main" id="{08DC3820-5EF3-164A-8EA1-5415D44B32B0}"/>
              </a:ext>
            </a:extLst>
          </p:cNvPr>
          <p:cNvSpPr/>
          <p:nvPr/>
        </p:nvSpPr>
        <p:spPr>
          <a:xfrm>
            <a:off x="5508625" y="3389313"/>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33">
            <a:extLst>
              <a:ext uri="{FF2B5EF4-FFF2-40B4-BE49-F238E27FC236}">
                <a16:creationId xmlns:a16="http://schemas.microsoft.com/office/drawing/2014/main" id="{AB1C5660-7447-4A49-BD09-36482CEC62C5}"/>
              </a:ext>
            </a:extLst>
          </p:cNvPr>
          <p:cNvSpPr/>
          <p:nvPr/>
        </p:nvSpPr>
        <p:spPr>
          <a:xfrm>
            <a:off x="5762625" y="3497263"/>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Oval 34">
            <a:extLst>
              <a:ext uri="{FF2B5EF4-FFF2-40B4-BE49-F238E27FC236}">
                <a16:creationId xmlns:a16="http://schemas.microsoft.com/office/drawing/2014/main" id="{69713B57-55FE-E042-A8E0-A83A0CB91A33}"/>
              </a:ext>
            </a:extLst>
          </p:cNvPr>
          <p:cNvSpPr/>
          <p:nvPr/>
        </p:nvSpPr>
        <p:spPr>
          <a:xfrm>
            <a:off x="5965825" y="3375025"/>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Oval 35">
            <a:extLst>
              <a:ext uri="{FF2B5EF4-FFF2-40B4-BE49-F238E27FC236}">
                <a16:creationId xmlns:a16="http://schemas.microsoft.com/office/drawing/2014/main" id="{06C056AD-E3DA-9548-82C6-06156D9EC770}"/>
              </a:ext>
            </a:extLst>
          </p:cNvPr>
          <p:cNvSpPr/>
          <p:nvPr/>
        </p:nvSpPr>
        <p:spPr>
          <a:xfrm>
            <a:off x="5972175" y="3933825"/>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Oval 36">
            <a:extLst>
              <a:ext uri="{FF2B5EF4-FFF2-40B4-BE49-F238E27FC236}">
                <a16:creationId xmlns:a16="http://schemas.microsoft.com/office/drawing/2014/main" id="{0545684C-40FE-9A49-AA45-67FABFF20702}"/>
              </a:ext>
            </a:extLst>
          </p:cNvPr>
          <p:cNvSpPr/>
          <p:nvPr/>
        </p:nvSpPr>
        <p:spPr>
          <a:xfrm>
            <a:off x="5986463" y="407828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Oval 37">
            <a:extLst>
              <a:ext uri="{FF2B5EF4-FFF2-40B4-BE49-F238E27FC236}">
                <a16:creationId xmlns:a16="http://schemas.microsoft.com/office/drawing/2014/main" id="{FA5C6519-E3FB-D149-99EB-39FE61B276CC}"/>
              </a:ext>
            </a:extLst>
          </p:cNvPr>
          <p:cNvSpPr/>
          <p:nvPr/>
        </p:nvSpPr>
        <p:spPr>
          <a:xfrm>
            <a:off x="6189663" y="420846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Oval 38">
            <a:extLst>
              <a:ext uri="{FF2B5EF4-FFF2-40B4-BE49-F238E27FC236}">
                <a16:creationId xmlns:a16="http://schemas.microsoft.com/office/drawing/2014/main" id="{516304F1-A938-C845-84E0-4FBFB7C13A51}"/>
              </a:ext>
            </a:extLst>
          </p:cNvPr>
          <p:cNvSpPr/>
          <p:nvPr/>
        </p:nvSpPr>
        <p:spPr>
          <a:xfrm>
            <a:off x="6169025" y="4360863"/>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 name="Oval 39">
            <a:extLst>
              <a:ext uri="{FF2B5EF4-FFF2-40B4-BE49-F238E27FC236}">
                <a16:creationId xmlns:a16="http://schemas.microsoft.com/office/drawing/2014/main" id="{40D271B5-3F30-8B46-83D0-E64E12D5D701}"/>
              </a:ext>
            </a:extLst>
          </p:cNvPr>
          <p:cNvSpPr/>
          <p:nvPr/>
        </p:nvSpPr>
        <p:spPr>
          <a:xfrm>
            <a:off x="5986463" y="453548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Oval 40">
            <a:extLst>
              <a:ext uri="{FF2B5EF4-FFF2-40B4-BE49-F238E27FC236}">
                <a16:creationId xmlns:a16="http://schemas.microsoft.com/office/drawing/2014/main" id="{7E9060B5-1213-A14D-9591-42F34A651600}"/>
              </a:ext>
            </a:extLst>
          </p:cNvPr>
          <p:cNvSpPr/>
          <p:nvPr/>
        </p:nvSpPr>
        <p:spPr>
          <a:xfrm>
            <a:off x="5768975" y="3708400"/>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2A992316-DADA-C24C-B186-4E6467ABA9D9}"/>
              </a:ext>
            </a:extLst>
          </p:cNvPr>
          <p:cNvSpPr/>
          <p:nvPr/>
        </p:nvSpPr>
        <p:spPr>
          <a:xfrm>
            <a:off x="5565775" y="3846513"/>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D5A6378B-CE2E-584A-8DB5-3539203EE3BD}"/>
              </a:ext>
            </a:extLst>
          </p:cNvPr>
          <p:cNvSpPr/>
          <p:nvPr/>
        </p:nvSpPr>
        <p:spPr>
          <a:xfrm>
            <a:off x="5754688" y="395446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43">
            <a:extLst>
              <a:ext uri="{FF2B5EF4-FFF2-40B4-BE49-F238E27FC236}">
                <a16:creationId xmlns:a16="http://schemas.microsoft.com/office/drawing/2014/main" id="{6C669BBA-695B-CB42-B3F4-52F25DE18CFD}"/>
              </a:ext>
            </a:extLst>
          </p:cNvPr>
          <p:cNvSpPr/>
          <p:nvPr/>
        </p:nvSpPr>
        <p:spPr>
          <a:xfrm>
            <a:off x="5370513" y="397033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Oval 44">
            <a:extLst>
              <a:ext uri="{FF2B5EF4-FFF2-40B4-BE49-F238E27FC236}">
                <a16:creationId xmlns:a16="http://schemas.microsoft.com/office/drawing/2014/main" id="{2F3ABCD8-0F42-7442-8986-A7A1749F4911}"/>
              </a:ext>
            </a:extLst>
          </p:cNvPr>
          <p:cNvSpPr/>
          <p:nvPr/>
        </p:nvSpPr>
        <p:spPr>
          <a:xfrm>
            <a:off x="5762625" y="4179888"/>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Oval 45">
            <a:extLst>
              <a:ext uri="{FF2B5EF4-FFF2-40B4-BE49-F238E27FC236}">
                <a16:creationId xmlns:a16="http://schemas.microsoft.com/office/drawing/2014/main" id="{2F6214A8-04DB-EB40-AB0D-C0A99E4DD7F1}"/>
              </a:ext>
            </a:extLst>
          </p:cNvPr>
          <p:cNvSpPr/>
          <p:nvPr/>
        </p:nvSpPr>
        <p:spPr>
          <a:xfrm>
            <a:off x="5580063" y="359251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7" name="Oval 46">
            <a:extLst>
              <a:ext uri="{FF2B5EF4-FFF2-40B4-BE49-F238E27FC236}">
                <a16:creationId xmlns:a16="http://schemas.microsoft.com/office/drawing/2014/main" id="{B780490E-C3A5-814B-BE1F-EB98B63EE0A1}"/>
              </a:ext>
            </a:extLst>
          </p:cNvPr>
          <p:cNvSpPr/>
          <p:nvPr/>
        </p:nvSpPr>
        <p:spPr>
          <a:xfrm>
            <a:off x="5399088" y="3708400"/>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a:extLst>
              <a:ext uri="{FF2B5EF4-FFF2-40B4-BE49-F238E27FC236}">
                <a16:creationId xmlns:a16="http://schemas.microsoft.com/office/drawing/2014/main" id="{F2D1B5EC-04C3-E543-8B21-0584502BC1C1}"/>
              </a:ext>
            </a:extLst>
          </p:cNvPr>
          <p:cNvSpPr/>
          <p:nvPr/>
        </p:nvSpPr>
        <p:spPr>
          <a:xfrm>
            <a:off x="5588000" y="4071938"/>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F982C302-D0C9-1E40-849D-44396474770D}"/>
              </a:ext>
            </a:extLst>
          </p:cNvPr>
          <p:cNvSpPr/>
          <p:nvPr/>
        </p:nvSpPr>
        <p:spPr>
          <a:xfrm>
            <a:off x="5980113" y="425291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BE09AEC0-FCB3-8E48-B7C7-D025C502BBCF}"/>
              </a:ext>
            </a:extLst>
          </p:cNvPr>
          <p:cNvSpPr/>
          <p:nvPr/>
        </p:nvSpPr>
        <p:spPr>
          <a:xfrm>
            <a:off x="7046913" y="351313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9CE7199-86F2-8549-B370-3F0AB801415D}"/>
              </a:ext>
            </a:extLst>
          </p:cNvPr>
          <p:cNvSpPr/>
          <p:nvPr/>
        </p:nvSpPr>
        <p:spPr>
          <a:xfrm>
            <a:off x="6567488" y="443388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A2A86314-87B8-BE4A-9FA0-9A4C4B39C050}"/>
              </a:ext>
            </a:extLst>
          </p:cNvPr>
          <p:cNvSpPr/>
          <p:nvPr/>
        </p:nvSpPr>
        <p:spPr>
          <a:xfrm>
            <a:off x="5683250" y="4340225"/>
            <a:ext cx="44450"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Oval 52">
            <a:extLst>
              <a:ext uri="{FF2B5EF4-FFF2-40B4-BE49-F238E27FC236}">
                <a16:creationId xmlns:a16="http://schemas.microsoft.com/office/drawing/2014/main" id="{3D2F8114-B79C-204E-8CE8-B99C485E7A7A}"/>
              </a:ext>
            </a:extLst>
          </p:cNvPr>
          <p:cNvSpPr/>
          <p:nvPr/>
        </p:nvSpPr>
        <p:spPr>
          <a:xfrm>
            <a:off x="6981825" y="4173538"/>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4" name="Oval 53">
            <a:extLst>
              <a:ext uri="{FF2B5EF4-FFF2-40B4-BE49-F238E27FC236}">
                <a16:creationId xmlns:a16="http://schemas.microsoft.com/office/drawing/2014/main" id="{82102DAB-D405-1C4F-AD90-F4CEBB32865E}"/>
              </a:ext>
            </a:extLst>
          </p:cNvPr>
          <p:cNvSpPr/>
          <p:nvPr/>
        </p:nvSpPr>
        <p:spPr>
          <a:xfrm>
            <a:off x="5805488" y="4498975"/>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Oval 54">
            <a:extLst>
              <a:ext uri="{FF2B5EF4-FFF2-40B4-BE49-F238E27FC236}">
                <a16:creationId xmlns:a16="http://schemas.microsoft.com/office/drawing/2014/main" id="{9DCAA0D3-14EB-424F-8BA3-5DCE9B3A403F}"/>
              </a:ext>
            </a:extLst>
          </p:cNvPr>
          <p:cNvSpPr/>
          <p:nvPr/>
        </p:nvSpPr>
        <p:spPr>
          <a:xfrm>
            <a:off x="6646863" y="3090863"/>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a:extLst>
              <a:ext uri="{FF2B5EF4-FFF2-40B4-BE49-F238E27FC236}">
                <a16:creationId xmlns:a16="http://schemas.microsoft.com/office/drawing/2014/main" id="{8B253B96-8AEE-4348-A59D-82F5725863CB}"/>
              </a:ext>
            </a:extLst>
          </p:cNvPr>
          <p:cNvSpPr/>
          <p:nvPr/>
        </p:nvSpPr>
        <p:spPr>
          <a:xfrm>
            <a:off x="6727825" y="4506913"/>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a:extLst>
              <a:ext uri="{FF2B5EF4-FFF2-40B4-BE49-F238E27FC236}">
                <a16:creationId xmlns:a16="http://schemas.microsoft.com/office/drawing/2014/main" id="{BC9A9E2B-DDED-B746-AF58-5DFB97DD3F17}"/>
              </a:ext>
            </a:extLst>
          </p:cNvPr>
          <p:cNvSpPr/>
          <p:nvPr/>
        </p:nvSpPr>
        <p:spPr>
          <a:xfrm>
            <a:off x="6880225" y="3192463"/>
            <a:ext cx="46038"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8" name="Oval 57">
            <a:extLst>
              <a:ext uri="{FF2B5EF4-FFF2-40B4-BE49-F238E27FC236}">
                <a16:creationId xmlns:a16="http://schemas.microsoft.com/office/drawing/2014/main" id="{9F036288-6B78-D74C-B84A-3209F166DAD9}"/>
              </a:ext>
            </a:extLst>
          </p:cNvPr>
          <p:cNvSpPr/>
          <p:nvPr/>
        </p:nvSpPr>
        <p:spPr>
          <a:xfrm>
            <a:off x="5834063" y="306228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Oval 58">
            <a:extLst>
              <a:ext uri="{FF2B5EF4-FFF2-40B4-BE49-F238E27FC236}">
                <a16:creationId xmlns:a16="http://schemas.microsoft.com/office/drawing/2014/main" id="{DDB9F6DC-3DC9-9C45-96F6-CED74228EF58}"/>
              </a:ext>
            </a:extLst>
          </p:cNvPr>
          <p:cNvSpPr/>
          <p:nvPr/>
        </p:nvSpPr>
        <p:spPr>
          <a:xfrm>
            <a:off x="5500688" y="4230688"/>
            <a:ext cx="46037"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Title 1">
            <a:extLst>
              <a:ext uri="{FF2B5EF4-FFF2-40B4-BE49-F238E27FC236}">
                <a16:creationId xmlns:a16="http://schemas.microsoft.com/office/drawing/2014/main" id="{94A3D80F-BA1B-4246-9E0C-B2F7FB944918}"/>
              </a:ext>
            </a:extLst>
          </p:cNvPr>
          <p:cNvSpPr>
            <a:spLocks noGrp="1"/>
          </p:cNvSpPr>
          <p:nvPr>
            <p:ph type="title"/>
          </p:nvPr>
        </p:nvSpPr>
        <p:spPr>
          <a:xfrm>
            <a:off x="685800" y="381000"/>
            <a:ext cx="8229600" cy="990600"/>
          </a:xfrm>
        </p:spPr>
        <p:txBody>
          <a:bodyPr/>
          <a:lstStyle/>
          <a:p>
            <a:r>
              <a:rPr lang="en-US" altLang="en-US" dirty="0" err="1">
                <a:ea typeface="ＭＳ Ｐゴシック" panose="020B0600070205080204" pitchFamily="34" charset="-128"/>
              </a:rPr>
              <a:t>Postplot</a:t>
            </a:r>
            <a:r>
              <a:rPr lang="en-US" altLang="en-US" dirty="0">
                <a:ea typeface="ＭＳ Ｐゴシック" panose="020B0600070205080204" pitchFamily="34" charset="-128"/>
              </a:rPr>
              <a:t> geometry</a:t>
            </a:r>
          </a:p>
        </p:txBody>
      </p:sp>
    </p:spTree>
    <p:extLst>
      <p:ext uri="{BB962C8B-B14F-4D97-AF65-F5344CB8AC3E}">
        <p14:creationId xmlns:p14="http://schemas.microsoft.com/office/powerpoint/2010/main" val="2440506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9AF153A5-D789-DD4C-840D-EA5907C05ECB}"/>
              </a:ext>
            </a:extLst>
          </p:cNvPr>
          <p:cNvGrpSpPr>
            <a:grpSpLocks/>
          </p:cNvGrpSpPr>
          <p:nvPr/>
        </p:nvGrpSpPr>
        <p:grpSpPr bwMode="auto">
          <a:xfrm>
            <a:off x="969711" y="853494"/>
            <a:ext cx="7812088" cy="5343525"/>
            <a:chOff x="840739" y="833120"/>
            <a:chExt cx="7813041" cy="5344160"/>
          </a:xfrm>
        </p:grpSpPr>
        <p:pic>
          <p:nvPicPr>
            <p:cNvPr id="5" name="Picture 4">
              <a:extLst>
                <a:ext uri="{FF2B5EF4-FFF2-40B4-BE49-F238E27FC236}">
                  <a16:creationId xmlns:a16="http://schemas.microsoft.com/office/drawing/2014/main" id="{BD89A5BA-B013-0743-AA45-8DE3E25D4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87"/>
            <a:stretch>
              <a:fillRect/>
            </a:stretch>
          </p:blipFill>
          <p:spPr bwMode="auto">
            <a:xfrm flipH="1">
              <a:off x="840739" y="868680"/>
              <a:ext cx="7785727"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D2FE2E1B-FF05-7949-AC65-7E0DA160A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220" y="833120"/>
              <a:ext cx="177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279B0EA0-2F8D-134A-80EE-05C170860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980" y="833120"/>
              <a:ext cx="177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50D81960-CB2C-0A4A-B66F-AB211C387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5980" y="843280"/>
              <a:ext cx="177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26">
            <a:extLst>
              <a:ext uri="{FF2B5EF4-FFF2-40B4-BE49-F238E27FC236}">
                <a16:creationId xmlns:a16="http://schemas.microsoft.com/office/drawing/2014/main" id="{EED972FF-B197-7845-92F4-24E7B0FA3CEF}"/>
              </a:ext>
            </a:extLst>
          </p:cNvPr>
          <p:cNvSpPr txBox="1">
            <a:spLocks noChangeArrowheads="1"/>
          </p:cNvSpPr>
          <p:nvPr/>
        </p:nvSpPr>
        <p:spPr bwMode="auto">
          <a:xfrm>
            <a:off x="5719511" y="237544"/>
            <a:ext cx="3309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3200"/>
              <a:t>Mirror+Demultiple</a:t>
            </a:r>
          </a:p>
        </p:txBody>
      </p:sp>
      <p:sp>
        <p:nvSpPr>
          <p:cNvPr id="10" name="TextBox 27">
            <a:extLst>
              <a:ext uri="{FF2B5EF4-FFF2-40B4-BE49-F238E27FC236}">
                <a16:creationId xmlns:a16="http://schemas.microsoft.com/office/drawing/2014/main" id="{320C5AF3-4861-ED46-8AAD-13139CEE4D19}"/>
              </a:ext>
            </a:extLst>
          </p:cNvPr>
          <p:cNvSpPr txBox="1">
            <a:spLocks noChangeArrowheads="1"/>
          </p:cNvSpPr>
          <p:nvPr/>
        </p:nvSpPr>
        <p:spPr bwMode="auto">
          <a:xfrm>
            <a:off x="4031999" y="237544"/>
            <a:ext cx="1268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3200"/>
              <a:t>Mirror</a:t>
            </a:r>
          </a:p>
        </p:txBody>
      </p:sp>
      <p:sp>
        <p:nvSpPr>
          <p:cNvPr id="11" name="TextBox 28">
            <a:extLst>
              <a:ext uri="{FF2B5EF4-FFF2-40B4-BE49-F238E27FC236}">
                <a16:creationId xmlns:a16="http://schemas.microsoft.com/office/drawing/2014/main" id="{622EDC58-EE10-5A46-9C8D-A5413EAEB560}"/>
              </a:ext>
            </a:extLst>
          </p:cNvPr>
          <p:cNvSpPr txBox="1">
            <a:spLocks noChangeArrowheads="1"/>
          </p:cNvSpPr>
          <p:nvPr/>
        </p:nvSpPr>
        <p:spPr bwMode="auto">
          <a:xfrm>
            <a:off x="1112586" y="237544"/>
            <a:ext cx="1698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3200"/>
              <a:t>Up-going</a:t>
            </a:r>
          </a:p>
        </p:txBody>
      </p:sp>
      <p:sp>
        <p:nvSpPr>
          <p:cNvPr id="13" name="Date Placeholder 11">
            <a:extLst>
              <a:ext uri="{FF2B5EF4-FFF2-40B4-BE49-F238E27FC236}">
                <a16:creationId xmlns:a16="http://schemas.microsoft.com/office/drawing/2014/main" id="{AF4910F2-97B8-9F42-8688-3A6A1513A60F}"/>
              </a:ext>
            </a:extLst>
          </p:cNvPr>
          <p:cNvSpPr>
            <a:spLocks noGrp="1"/>
          </p:cNvSpPr>
          <p:nvPr>
            <p:ph type="dt" sz="quarter" idx="10"/>
          </p:nvPr>
        </p:nvSpPr>
        <p:spPr>
          <a:xfrm>
            <a:off x="5927474" y="5947781"/>
            <a:ext cx="2133600" cy="304800"/>
          </a:xfrm>
        </p:spPr>
        <p:txBody>
          <a:bodyPr/>
          <a:lstStyle/>
          <a:p>
            <a:pPr>
              <a:defRPr/>
            </a:pPr>
            <a:r>
              <a:rPr lang="en-US"/>
              <a:t>Nov 2, 2010</a:t>
            </a:r>
          </a:p>
        </p:txBody>
      </p:sp>
    </p:spTree>
    <p:extLst>
      <p:ext uri="{BB962C8B-B14F-4D97-AF65-F5344CB8AC3E}">
        <p14:creationId xmlns:p14="http://schemas.microsoft.com/office/powerpoint/2010/main" val="11723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1BD4FF-062B-CA4D-B918-BB1D52DA100B}"/>
              </a:ext>
            </a:extLst>
          </p:cNvPr>
          <p:cNvSpPr>
            <a:spLocks noGrp="1"/>
          </p:cNvSpPr>
          <p:nvPr>
            <p:ph type="title"/>
          </p:nvPr>
        </p:nvSpPr>
        <p:spPr>
          <a:xfrm>
            <a:off x="728662" y="-2401"/>
            <a:ext cx="8651875" cy="990600"/>
          </a:xfrm>
        </p:spPr>
        <p:txBody>
          <a:bodyPr/>
          <a:lstStyle/>
          <a:p>
            <a:pPr eaLnBrk="1" hangingPunct="1"/>
            <a:r>
              <a:rPr lang="en-GB" altLang="en-US" sz="2800" dirty="0">
                <a:ea typeface="ＭＳ Ｐゴシック" panose="020B0600070205080204" pitchFamily="34" charset="-128"/>
              </a:rPr>
              <a:t>Cross section away from the platform (on a site survey line)</a:t>
            </a:r>
          </a:p>
        </p:txBody>
      </p:sp>
      <p:pic>
        <p:nvPicPr>
          <p:cNvPr id="5" name="Picture 3">
            <a:extLst>
              <a:ext uri="{FF2B5EF4-FFF2-40B4-BE49-F238E27FC236}">
                <a16:creationId xmlns:a16="http://schemas.microsoft.com/office/drawing/2014/main" id="{7AAC312A-84BD-0045-9457-5CE1C72D3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77"/>
          <a:stretch>
            <a:fillRect/>
          </a:stretch>
        </p:blipFill>
        <p:spPr bwMode="auto">
          <a:xfrm>
            <a:off x="655638" y="1398588"/>
            <a:ext cx="7772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7">
            <a:extLst>
              <a:ext uri="{FF2B5EF4-FFF2-40B4-BE49-F238E27FC236}">
                <a16:creationId xmlns:a16="http://schemas.microsoft.com/office/drawing/2014/main" id="{4E7C909E-32E1-3640-B751-0E45E27C219E}"/>
              </a:ext>
            </a:extLst>
          </p:cNvPr>
          <p:cNvSpPr>
            <a:spLocks noGrp="1"/>
          </p:cNvSpPr>
          <p:nvPr>
            <p:ph type="dt" sz="quarter" idx="10"/>
          </p:nvPr>
        </p:nvSpPr>
        <p:spPr>
          <a:xfrm>
            <a:off x="5799138" y="6461125"/>
            <a:ext cx="2133600" cy="304800"/>
          </a:xfrm>
        </p:spPr>
        <p:txBody>
          <a:bodyPr/>
          <a:lstStyle/>
          <a:p>
            <a:pPr>
              <a:defRPr/>
            </a:pPr>
            <a:r>
              <a:rPr lang="en-US"/>
              <a:t>Nov 2, 2010</a:t>
            </a:r>
          </a:p>
        </p:txBody>
      </p:sp>
      <p:sp>
        <p:nvSpPr>
          <p:cNvPr id="7" name="Oval 6">
            <a:extLst>
              <a:ext uri="{FF2B5EF4-FFF2-40B4-BE49-F238E27FC236}">
                <a16:creationId xmlns:a16="http://schemas.microsoft.com/office/drawing/2014/main" id="{FD0A07E2-8E07-554F-B76B-964BD7CE1B2E}"/>
              </a:ext>
            </a:extLst>
          </p:cNvPr>
          <p:cNvSpPr>
            <a:spLocks noChangeArrowheads="1"/>
          </p:cNvSpPr>
          <p:nvPr/>
        </p:nvSpPr>
        <p:spPr bwMode="auto">
          <a:xfrm>
            <a:off x="2103438" y="2501900"/>
            <a:ext cx="688975" cy="415925"/>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8" name="Oval 7">
            <a:extLst>
              <a:ext uri="{FF2B5EF4-FFF2-40B4-BE49-F238E27FC236}">
                <a16:creationId xmlns:a16="http://schemas.microsoft.com/office/drawing/2014/main" id="{CA3D0FAF-5827-944D-844B-06412807928F}"/>
              </a:ext>
            </a:extLst>
          </p:cNvPr>
          <p:cNvSpPr>
            <a:spLocks noChangeArrowheads="1"/>
          </p:cNvSpPr>
          <p:nvPr/>
        </p:nvSpPr>
        <p:spPr bwMode="auto">
          <a:xfrm>
            <a:off x="2224088" y="2209800"/>
            <a:ext cx="411162" cy="298450"/>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9" name="Oval 8">
            <a:extLst>
              <a:ext uri="{FF2B5EF4-FFF2-40B4-BE49-F238E27FC236}">
                <a16:creationId xmlns:a16="http://schemas.microsoft.com/office/drawing/2014/main" id="{399EE207-2B36-0348-80D6-DD6D9DAE7520}"/>
              </a:ext>
            </a:extLst>
          </p:cNvPr>
          <p:cNvSpPr>
            <a:spLocks noChangeArrowheads="1"/>
          </p:cNvSpPr>
          <p:nvPr/>
        </p:nvSpPr>
        <p:spPr bwMode="auto">
          <a:xfrm>
            <a:off x="1862138" y="2222500"/>
            <a:ext cx="411162" cy="298450"/>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0" name="Oval 9">
            <a:extLst>
              <a:ext uri="{FF2B5EF4-FFF2-40B4-BE49-F238E27FC236}">
                <a16:creationId xmlns:a16="http://schemas.microsoft.com/office/drawing/2014/main" id="{FD54F907-1C15-D943-AE0A-ECA1745FB415}"/>
              </a:ext>
            </a:extLst>
          </p:cNvPr>
          <p:cNvSpPr>
            <a:spLocks noChangeArrowheads="1"/>
          </p:cNvSpPr>
          <p:nvPr/>
        </p:nvSpPr>
        <p:spPr bwMode="auto">
          <a:xfrm>
            <a:off x="4770438" y="2520950"/>
            <a:ext cx="688975" cy="415925"/>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1" name="Oval 10">
            <a:extLst>
              <a:ext uri="{FF2B5EF4-FFF2-40B4-BE49-F238E27FC236}">
                <a16:creationId xmlns:a16="http://schemas.microsoft.com/office/drawing/2014/main" id="{B5E72EDA-4C64-C941-BEE7-201B342C9DFA}"/>
              </a:ext>
            </a:extLst>
          </p:cNvPr>
          <p:cNvSpPr>
            <a:spLocks noChangeArrowheads="1"/>
          </p:cNvSpPr>
          <p:nvPr/>
        </p:nvSpPr>
        <p:spPr bwMode="auto">
          <a:xfrm>
            <a:off x="4891088" y="2228850"/>
            <a:ext cx="411162" cy="298450"/>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2" name="Oval 11">
            <a:extLst>
              <a:ext uri="{FF2B5EF4-FFF2-40B4-BE49-F238E27FC236}">
                <a16:creationId xmlns:a16="http://schemas.microsoft.com/office/drawing/2014/main" id="{0940B4E8-D05D-5B4F-BD32-976E20DC28A6}"/>
              </a:ext>
            </a:extLst>
          </p:cNvPr>
          <p:cNvSpPr>
            <a:spLocks noChangeArrowheads="1"/>
          </p:cNvSpPr>
          <p:nvPr/>
        </p:nvSpPr>
        <p:spPr bwMode="auto">
          <a:xfrm>
            <a:off x="4529138" y="2241550"/>
            <a:ext cx="411162" cy="298450"/>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3" name="Oval 12">
            <a:extLst>
              <a:ext uri="{FF2B5EF4-FFF2-40B4-BE49-F238E27FC236}">
                <a16:creationId xmlns:a16="http://schemas.microsoft.com/office/drawing/2014/main" id="{0909BF7F-57D9-A847-BDD8-05A957B45AD8}"/>
              </a:ext>
            </a:extLst>
          </p:cNvPr>
          <p:cNvSpPr>
            <a:spLocks noChangeArrowheads="1"/>
          </p:cNvSpPr>
          <p:nvPr/>
        </p:nvSpPr>
        <p:spPr bwMode="auto">
          <a:xfrm>
            <a:off x="863600" y="5588000"/>
            <a:ext cx="1714500" cy="584200"/>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4" name="Oval 13">
            <a:extLst>
              <a:ext uri="{FF2B5EF4-FFF2-40B4-BE49-F238E27FC236}">
                <a16:creationId xmlns:a16="http://schemas.microsoft.com/office/drawing/2014/main" id="{B5EEC9C6-9041-5541-8356-A8B12BF38D1B}"/>
              </a:ext>
            </a:extLst>
          </p:cNvPr>
          <p:cNvSpPr>
            <a:spLocks noChangeArrowheads="1"/>
          </p:cNvSpPr>
          <p:nvPr/>
        </p:nvSpPr>
        <p:spPr bwMode="auto">
          <a:xfrm>
            <a:off x="3906838" y="5562600"/>
            <a:ext cx="1363662" cy="584200"/>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5" name="Oval 14">
            <a:extLst>
              <a:ext uri="{FF2B5EF4-FFF2-40B4-BE49-F238E27FC236}">
                <a16:creationId xmlns:a16="http://schemas.microsoft.com/office/drawing/2014/main" id="{3BDB1843-6F72-6247-B6F6-FE7511CD62B2}"/>
              </a:ext>
            </a:extLst>
          </p:cNvPr>
          <p:cNvSpPr>
            <a:spLocks noChangeArrowheads="1"/>
          </p:cNvSpPr>
          <p:nvPr/>
        </p:nvSpPr>
        <p:spPr bwMode="auto">
          <a:xfrm>
            <a:off x="6400800" y="5486400"/>
            <a:ext cx="1638300" cy="584200"/>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6" name="TextBox 15">
            <a:extLst>
              <a:ext uri="{FF2B5EF4-FFF2-40B4-BE49-F238E27FC236}">
                <a16:creationId xmlns:a16="http://schemas.microsoft.com/office/drawing/2014/main" id="{C2250D5F-BA78-2049-9D4D-B257CA7F9E8F}"/>
              </a:ext>
            </a:extLst>
          </p:cNvPr>
          <p:cNvSpPr txBox="1"/>
          <p:nvPr/>
        </p:nvSpPr>
        <p:spPr>
          <a:xfrm>
            <a:off x="8669338" y="1555050"/>
            <a:ext cx="3009315" cy="1384995"/>
          </a:xfrm>
          <a:prstGeom prst="rect">
            <a:avLst/>
          </a:prstGeom>
          <a:solidFill>
            <a:schemeClr val="bg2">
              <a:lumMod val="90000"/>
            </a:schemeClr>
          </a:solidFill>
          <a:ln>
            <a:noFill/>
          </a:ln>
        </p:spPr>
        <p:txBody>
          <a:bodyPr wrap="square">
            <a:spAutoFit/>
          </a:bodyPr>
          <a:lstStyle/>
          <a:p>
            <a:pPr>
              <a:defRPr/>
            </a:pPr>
            <a:r>
              <a:rPr lang="en-GB" sz="2800" dirty="0">
                <a:solidFill>
                  <a:srgbClr val="FFFF00"/>
                </a:solidFill>
                <a:latin typeface="+mn-lt"/>
                <a:ea typeface="ＭＳ Ｐゴシック" charset="-128"/>
                <a:cs typeface="ＭＳ Ｐゴシック" charset="-128"/>
              </a:rPr>
              <a:t>Bright spots indicating gas (drilling hazards)</a:t>
            </a:r>
          </a:p>
        </p:txBody>
      </p:sp>
      <p:sp>
        <p:nvSpPr>
          <p:cNvPr id="17" name="Oval 16">
            <a:extLst>
              <a:ext uri="{FF2B5EF4-FFF2-40B4-BE49-F238E27FC236}">
                <a16:creationId xmlns:a16="http://schemas.microsoft.com/office/drawing/2014/main" id="{33B329CE-CBA7-8E4E-B20D-9E8ECB7E9096}"/>
              </a:ext>
            </a:extLst>
          </p:cNvPr>
          <p:cNvSpPr>
            <a:spLocks noChangeArrowheads="1"/>
          </p:cNvSpPr>
          <p:nvPr/>
        </p:nvSpPr>
        <p:spPr bwMode="auto">
          <a:xfrm>
            <a:off x="757238" y="3767138"/>
            <a:ext cx="1363662" cy="584200"/>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8" name="TextBox 17">
            <a:extLst>
              <a:ext uri="{FF2B5EF4-FFF2-40B4-BE49-F238E27FC236}">
                <a16:creationId xmlns:a16="http://schemas.microsoft.com/office/drawing/2014/main" id="{929233AF-C855-C445-89BD-BB4C1F8B5A55}"/>
              </a:ext>
            </a:extLst>
          </p:cNvPr>
          <p:cNvSpPr txBox="1"/>
          <p:nvPr/>
        </p:nvSpPr>
        <p:spPr>
          <a:xfrm>
            <a:off x="8652433" y="3244958"/>
            <a:ext cx="1589088" cy="523875"/>
          </a:xfrm>
          <a:prstGeom prst="rect">
            <a:avLst/>
          </a:prstGeom>
          <a:solidFill>
            <a:schemeClr val="bg2">
              <a:lumMod val="90000"/>
            </a:schemeClr>
          </a:solidFill>
          <a:ln>
            <a:noFill/>
          </a:ln>
        </p:spPr>
        <p:txBody>
          <a:bodyPr wrap="none">
            <a:spAutoFit/>
          </a:bodyPr>
          <a:lstStyle/>
          <a:p>
            <a:pPr>
              <a:defRPr/>
            </a:pPr>
            <a:r>
              <a:rPr lang="en-GB" sz="2800" dirty="0">
                <a:solidFill>
                  <a:srgbClr val="008000"/>
                </a:solidFill>
                <a:latin typeface="+mn-lt"/>
                <a:ea typeface="ＭＳ Ｐゴシック" charset="-128"/>
                <a:cs typeface="ＭＳ Ｐゴシック" charset="-128"/>
              </a:rPr>
              <a:t>Multiple</a:t>
            </a:r>
          </a:p>
        </p:txBody>
      </p:sp>
      <p:sp>
        <p:nvSpPr>
          <p:cNvPr id="19" name="Oval 18">
            <a:extLst>
              <a:ext uri="{FF2B5EF4-FFF2-40B4-BE49-F238E27FC236}">
                <a16:creationId xmlns:a16="http://schemas.microsoft.com/office/drawing/2014/main" id="{135ECC7C-B7B5-7B4C-A96B-4B718E222780}"/>
              </a:ext>
            </a:extLst>
          </p:cNvPr>
          <p:cNvSpPr>
            <a:spLocks noChangeArrowheads="1"/>
          </p:cNvSpPr>
          <p:nvPr/>
        </p:nvSpPr>
        <p:spPr bwMode="auto">
          <a:xfrm>
            <a:off x="4081463" y="3182938"/>
            <a:ext cx="1946275" cy="584200"/>
          </a:xfrm>
          <a:prstGeom prst="ellipse">
            <a:avLst/>
          </a:prstGeom>
          <a:noFill/>
          <a:ln w="38100">
            <a:solidFill>
              <a:srgbClr val="008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22" name="TextBox 21">
            <a:extLst>
              <a:ext uri="{FF2B5EF4-FFF2-40B4-BE49-F238E27FC236}">
                <a16:creationId xmlns:a16="http://schemas.microsoft.com/office/drawing/2014/main" id="{0F705238-B15F-D644-89ED-614EE66D054B}"/>
              </a:ext>
            </a:extLst>
          </p:cNvPr>
          <p:cNvSpPr txBox="1"/>
          <p:nvPr/>
        </p:nvSpPr>
        <p:spPr>
          <a:xfrm>
            <a:off x="811559" y="993338"/>
            <a:ext cx="2427239" cy="400110"/>
          </a:xfrm>
          <a:prstGeom prst="rect">
            <a:avLst/>
          </a:prstGeom>
          <a:noFill/>
          <a:ln>
            <a:solidFill>
              <a:schemeClr val="tx1"/>
            </a:solidFill>
          </a:ln>
        </p:spPr>
        <p:txBody>
          <a:bodyPr wrap="square" rtlCol="0">
            <a:spAutoFit/>
          </a:bodyPr>
          <a:lstStyle/>
          <a:p>
            <a:pPr algn="ctr"/>
            <a:r>
              <a:rPr lang="en-US" sz="2000" dirty="0"/>
              <a:t>Ocean Bottom Nodes</a:t>
            </a:r>
          </a:p>
        </p:txBody>
      </p:sp>
      <p:sp>
        <p:nvSpPr>
          <p:cNvPr id="23" name="TextBox 22">
            <a:extLst>
              <a:ext uri="{FF2B5EF4-FFF2-40B4-BE49-F238E27FC236}">
                <a16:creationId xmlns:a16="http://schemas.microsoft.com/office/drawing/2014/main" id="{4966F08B-3755-FB49-9E12-5386253D1834}"/>
              </a:ext>
            </a:extLst>
          </p:cNvPr>
          <p:cNvSpPr txBox="1"/>
          <p:nvPr/>
        </p:nvSpPr>
        <p:spPr>
          <a:xfrm>
            <a:off x="3467620" y="993338"/>
            <a:ext cx="2427239" cy="400110"/>
          </a:xfrm>
          <a:prstGeom prst="rect">
            <a:avLst/>
          </a:prstGeom>
          <a:noFill/>
          <a:ln>
            <a:solidFill>
              <a:schemeClr val="tx1"/>
            </a:solidFill>
          </a:ln>
        </p:spPr>
        <p:txBody>
          <a:bodyPr wrap="square" rtlCol="0">
            <a:spAutoFit/>
          </a:bodyPr>
          <a:lstStyle/>
          <a:p>
            <a:pPr algn="ctr"/>
            <a:r>
              <a:rPr lang="en-US" sz="2000" dirty="0"/>
              <a:t>2D Streamer</a:t>
            </a:r>
          </a:p>
        </p:txBody>
      </p:sp>
      <p:sp>
        <p:nvSpPr>
          <p:cNvPr id="24" name="TextBox 23">
            <a:extLst>
              <a:ext uri="{FF2B5EF4-FFF2-40B4-BE49-F238E27FC236}">
                <a16:creationId xmlns:a16="http://schemas.microsoft.com/office/drawing/2014/main" id="{863CC749-0DDA-7040-BB2B-5CFCC8535E3F}"/>
              </a:ext>
            </a:extLst>
          </p:cNvPr>
          <p:cNvSpPr txBox="1"/>
          <p:nvPr/>
        </p:nvSpPr>
        <p:spPr>
          <a:xfrm>
            <a:off x="6068927" y="993338"/>
            <a:ext cx="2420137" cy="400110"/>
          </a:xfrm>
          <a:prstGeom prst="rect">
            <a:avLst/>
          </a:prstGeom>
          <a:noFill/>
          <a:ln>
            <a:solidFill>
              <a:schemeClr val="tx1"/>
            </a:solidFill>
          </a:ln>
        </p:spPr>
        <p:txBody>
          <a:bodyPr wrap="square" rtlCol="0">
            <a:spAutoFit/>
          </a:bodyPr>
          <a:lstStyle/>
          <a:p>
            <a:pPr algn="ctr"/>
            <a:r>
              <a:rPr lang="en-US" sz="2000" dirty="0"/>
              <a:t>3D Streamers</a:t>
            </a:r>
          </a:p>
        </p:txBody>
      </p:sp>
      <p:sp>
        <p:nvSpPr>
          <p:cNvPr id="25" name="Rectangle 24">
            <a:extLst>
              <a:ext uri="{FF2B5EF4-FFF2-40B4-BE49-F238E27FC236}">
                <a16:creationId xmlns:a16="http://schemas.microsoft.com/office/drawing/2014/main" id="{03B0CA89-4211-2F43-ACCC-31800B81CF97}"/>
              </a:ext>
            </a:extLst>
          </p:cNvPr>
          <p:cNvSpPr/>
          <p:nvPr/>
        </p:nvSpPr>
        <p:spPr>
          <a:xfrm>
            <a:off x="811559" y="1399970"/>
            <a:ext cx="2427239" cy="530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A366DCC-FD6A-FD40-921F-212B187159EC}"/>
              </a:ext>
            </a:extLst>
          </p:cNvPr>
          <p:cNvSpPr/>
          <p:nvPr/>
        </p:nvSpPr>
        <p:spPr>
          <a:xfrm>
            <a:off x="3467620" y="1402878"/>
            <a:ext cx="2427239" cy="530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E0005AD-658A-A24E-957B-73EBF3423893}"/>
              </a:ext>
            </a:extLst>
          </p:cNvPr>
          <p:cNvSpPr/>
          <p:nvPr/>
        </p:nvSpPr>
        <p:spPr>
          <a:xfrm>
            <a:off x="6061825" y="1400824"/>
            <a:ext cx="2427239" cy="530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85503D6-D7C2-DB43-A0FC-E44DE2F683CD}"/>
              </a:ext>
            </a:extLst>
          </p:cNvPr>
          <p:cNvSpPr txBox="1"/>
          <p:nvPr/>
        </p:nvSpPr>
        <p:spPr>
          <a:xfrm>
            <a:off x="8595004" y="3925431"/>
            <a:ext cx="3314977"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Away from the platform: Consistent image of 2D site survey and 3D nodes (except the multiples)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Only the nodes provide shallow image under the platform</a:t>
            </a:r>
          </a:p>
        </p:txBody>
      </p:sp>
    </p:spTree>
    <p:extLst>
      <p:ext uri="{BB962C8B-B14F-4D97-AF65-F5344CB8AC3E}">
        <p14:creationId xmlns:p14="http://schemas.microsoft.com/office/powerpoint/2010/main" val="14073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2FA6-53FC-BC4F-AA60-D9C312BD2BBC}"/>
              </a:ext>
            </a:extLst>
          </p:cNvPr>
          <p:cNvSpPr>
            <a:spLocks noGrp="1"/>
          </p:cNvSpPr>
          <p:nvPr>
            <p:ph type="title"/>
          </p:nvPr>
        </p:nvSpPr>
        <p:spPr>
          <a:xfrm>
            <a:off x="276225" y="422275"/>
            <a:ext cx="8229600" cy="990600"/>
          </a:xfrm>
        </p:spPr>
        <p:txBody>
          <a:bodyPr>
            <a:normAutofit/>
          </a:bodyPr>
          <a:lstStyle/>
          <a:p>
            <a:r>
              <a:rPr lang="en-US" altLang="en-US" dirty="0">
                <a:ea typeface="ＭＳ Ｐゴシック" panose="020B0600070205080204" pitchFamily="34" charset="-128"/>
              </a:rPr>
              <a:t>Imaging</a:t>
            </a:r>
          </a:p>
        </p:txBody>
      </p:sp>
      <p:pic>
        <p:nvPicPr>
          <p:cNvPr id="3" name="Picture 7" descr="Bravo mirror mig 3D section2.png">
            <a:extLst>
              <a:ext uri="{FF2B5EF4-FFF2-40B4-BE49-F238E27FC236}">
                <a16:creationId xmlns:a16="http://schemas.microsoft.com/office/drawing/2014/main" id="{9FF033C3-9512-7B41-9AE4-6410B470162E}"/>
              </a:ext>
            </a:extLst>
          </p:cNvPr>
          <p:cNvPicPr>
            <a:picLocks noChangeAspect="1"/>
          </p:cNvPicPr>
          <p:nvPr/>
        </p:nvPicPr>
        <p:blipFill rotWithShape="1">
          <a:blip r:embed="rId2">
            <a:extLst>
              <a:ext uri="{28A0092B-C50C-407E-A947-70E740481C1C}">
                <a14:useLocalDpi xmlns:a14="http://schemas.microsoft.com/office/drawing/2010/main" val="0"/>
              </a:ext>
            </a:extLst>
          </a:blip>
          <a:srcRect l="21899" t="27625" r="17534"/>
          <a:stretch/>
        </p:blipFill>
        <p:spPr bwMode="auto">
          <a:xfrm>
            <a:off x="4957762" y="0"/>
            <a:ext cx="4122069" cy="685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1">
            <a:extLst>
              <a:ext uri="{FF2B5EF4-FFF2-40B4-BE49-F238E27FC236}">
                <a16:creationId xmlns:a16="http://schemas.microsoft.com/office/drawing/2014/main" id="{B72C5825-1773-8343-86CC-CC793162F1E1}"/>
              </a:ext>
            </a:extLst>
          </p:cNvPr>
          <p:cNvSpPr>
            <a:spLocks noGrp="1"/>
          </p:cNvSpPr>
          <p:nvPr>
            <p:ph idx="1"/>
          </p:nvPr>
        </p:nvSpPr>
        <p:spPr>
          <a:xfrm>
            <a:off x="117475" y="1365250"/>
            <a:ext cx="4673600" cy="5054600"/>
          </a:xfrm>
        </p:spPr>
        <p:txBody>
          <a:bodyPr/>
          <a:lstStyle/>
          <a:p>
            <a:r>
              <a:rPr lang="en-US" altLang="en-US" sz="2400">
                <a:effectLst>
                  <a:outerShdw blurRad="38100" dist="38100" dir="2700000" algn="tl">
                    <a:srgbClr val="C0C0C0"/>
                  </a:outerShdw>
                </a:effectLst>
                <a:ea typeface="ＭＳ Ｐゴシック" panose="020B0600070205080204" pitchFamily="34" charset="-128"/>
              </a:rPr>
              <a:t>Processing</a:t>
            </a:r>
          </a:p>
          <a:p>
            <a:pPr lvl="1">
              <a:buFont typeface="Wingdings" pitchFamily="2" charset="2"/>
              <a:buChar char="ü"/>
            </a:pPr>
            <a:r>
              <a:rPr lang="en-US" altLang="en-US" sz="2000">
                <a:effectLst>
                  <a:outerShdw blurRad="38100" dist="38100" dir="2700000" algn="tl">
                    <a:srgbClr val="C0C0C0"/>
                  </a:outerShdw>
                </a:effectLst>
                <a:ea typeface="ＭＳ Ｐゴシック" panose="020B0600070205080204" pitchFamily="34" charset="-128"/>
              </a:rPr>
              <a:t>On schedule</a:t>
            </a:r>
          </a:p>
          <a:p>
            <a:pPr lvl="1">
              <a:buFont typeface="Wingdings" pitchFamily="2" charset="2"/>
              <a:buChar char="ü"/>
            </a:pPr>
            <a:r>
              <a:rPr lang="en-US" altLang="en-US" sz="2000">
                <a:effectLst>
                  <a:outerShdw blurRad="38100" dist="38100" dir="2700000" algn="tl">
                    <a:srgbClr val="C0C0C0"/>
                  </a:outerShdw>
                </a:effectLst>
                <a:ea typeface="ＭＳ Ｐゴシック" panose="020B0600070205080204" pitchFamily="34" charset="-128"/>
              </a:rPr>
              <a:t>Good results!</a:t>
            </a:r>
          </a:p>
          <a:p>
            <a:pPr lvl="1">
              <a:buFont typeface="Wingdings" pitchFamily="2" charset="2"/>
              <a:buChar char="ü"/>
            </a:pPr>
            <a:endParaRPr lang="en-US" altLang="en-US" sz="2000">
              <a:effectLst>
                <a:outerShdw blurRad="38100" dist="38100" dir="2700000" algn="tl">
                  <a:srgbClr val="C0C0C0"/>
                </a:outerShdw>
              </a:effectLst>
              <a:ea typeface="ＭＳ Ｐゴシック" panose="020B0600070205080204" pitchFamily="34" charset="-128"/>
            </a:endParaRPr>
          </a:p>
          <a:p>
            <a:pPr lvl="1">
              <a:buFont typeface="Wingdings" pitchFamily="2" charset="2"/>
              <a:buChar char="ü"/>
            </a:pPr>
            <a:r>
              <a:rPr lang="en-US" altLang="en-US" sz="2000">
                <a:effectLst>
                  <a:outerShdw blurRad="38100" dist="38100" dir="2700000" algn="tl">
                    <a:srgbClr val="C0C0C0"/>
                  </a:outerShdw>
                </a:effectLst>
                <a:ea typeface="ＭＳ Ｐゴシック" panose="020B0600070205080204" pitchFamily="34" charset="-128"/>
              </a:rPr>
              <a:t>Preprocessing</a:t>
            </a:r>
          </a:p>
          <a:p>
            <a:pPr lvl="1">
              <a:buFont typeface="Wingdings" pitchFamily="2" charset="2"/>
              <a:buChar char="ü"/>
            </a:pPr>
            <a:r>
              <a:rPr lang="en-US" altLang="en-US" sz="2000">
                <a:effectLst>
                  <a:outerShdw blurRad="38100" dist="38100" dir="2700000" algn="tl">
                    <a:srgbClr val="C0C0C0"/>
                  </a:outerShdw>
                </a:effectLst>
                <a:ea typeface="ＭＳ Ｐゴシック" panose="020B0600070205080204" pitchFamily="34" charset="-128"/>
              </a:rPr>
              <a:t>Mirror Imaging</a:t>
            </a:r>
          </a:p>
          <a:p>
            <a:pPr lvl="1">
              <a:buFont typeface="Wingdings" pitchFamily="2" charset="2"/>
              <a:buChar char="ü"/>
            </a:pPr>
            <a:r>
              <a:rPr lang="en-US" altLang="en-US" sz="2000">
                <a:effectLst>
                  <a:outerShdw blurRad="38100" dist="38100" dir="2700000" algn="tl">
                    <a:srgbClr val="C0C0C0"/>
                  </a:outerShdw>
                </a:effectLst>
                <a:ea typeface="ＭＳ Ｐゴシック" panose="020B0600070205080204" pitchFamily="34" charset="-128"/>
              </a:rPr>
              <a:t>Attenuation of higher order multiples</a:t>
            </a:r>
          </a:p>
        </p:txBody>
      </p:sp>
    </p:spTree>
    <p:extLst>
      <p:ext uri="{BB962C8B-B14F-4D97-AF65-F5344CB8AC3E}">
        <p14:creationId xmlns:p14="http://schemas.microsoft.com/office/powerpoint/2010/main" val="21329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B675BE1-515C-2C4C-B45C-672208530D7A}"/>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252788" y="-2774950"/>
            <a:ext cx="15647988" cy="1245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8A136BB-5F7A-BB42-8D7F-9A91D150CF25}"/>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295650" y="1246188"/>
            <a:ext cx="13287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31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7D96-08F7-D44B-BD94-528FA7D42864}"/>
              </a:ext>
            </a:extLst>
          </p:cNvPr>
          <p:cNvSpPr>
            <a:spLocks noGrp="1"/>
          </p:cNvSpPr>
          <p:nvPr>
            <p:ph type="title"/>
          </p:nvPr>
        </p:nvSpPr>
        <p:spPr>
          <a:xfrm>
            <a:off x="406400" y="179388"/>
            <a:ext cx="8229600" cy="990600"/>
          </a:xfrm>
        </p:spPr>
        <p:txBody>
          <a:bodyPr/>
          <a:lstStyle/>
          <a:p>
            <a:r>
              <a:rPr lang="en-US" altLang="en-US">
                <a:ea typeface="ＭＳ Ｐゴシック" panose="020B0600070205080204" pitchFamily="34" charset="-128"/>
              </a:rPr>
              <a:t>Streamer 3D data</a:t>
            </a:r>
          </a:p>
        </p:txBody>
      </p:sp>
      <p:pic>
        <p:nvPicPr>
          <p:cNvPr id="3" name="Picture 2">
            <a:extLst>
              <a:ext uri="{FF2B5EF4-FFF2-40B4-BE49-F238E27FC236}">
                <a16:creationId xmlns:a16="http://schemas.microsoft.com/office/drawing/2014/main" id="{73C02A9F-E903-6C4D-8205-3EB2938980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73113" y="1047750"/>
            <a:ext cx="7297737" cy="5373688"/>
          </a:xfrm>
        </p:spPr>
      </p:pic>
      <p:sp>
        <p:nvSpPr>
          <p:cNvPr id="4" name="TextBox 4">
            <a:extLst>
              <a:ext uri="{FF2B5EF4-FFF2-40B4-BE49-F238E27FC236}">
                <a16:creationId xmlns:a16="http://schemas.microsoft.com/office/drawing/2014/main" id="{96F1BC66-ED5C-354E-8E79-E9259532110F}"/>
              </a:ext>
            </a:extLst>
          </p:cNvPr>
          <p:cNvSpPr txBox="1">
            <a:spLocks noChangeArrowheads="1"/>
          </p:cNvSpPr>
          <p:nvPr/>
        </p:nvSpPr>
        <p:spPr bwMode="auto">
          <a:xfrm>
            <a:off x="2108200" y="6421438"/>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1800" dirty="0"/>
              <a:t>Note the gas bright spots </a:t>
            </a:r>
          </a:p>
        </p:txBody>
      </p:sp>
    </p:spTree>
    <p:extLst>
      <p:ext uri="{BB962C8B-B14F-4D97-AF65-F5344CB8AC3E}">
        <p14:creationId xmlns:p14="http://schemas.microsoft.com/office/powerpoint/2010/main" val="3768589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3B95-3823-2A41-925F-CD9E042F5C7A}"/>
              </a:ext>
            </a:extLst>
          </p:cNvPr>
          <p:cNvSpPr>
            <a:spLocks noGrp="1"/>
          </p:cNvSpPr>
          <p:nvPr>
            <p:ph type="title"/>
          </p:nvPr>
        </p:nvSpPr>
        <p:spPr>
          <a:xfrm>
            <a:off x="639763" y="179388"/>
            <a:ext cx="8229600" cy="990600"/>
          </a:xfrm>
        </p:spPr>
        <p:txBody>
          <a:bodyPr/>
          <a:lstStyle/>
          <a:p>
            <a:r>
              <a:rPr lang="en-US" altLang="en-US">
                <a:ea typeface="ＭＳ Ｐゴシック" panose="020B0600070205080204" pitchFamily="34" charset="-128"/>
              </a:rPr>
              <a:t>Platform Node survey</a:t>
            </a:r>
          </a:p>
        </p:txBody>
      </p:sp>
      <p:pic>
        <p:nvPicPr>
          <p:cNvPr id="3" name="Picture 2">
            <a:extLst>
              <a:ext uri="{FF2B5EF4-FFF2-40B4-BE49-F238E27FC236}">
                <a16:creationId xmlns:a16="http://schemas.microsoft.com/office/drawing/2014/main" id="{E60FC86A-806E-0443-BEAB-9B89EE07AE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1725" y="1063625"/>
            <a:ext cx="3065463" cy="5372100"/>
          </a:xfrm>
        </p:spPr>
      </p:pic>
      <p:pic>
        <p:nvPicPr>
          <p:cNvPr id="4" name="Picture 2">
            <a:extLst>
              <a:ext uri="{FF2B5EF4-FFF2-40B4-BE49-F238E27FC236}">
                <a16:creationId xmlns:a16="http://schemas.microsoft.com/office/drawing/2014/main" id="{7218548B-9581-1448-9FA4-E57BAA7C3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062038"/>
            <a:ext cx="2782888"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781E05AE-3E63-174D-A340-1C564DB6B087}"/>
              </a:ext>
            </a:extLst>
          </p:cNvPr>
          <p:cNvSpPr txBox="1">
            <a:spLocks noChangeArrowheads="1"/>
          </p:cNvSpPr>
          <p:nvPr/>
        </p:nvSpPr>
        <p:spPr bwMode="auto">
          <a:xfrm>
            <a:off x="6738938" y="1506538"/>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1800" dirty="0"/>
              <a:t>Inline and crossline at platform location</a:t>
            </a:r>
          </a:p>
        </p:txBody>
      </p:sp>
    </p:spTree>
    <p:extLst>
      <p:ext uri="{BB962C8B-B14F-4D97-AF65-F5344CB8AC3E}">
        <p14:creationId xmlns:p14="http://schemas.microsoft.com/office/powerpoint/2010/main" val="1400740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868ADC4-A1F4-E04A-9DE5-F84FC298622B}"/>
              </a:ext>
            </a:extLst>
          </p:cNvPr>
          <p:cNvSpPr>
            <a:spLocks noGrp="1"/>
          </p:cNvSpPr>
          <p:nvPr>
            <p:ph idx="1"/>
          </p:nvPr>
        </p:nvSpPr>
        <p:spPr>
          <a:xfrm>
            <a:off x="481262" y="944724"/>
            <a:ext cx="10475495" cy="5688632"/>
          </a:xfrm>
        </p:spPr>
        <p:txBody>
          <a:bodyPr>
            <a:normAutofit/>
          </a:bodyPr>
          <a:lstStyle/>
          <a:p>
            <a:pPr>
              <a:defRPr/>
            </a:pPr>
            <a:r>
              <a:rPr lang="en-US" dirty="0">
                <a:effectLst>
                  <a:outerShdw blurRad="38100" dist="38100" dir="2700000" algn="tl">
                    <a:srgbClr val="DDDDDD"/>
                  </a:outerShdw>
                </a:effectLst>
                <a:latin typeface="Verdana" charset="0"/>
                <a:ea typeface="ＭＳ Ｐゴシック" charset="0"/>
                <a:cs typeface="ＭＳ Ｐゴシック" charset="0"/>
              </a:rPr>
              <a:t>The acquisition crew delivered the survey safely and on time, overcoming many challenges that included mobilization on a vessel of opportunity, improvised </a:t>
            </a:r>
            <a:r>
              <a:rPr lang="en-US" dirty="0" err="1">
                <a:effectLst>
                  <a:outerShdw blurRad="38100" dist="38100" dir="2700000" algn="tl">
                    <a:srgbClr val="DDDDDD"/>
                  </a:outerShdw>
                </a:effectLst>
                <a:latin typeface="Verdana" charset="0"/>
                <a:ea typeface="ＭＳ Ｐゴシック" charset="0"/>
                <a:cs typeface="ＭＳ Ｐゴシック" charset="0"/>
              </a:rPr>
              <a:t>heliportable</a:t>
            </a:r>
            <a:r>
              <a:rPr lang="en-US" dirty="0">
                <a:effectLst>
                  <a:outerShdw blurRad="38100" dist="38100" dir="2700000" algn="tl">
                    <a:srgbClr val="DDDDDD"/>
                  </a:outerShdw>
                </a:effectLst>
                <a:latin typeface="Verdana" charset="0"/>
                <a:ea typeface="ＭＳ Ｐゴシック" charset="0"/>
                <a:cs typeface="ＭＳ Ｐゴシック" charset="0"/>
              </a:rPr>
              <a:t> mobilization (because of a volcanic eruption), working on a vessel where they were “last on the food chain” (in the instrument room and in the cabins), bad weather, and improvising around some minor equipment failures that otherwise could have brought down the crew.</a:t>
            </a:r>
          </a:p>
          <a:p>
            <a:pPr>
              <a:defRPr/>
            </a:pPr>
            <a:r>
              <a:rPr lang="en-US" dirty="0">
                <a:effectLst>
                  <a:outerShdw blurRad="38100" dist="38100" dir="2700000" algn="tl">
                    <a:srgbClr val="DDDDDD"/>
                  </a:outerShdw>
                </a:effectLst>
                <a:latin typeface="Verdana" charset="0"/>
                <a:ea typeface="ＭＳ Ｐゴシック" charset="0"/>
                <a:cs typeface="ＭＳ Ｐゴシック" charset="0"/>
              </a:rPr>
              <a:t>The Processing team kept their eyes on the ball and delivered good results on time, overcoming many challenges that included delayed delivery of final data, and last and least geophysical challenges in imaging with multiples.</a:t>
            </a:r>
            <a:endParaRPr lang="en-US" sz="2400" dirty="0">
              <a:effectLst>
                <a:outerShdw blurRad="38100" dist="38100" dir="2700000" algn="tl">
                  <a:srgbClr val="DDDDDD"/>
                </a:outerShdw>
              </a:effectLst>
              <a:latin typeface="Verdana" charset="0"/>
              <a:ea typeface="ＭＳ Ｐゴシック" charset="0"/>
            </a:endParaRPr>
          </a:p>
        </p:txBody>
      </p:sp>
      <p:sp>
        <p:nvSpPr>
          <p:cNvPr id="5" name="TextBox 4">
            <a:extLst>
              <a:ext uri="{FF2B5EF4-FFF2-40B4-BE49-F238E27FC236}">
                <a16:creationId xmlns:a16="http://schemas.microsoft.com/office/drawing/2014/main" id="{0DCC6382-5B0A-9744-87DD-F8C5B9446985}"/>
              </a:ext>
            </a:extLst>
          </p:cNvPr>
          <p:cNvSpPr txBox="1">
            <a:spLocks noChangeArrowheads="1"/>
          </p:cNvSpPr>
          <p:nvPr/>
        </p:nvSpPr>
        <p:spPr bwMode="auto">
          <a:xfrm>
            <a:off x="357188" y="188640"/>
            <a:ext cx="92061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t>Nomination by </a:t>
            </a:r>
            <a:r>
              <a:rPr lang="en-US" sz="3200" dirty="0" err="1"/>
              <a:t>Klaas</a:t>
            </a:r>
            <a:r>
              <a:rPr lang="en-US" sz="3200" dirty="0"/>
              <a:t> </a:t>
            </a:r>
            <a:r>
              <a:rPr lang="en-US" sz="3200" dirty="0" err="1"/>
              <a:t>Koster</a:t>
            </a:r>
            <a:r>
              <a:rPr lang="en-US" sz="3200" dirty="0"/>
              <a:t> — Apache North Sea</a:t>
            </a:r>
          </a:p>
        </p:txBody>
      </p:sp>
    </p:spTree>
    <p:extLst>
      <p:ext uri="{BB962C8B-B14F-4D97-AF65-F5344CB8AC3E}">
        <p14:creationId xmlns:p14="http://schemas.microsoft.com/office/powerpoint/2010/main" val="2473942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CA6CDAD2-7F5B-544E-AD07-F83530BD8ABD}"/>
              </a:ext>
            </a:extLst>
          </p:cNvPr>
          <p:cNvGraphicFramePr>
            <a:graphicFrameLocks noChangeAspect="1"/>
          </p:cNvGraphicFramePr>
          <p:nvPr/>
        </p:nvGraphicFramePr>
        <p:xfrm>
          <a:off x="3665538" y="2400300"/>
          <a:ext cx="5513387" cy="3579813"/>
        </p:xfrm>
        <a:graphic>
          <a:graphicData uri="http://schemas.openxmlformats.org/presentationml/2006/ole">
            <mc:AlternateContent xmlns:mc="http://schemas.openxmlformats.org/markup-compatibility/2006">
              <mc:Choice xmlns:v="urn:schemas-microsoft-com:vml" Requires="v">
                <p:oleObj spid="_x0000_s2063" name="Document" r:id="rId3" imgW="18542000" imgH="12039600" progId="Word.Document.12">
                  <p:link updateAutomatic="1"/>
                </p:oleObj>
              </mc:Choice>
              <mc:Fallback>
                <p:oleObj name="Document" r:id="rId3" imgW="18542000" imgH="12039600" progId="Word.Document.12">
                  <p:link updateAutomatic="1"/>
                  <p:pic>
                    <p:nvPicPr>
                      <p:cNvPr id="41985" name="Object 2">
                        <a:extLst>
                          <a:ext uri="{FF2B5EF4-FFF2-40B4-BE49-F238E27FC236}">
                            <a16:creationId xmlns:a16="http://schemas.microsoft.com/office/drawing/2014/main" id="{CF12EF8F-3246-4541-A616-32BF8A1D2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2400300"/>
                        <a:ext cx="5513387"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1">
            <a:extLst>
              <a:ext uri="{FF2B5EF4-FFF2-40B4-BE49-F238E27FC236}">
                <a16:creationId xmlns:a16="http://schemas.microsoft.com/office/drawing/2014/main" id="{481B1BB5-23A0-054E-91EC-A06D5DEFB60B}"/>
              </a:ext>
            </a:extLst>
          </p:cNvPr>
          <p:cNvSpPr>
            <a:spLocks noGrp="1"/>
          </p:cNvSpPr>
          <p:nvPr>
            <p:ph type="title"/>
          </p:nvPr>
        </p:nvSpPr>
        <p:spPr>
          <a:xfrm>
            <a:off x="685800" y="381000"/>
            <a:ext cx="8229600" cy="990600"/>
          </a:xfrm>
        </p:spPr>
        <p:txBody>
          <a:bodyPr/>
          <a:lstStyle/>
          <a:p>
            <a:r>
              <a:rPr lang="en-US" altLang="en-US" dirty="0">
                <a:ea typeface="ＭＳ Ｐゴシック" panose="020B0600070205080204" pitchFamily="34" charset="-128"/>
              </a:rPr>
              <a:t>Forties Field (North Sea)</a:t>
            </a:r>
          </a:p>
        </p:txBody>
      </p:sp>
      <p:sp>
        <p:nvSpPr>
          <p:cNvPr id="6" name="Content Placeholder 4">
            <a:extLst>
              <a:ext uri="{FF2B5EF4-FFF2-40B4-BE49-F238E27FC236}">
                <a16:creationId xmlns:a16="http://schemas.microsoft.com/office/drawing/2014/main" id="{5C856E8B-BA0B-384C-80B7-7F1A5ED87930}"/>
              </a:ext>
            </a:extLst>
          </p:cNvPr>
          <p:cNvSpPr>
            <a:spLocks noGrp="1"/>
          </p:cNvSpPr>
          <p:nvPr>
            <p:ph idx="1"/>
          </p:nvPr>
        </p:nvSpPr>
        <p:spPr>
          <a:xfrm>
            <a:off x="396875" y="1539875"/>
            <a:ext cx="8001000" cy="4860925"/>
          </a:xfrm>
        </p:spPr>
        <p:txBody>
          <a:bodyPr/>
          <a:lstStyle/>
          <a:p>
            <a:r>
              <a:rPr lang="en-US" altLang="en-US" sz="2400">
                <a:ea typeface="ＭＳ Ｐゴシック" panose="020B0600070205080204" pitchFamily="34" charset="-128"/>
              </a:rPr>
              <a:t>2.6 billion barrels already produced</a:t>
            </a:r>
          </a:p>
          <a:p>
            <a:r>
              <a:rPr lang="en-US" altLang="en-US" sz="2400">
                <a:ea typeface="ＭＳ Ｐゴシック" panose="020B0600070205080204" pitchFamily="34" charset="-128"/>
              </a:rPr>
              <a:t>2009 Production 73K barrels/day</a:t>
            </a:r>
            <a:endParaRPr lang="en-US" altLang="en-US" sz="2200">
              <a:ea typeface="ＭＳ Ｐゴシック" panose="020B0600070205080204" pitchFamily="34" charset="-128"/>
            </a:endParaRPr>
          </a:p>
          <a:p>
            <a:pPr lvl="1">
              <a:buFont typeface="Wingdings" pitchFamily="2" charset="2"/>
              <a:buChar char="Ø"/>
            </a:pPr>
            <a:r>
              <a:rPr lang="en-US" altLang="en-US" sz="2200">
                <a:ea typeface="ＭＳ Ｐゴシック" panose="020B0600070205080204" pitchFamily="34" charset="-128"/>
              </a:rPr>
              <a:t>Highest since 1999</a:t>
            </a:r>
          </a:p>
          <a:p>
            <a:r>
              <a:rPr lang="en-US" altLang="en-US" sz="2400">
                <a:ea typeface="ＭＳ Ｐゴシック" panose="020B0600070205080204" pitchFamily="34" charset="-128"/>
              </a:rPr>
              <a:t>Drilling hazards:</a:t>
            </a:r>
          </a:p>
          <a:p>
            <a:pPr lvl="1">
              <a:buFont typeface="Wingdings" pitchFamily="2" charset="2"/>
              <a:buChar char="Ø"/>
            </a:pPr>
            <a:r>
              <a:rPr lang="en-US" altLang="en-US" sz="2200">
                <a:ea typeface="ＭＳ Ｐゴシック" panose="020B0600070205080204" pitchFamily="34" charset="-128"/>
              </a:rPr>
              <a:t>Past blowouts</a:t>
            </a:r>
          </a:p>
          <a:p>
            <a:pPr lvl="1">
              <a:buFont typeface="Wingdings" pitchFamily="2" charset="2"/>
              <a:buChar char="Ø"/>
            </a:pPr>
            <a:r>
              <a:rPr lang="en-US" altLang="en-US" sz="2200">
                <a:ea typeface="ＭＳ Ｐゴシック" panose="020B0600070205080204" pitchFamily="34" charset="-128"/>
              </a:rPr>
              <a:t>Gas in overburden</a:t>
            </a:r>
          </a:p>
          <a:p>
            <a:pPr lvl="2">
              <a:buFont typeface="Wingdings" pitchFamily="2" charset="2"/>
              <a:buChar char="q"/>
            </a:pPr>
            <a:r>
              <a:rPr lang="en-US" altLang="en-US" sz="2000">
                <a:ea typeface="ＭＳ Ｐゴシック" panose="020B0600070205080204" pitchFamily="34" charset="-128"/>
              </a:rPr>
              <a:t>Bright spots</a:t>
            </a:r>
          </a:p>
          <a:p>
            <a:pPr lvl="1">
              <a:buFont typeface="Wingdings" pitchFamily="2" charset="2"/>
              <a:buChar char="Ø"/>
            </a:pPr>
            <a:r>
              <a:rPr lang="en-US" altLang="en-US" sz="2200">
                <a:ea typeface="ＭＳ Ｐゴシック" panose="020B0600070205080204" pitchFamily="34" charset="-128"/>
              </a:rPr>
              <a:t>Streamers off platforms</a:t>
            </a:r>
          </a:p>
          <a:p>
            <a:pPr lvl="2">
              <a:buFont typeface="Wingdings" pitchFamily="2" charset="2"/>
              <a:buChar char="q"/>
            </a:pPr>
            <a:r>
              <a:rPr lang="en-US" altLang="en-US" sz="2000">
                <a:ea typeface="ＭＳ Ｐゴシック" panose="020B0600070205080204" pitchFamily="34" charset="-128"/>
              </a:rPr>
              <a:t>High Resolution 2D</a:t>
            </a:r>
          </a:p>
          <a:p>
            <a:pPr lvl="2">
              <a:buFont typeface="Wingdings" pitchFamily="2" charset="2"/>
              <a:buChar char="q"/>
            </a:pPr>
            <a:r>
              <a:rPr lang="en-US" altLang="en-US" sz="2000">
                <a:ea typeface="ＭＳ Ｐゴシック" panose="020B0600070205080204" pitchFamily="34" charset="-128"/>
              </a:rPr>
              <a:t> Streamer 4D with platform undershoots</a:t>
            </a:r>
          </a:p>
          <a:p>
            <a:pPr lvl="1">
              <a:buFont typeface="Wingdings" pitchFamily="2" charset="2"/>
              <a:buChar char="Ø"/>
            </a:pPr>
            <a:r>
              <a:rPr lang="en-US" altLang="en-US" sz="2200">
                <a:ea typeface="ＭＳ Ｐゴシック" panose="020B0600070205080204" pitchFamily="34" charset="-128"/>
              </a:rPr>
              <a:t>Node undershoots</a:t>
            </a:r>
          </a:p>
          <a:p>
            <a:pPr lvl="2">
              <a:buFont typeface="Wingdings" pitchFamily="2" charset="2"/>
              <a:buChar char="q"/>
            </a:pPr>
            <a:r>
              <a:rPr lang="en-US" altLang="en-US" sz="2000">
                <a:ea typeface="ＭＳ Ｐゴシック" panose="020B0600070205080204" pitchFamily="34" charset="-128"/>
              </a:rPr>
              <a:t>April 2010</a:t>
            </a:r>
          </a:p>
          <a:p>
            <a:endParaRPr lang="en-US" altLang="en-US" sz="2400">
              <a:ea typeface="ＭＳ Ｐゴシック" panose="020B0600070205080204" pitchFamily="34" charset="-128"/>
            </a:endParaRPr>
          </a:p>
        </p:txBody>
      </p:sp>
    </p:spTree>
    <p:extLst>
      <p:ext uri="{BB962C8B-B14F-4D97-AF65-F5344CB8AC3E}">
        <p14:creationId xmlns:p14="http://schemas.microsoft.com/office/powerpoint/2010/main" val="304232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CD2D23-1765-4D42-9A09-F06CB0C52D8C}"/>
              </a:ext>
            </a:extLst>
          </p:cNvPr>
          <p:cNvPicPr>
            <a:picLocks noChangeAspect="1"/>
          </p:cNvPicPr>
          <p:nvPr/>
        </p:nvPicPr>
        <p:blipFill>
          <a:blip r:embed="rId2"/>
          <a:stretch>
            <a:fillRect/>
          </a:stretch>
        </p:blipFill>
        <p:spPr>
          <a:xfrm>
            <a:off x="4598930" y="162943"/>
            <a:ext cx="6357827" cy="6494135"/>
          </a:xfrm>
          <a:prstGeom prst="rect">
            <a:avLst/>
          </a:prstGeom>
        </p:spPr>
      </p:pic>
      <p:sp>
        <p:nvSpPr>
          <p:cNvPr id="4" name="TextBox 3">
            <a:extLst>
              <a:ext uri="{FF2B5EF4-FFF2-40B4-BE49-F238E27FC236}">
                <a16:creationId xmlns:a16="http://schemas.microsoft.com/office/drawing/2014/main" id="{286367B2-2BBF-A242-993B-78386DD951AA}"/>
              </a:ext>
            </a:extLst>
          </p:cNvPr>
          <p:cNvSpPr txBox="1">
            <a:spLocks noChangeArrowheads="1"/>
          </p:cNvSpPr>
          <p:nvPr/>
        </p:nvSpPr>
        <p:spPr bwMode="auto">
          <a:xfrm>
            <a:off x="545433" y="390057"/>
            <a:ext cx="348113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t>Nomination</a:t>
            </a:r>
          </a:p>
          <a:p>
            <a:pPr eaLnBrk="1" hangingPunct="1"/>
            <a:r>
              <a:rPr lang="en-US" sz="3200" dirty="0"/>
              <a:t>by </a:t>
            </a:r>
            <a:r>
              <a:rPr lang="en-US" sz="3200" dirty="0" err="1"/>
              <a:t>Klaas</a:t>
            </a:r>
            <a:r>
              <a:rPr lang="en-US" sz="3200" dirty="0"/>
              <a:t> </a:t>
            </a:r>
            <a:r>
              <a:rPr lang="en-US" sz="3200" dirty="0" err="1"/>
              <a:t>Koster</a:t>
            </a:r>
            <a:r>
              <a:rPr lang="en-US" sz="3200" dirty="0"/>
              <a:t> — SEG President</a:t>
            </a:r>
          </a:p>
        </p:txBody>
      </p:sp>
    </p:spTree>
    <p:extLst>
      <p:ext uri="{BB962C8B-B14F-4D97-AF65-F5344CB8AC3E}">
        <p14:creationId xmlns:p14="http://schemas.microsoft.com/office/powerpoint/2010/main" val="1455657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1C888BE2-DEA7-0944-BE61-7CF628978EFB}"/>
              </a:ext>
            </a:extLst>
          </p:cNvPr>
          <p:cNvSpPr txBox="1">
            <a:spLocks noChangeArrowheads="1"/>
          </p:cNvSpPr>
          <p:nvPr/>
        </p:nvSpPr>
        <p:spPr bwMode="auto">
          <a:xfrm>
            <a:off x="357188" y="188640"/>
            <a:ext cx="351430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t>A long list of Firsts</a:t>
            </a:r>
          </a:p>
        </p:txBody>
      </p:sp>
      <p:sp>
        <p:nvSpPr>
          <p:cNvPr id="3" name="Content Placeholder 2">
            <a:extLst>
              <a:ext uri="{FF2B5EF4-FFF2-40B4-BE49-F238E27FC236}">
                <a16:creationId xmlns:a16="http://schemas.microsoft.com/office/drawing/2014/main" id="{CE60A4DE-5F5A-1245-8A6E-23C6D167CE04}"/>
              </a:ext>
            </a:extLst>
          </p:cNvPr>
          <p:cNvSpPr>
            <a:spLocks noGrp="1"/>
          </p:cNvSpPr>
          <p:nvPr>
            <p:ph idx="1"/>
          </p:nvPr>
        </p:nvSpPr>
        <p:spPr>
          <a:xfrm>
            <a:off x="381000" y="1079500"/>
            <a:ext cx="8532813" cy="5113338"/>
          </a:xfrm>
        </p:spPr>
        <p:txBody>
          <a:bodyPr/>
          <a:lstStyle/>
          <a:p>
            <a:pPr>
              <a:buClr>
                <a:srgbClr val="0070C0"/>
              </a:buClr>
            </a:pPr>
            <a:r>
              <a:rPr lang="en-GB" sz="2800" dirty="0">
                <a:effectLst/>
                <a:latin typeface="Arial" charset="0"/>
                <a:ea typeface="ＭＳ Ｐゴシック" charset="0"/>
                <a:cs typeface="Arial" charset="0"/>
              </a:rPr>
              <a:t>First special node survey for drilling hazards</a:t>
            </a:r>
          </a:p>
          <a:p>
            <a:pPr>
              <a:buClr>
                <a:srgbClr val="0070C0"/>
              </a:buClr>
            </a:pPr>
            <a:r>
              <a:rPr lang="en-GB" sz="2800" dirty="0">
                <a:effectLst/>
                <a:latin typeface="Arial" charset="0"/>
                <a:ea typeface="ＭＳ Ｐゴシック" charset="0"/>
                <a:cs typeface="Arial" charset="0"/>
              </a:rPr>
              <a:t>First survey designed for Mirror Imaging</a:t>
            </a:r>
          </a:p>
          <a:p>
            <a:pPr>
              <a:buClr>
                <a:srgbClr val="0070C0"/>
              </a:buClr>
            </a:pPr>
            <a:r>
              <a:rPr lang="en-GB" sz="2800" dirty="0">
                <a:effectLst/>
                <a:latin typeface="Arial" charset="0"/>
                <a:ea typeface="ＭＳ Ｐゴシック" charset="0"/>
                <a:cs typeface="Arial" charset="0"/>
              </a:rPr>
              <a:t>First seismic survey mobilized on field work ROV vessel—cost reduction and HSE advantage</a:t>
            </a:r>
          </a:p>
          <a:p>
            <a:pPr>
              <a:buClr>
                <a:srgbClr val="0070C0"/>
              </a:buClr>
            </a:pPr>
            <a:r>
              <a:rPr lang="en-GB" sz="2800" dirty="0">
                <a:effectLst/>
                <a:latin typeface="Arial" charset="0"/>
                <a:ea typeface="ＭＳ Ｐゴシック" charset="0"/>
                <a:cs typeface="Arial" charset="0"/>
              </a:rPr>
              <a:t>First airborne node delivery offshore</a:t>
            </a:r>
          </a:p>
          <a:p>
            <a:pPr>
              <a:buClr>
                <a:srgbClr val="0070C0"/>
              </a:buClr>
            </a:pPr>
            <a:r>
              <a:rPr lang="en-GB" sz="2800" dirty="0">
                <a:effectLst/>
                <a:latin typeface="Arial" charset="0"/>
                <a:ea typeface="ＭＳ Ｐゴシック" charset="0"/>
                <a:cs typeface="Arial" charset="0"/>
              </a:rPr>
              <a:t>First commercial node survey with clock synchronization on the seabed</a:t>
            </a:r>
          </a:p>
          <a:p>
            <a:pPr>
              <a:buClr>
                <a:srgbClr val="0070C0"/>
              </a:buClr>
            </a:pPr>
            <a:r>
              <a:rPr lang="en-GB" sz="2800" dirty="0">
                <a:effectLst/>
                <a:latin typeface="Arial" charset="0"/>
                <a:ea typeface="ＭＳ Ｐゴシック" charset="0"/>
                <a:cs typeface="Arial" charset="0"/>
              </a:rPr>
              <a:t>First multi-node uploading per each ROV docking</a:t>
            </a:r>
          </a:p>
          <a:p>
            <a:pPr>
              <a:buClr>
                <a:srgbClr val="0070C0"/>
              </a:buClr>
            </a:pPr>
            <a:r>
              <a:rPr lang="en-GB" sz="2800" dirty="0">
                <a:effectLst/>
                <a:latin typeface="Arial" charset="0"/>
                <a:ea typeface="ＭＳ Ｐゴシック" charset="0"/>
                <a:cs typeface="Arial" charset="0"/>
              </a:rPr>
              <a:t>First node survey with spiral source geometry</a:t>
            </a:r>
          </a:p>
          <a:p>
            <a:pPr>
              <a:buClr>
                <a:srgbClr val="0070C0"/>
              </a:buClr>
            </a:pPr>
            <a:r>
              <a:rPr lang="en-GB" sz="2800" dirty="0">
                <a:effectLst/>
                <a:latin typeface="Arial" charset="0"/>
                <a:ea typeface="ＭＳ Ｐゴシック" charset="0"/>
                <a:cs typeface="Arial" charset="0"/>
              </a:rPr>
              <a:t>First data drop via a production platform</a:t>
            </a:r>
          </a:p>
        </p:txBody>
      </p:sp>
    </p:spTree>
    <p:extLst>
      <p:ext uri="{BB962C8B-B14F-4D97-AF65-F5344CB8AC3E}">
        <p14:creationId xmlns:p14="http://schemas.microsoft.com/office/powerpoint/2010/main" val="354265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mage001">
            <a:extLst>
              <a:ext uri="{FF2B5EF4-FFF2-40B4-BE49-F238E27FC236}">
                <a16:creationId xmlns:a16="http://schemas.microsoft.com/office/drawing/2014/main" id="{5877E4AB-33D3-FE4B-9425-7AAEFAEA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474"/>
          <a:stretch>
            <a:fillRect/>
          </a:stretch>
        </p:blipFill>
        <p:spPr bwMode="auto">
          <a:xfrm>
            <a:off x="204788" y="1392238"/>
            <a:ext cx="8420100"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1">
            <a:extLst>
              <a:ext uri="{FF2B5EF4-FFF2-40B4-BE49-F238E27FC236}">
                <a16:creationId xmlns:a16="http://schemas.microsoft.com/office/drawing/2014/main" id="{E0C5FF9A-BEE1-F242-9A2D-50E0525A2890}"/>
              </a:ext>
            </a:extLst>
          </p:cNvPr>
          <p:cNvSpPr>
            <a:spLocks noGrp="1"/>
          </p:cNvSpPr>
          <p:nvPr>
            <p:ph idx="1"/>
          </p:nvPr>
        </p:nvSpPr>
        <p:spPr>
          <a:xfrm>
            <a:off x="1319213" y="5826125"/>
            <a:ext cx="8842375" cy="531813"/>
          </a:xfrm>
        </p:spPr>
        <p:txBody>
          <a:bodyPr/>
          <a:lstStyle/>
          <a:p>
            <a:pPr>
              <a:buFont typeface="Wingdings" pitchFamily="2" charset="2"/>
              <a:buNone/>
            </a:pPr>
            <a:r>
              <a:rPr lang="en-GB" altLang="en-US" sz="1400">
                <a:effectLst/>
                <a:ea typeface="ＭＳ Ｐゴシック" panose="020B0600070205080204" pitchFamily="34" charset="-128"/>
              </a:rPr>
              <a:t>Risky zone is upper 500m  within a radius of 100m from the platforms</a:t>
            </a:r>
          </a:p>
        </p:txBody>
      </p:sp>
      <p:sp>
        <p:nvSpPr>
          <p:cNvPr id="4" name="Title 2">
            <a:extLst>
              <a:ext uri="{FF2B5EF4-FFF2-40B4-BE49-F238E27FC236}">
                <a16:creationId xmlns:a16="http://schemas.microsoft.com/office/drawing/2014/main" id="{8965D8BA-B6C9-3144-98F7-BCECC7EFAA83}"/>
              </a:ext>
            </a:extLst>
          </p:cNvPr>
          <p:cNvSpPr>
            <a:spLocks noGrp="1"/>
          </p:cNvSpPr>
          <p:nvPr>
            <p:ph type="title"/>
          </p:nvPr>
        </p:nvSpPr>
        <p:spPr>
          <a:xfrm>
            <a:off x="369888" y="433388"/>
            <a:ext cx="8686800" cy="922337"/>
          </a:xfrm>
          <a:effectLst/>
        </p:spPr>
        <p:txBody>
          <a:bodyPr/>
          <a:lstStyle/>
          <a:p>
            <a:r>
              <a:rPr lang="en-US" altLang="en-US" dirty="0">
                <a:latin typeface="Verdana" panose="020B0604030504040204" pitchFamily="34" charset="0"/>
                <a:ea typeface="ＭＳ Ｐゴシック" panose="020B0600070205080204" pitchFamily="34" charset="-128"/>
              </a:rPr>
              <a:t>2D high resolution site survey</a:t>
            </a:r>
            <a:endParaRPr lang="en-GB" altLang="en-US" i="1" dirty="0">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37012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B5BED7-AA51-344B-A919-FFEE17E1F1BA}"/>
              </a:ext>
            </a:extLst>
          </p:cNvPr>
          <p:cNvSpPr>
            <a:spLocks noGrp="1"/>
          </p:cNvSpPr>
          <p:nvPr>
            <p:ph idx="1"/>
          </p:nvPr>
        </p:nvSpPr>
        <p:spPr>
          <a:xfrm>
            <a:off x="4090988" y="1465263"/>
            <a:ext cx="5053012" cy="4379912"/>
          </a:xfrm>
        </p:spPr>
        <p:txBody>
          <a:bodyPr/>
          <a:lstStyle/>
          <a:p>
            <a:pPr>
              <a:buClr>
                <a:srgbClr val="0070C0"/>
              </a:buClr>
            </a:pPr>
            <a:r>
              <a:rPr lang="en-GB" altLang="en-US" sz="2400" b="1">
                <a:effectLst/>
                <a:latin typeface="Arial" panose="020B0604020202020204" pitchFamily="34" charset="0"/>
                <a:ea typeface="ＭＳ Ｐゴシック" panose="020B0600070205080204" pitchFamily="34" charset="-128"/>
                <a:cs typeface="Arial" panose="020B0604020202020204" pitchFamily="34" charset="0"/>
              </a:rPr>
              <a:t>100x100m grid</a:t>
            </a:r>
          </a:p>
          <a:p>
            <a:pPr>
              <a:buClr>
                <a:srgbClr val="0070C0"/>
              </a:buClr>
            </a:pPr>
            <a:r>
              <a:rPr lang="en-US" altLang="en-US" sz="2400" b="1">
                <a:effectLst/>
                <a:latin typeface="Arial" panose="020B0604020202020204" pitchFamily="34" charset="0"/>
                <a:ea typeface="ＭＳ Ｐゴシック" panose="020B0600070205080204" pitchFamily="34" charset="-128"/>
                <a:cs typeface="Arial" panose="020B0604020202020204" pitchFamily="34" charset="0"/>
              </a:rPr>
              <a:t>B</a:t>
            </a:r>
            <a:r>
              <a:rPr lang="en-GB" altLang="en-US" sz="2400" b="1">
                <a:effectLst/>
                <a:latin typeface="Arial" panose="020B0604020202020204" pitchFamily="34" charset="0"/>
                <a:ea typeface="ＭＳ Ｐゴシック" panose="020B0600070205080204" pitchFamily="34" charset="-128"/>
                <a:cs typeface="Arial" panose="020B0604020202020204" pitchFamily="34" charset="0"/>
              </a:rPr>
              <a:t>ut 300x300m hole around platform</a:t>
            </a:r>
          </a:p>
          <a:p>
            <a:pPr>
              <a:buClr>
                <a:srgbClr val="0070C0"/>
              </a:buClr>
            </a:pPr>
            <a:r>
              <a:rPr lang="en-GB" altLang="en-US" sz="2400" b="1">
                <a:effectLst/>
                <a:latin typeface="Arial" panose="020B0604020202020204" pitchFamily="34" charset="0"/>
                <a:ea typeface="ＭＳ Ｐゴシック" panose="020B0600070205080204" pitchFamily="34" charset="-128"/>
                <a:cs typeface="Arial" panose="020B0604020202020204" pitchFamily="34" charset="0"/>
              </a:rPr>
              <a:t>Risky zone is from seabed (100m) to Basin Sands (500m) inside the no-data zone</a:t>
            </a:r>
          </a:p>
          <a:p>
            <a:pPr>
              <a:buClr>
                <a:srgbClr val="0070C0"/>
              </a:buClr>
            </a:pPr>
            <a:r>
              <a:rPr lang="en-GB" altLang="en-US" sz="2400" b="1">
                <a:effectLst/>
                <a:latin typeface="Arial" panose="020B0604020202020204" pitchFamily="34" charset="0"/>
                <a:ea typeface="ＭＳ Ｐゴシック" panose="020B0600070205080204" pitchFamily="34" charset="-128"/>
                <a:cs typeface="Arial" panose="020B0604020202020204" pitchFamily="34" charset="0"/>
              </a:rPr>
              <a:t>Significant amount of drilling planned in 2nd half of 2010 and 2011</a:t>
            </a:r>
          </a:p>
          <a:p>
            <a:pPr>
              <a:buClr>
                <a:srgbClr val="0070C0"/>
              </a:buClr>
            </a:pPr>
            <a:r>
              <a:rPr lang="en-GB" altLang="en-US" sz="2400" b="1">
                <a:effectLst/>
                <a:latin typeface="Arial" panose="020B0604020202020204" pitchFamily="34" charset="0"/>
                <a:ea typeface="ＭＳ Ｐゴシック" panose="020B0600070205080204" pitchFamily="34" charset="-128"/>
                <a:cs typeface="Arial" panose="020B0604020202020204" pitchFamily="34" charset="0"/>
              </a:rPr>
              <a:t>Failure to image the gas =&gt; Safety and drilling cost issues</a:t>
            </a:r>
          </a:p>
        </p:txBody>
      </p:sp>
      <p:sp>
        <p:nvSpPr>
          <p:cNvPr id="3" name="Title 2">
            <a:extLst>
              <a:ext uri="{FF2B5EF4-FFF2-40B4-BE49-F238E27FC236}">
                <a16:creationId xmlns:a16="http://schemas.microsoft.com/office/drawing/2014/main" id="{22008953-065F-7543-AC93-D5B8DCD54AFF}"/>
              </a:ext>
            </a:extLst>
          </p:cNvPr>
          <p:cNvSpPr>
            <a:spLocks noGrp="1"/>
          </p:cNvSpPr>
          <p:nvPr>
            <p:ph type="title"/>
          </p:nvPr>
        </p:nvSpPr>
        <p:spPr>
          <a:xfrm>
            <a:off x="0" y="6021388"/>
            <a:ext cx="11887200" cy="571500"/>
          </a:xfrm>
          <a:effectLst>
            <a:outerShdw dist="38100" dir="8100000" algn="tr" rotWithShape="0">
              <a:srgbClr val="000000"/>
            </a:outerShdw>
          </a:effectLst>
        </p:spPr>
        <p:txBody>
          <a:bodyPr>
            <a:normAutofit fontScale="90000"/>
          </a:bodyPr>
          <a:lstStyle/>
          <a:p>
            <a:pPr algn="ctr"/>
            <a:r>
              <a:rPr lang="en-GB" altLang="en-US" i="1" dirty="0">
                <a:latin typeface="Verdana" panose="020B0604030504040204" pitchFamily="34" charset="0"/>
                <a:ea typeface="ＭＳ Ｐゴシック" panose="020B0600070205080204" pitchFamily="34" charset="-128"/>
              </a:rPr>
              <a:t>No image underneath platforms from the 2D</a:t>
            </a:r>
          </a:p>
        </p:txBody>
      </p:sp>
      <p:grpSp>
        <p:nvGrpSpPr>
          <p:cNvPr id="4" name="Group 19">
            <a:extLst>
              <a:ext uri="{FF2B5EF4-FFF2-40B4-BE49-F238E27FC236}">
                <a16:creationId xmlns:a16="http://schemas.microsoft.com/office/drawing/2014/main" id="{6F6B6658-1168-234A-A2AB-5A2B9F437439}"/>
              </a:ext>
            </a:extLst>
          </p:cNvPr>
          <p:cNvGrpSpPr>
            <a:grpSpLocks/>
          </p:cNvGrpSpPr>
          <p:nvPr/>
        </p:nvGrpSpPr>
        <p:grpSpPr bwMode="auto">
          <a:xfrm>
            <a:off x="309563" y="1435100"/>
            <a:ext cx="3665537" cy="4311650"/>
            <a:chOff x="4500880" y="642383"/>
            <a:chExt cx="3665704" cy="4310617"/>
          </a:xfrm>
        </p:grpSpPr>
        <p:sp>
          <p:nvSpPr>
            <p:cNvPr id="5" name="TextBox 4">
              <a:extLst>
                <a:ext uri="{FF2B5EF4-FFF2-40B4-BE49-F238E27FC236}">
                  <a16:creationId xmlns:a16="http://schemas.microsoft.com/office/drawing/2014/main" id="{D3983475-1969-A843-A0F7-A24A02F84EEC}"/>
                </a:ext>
              </a:extLst>
            </p:cNvPr>
            <p:cNvSpPr txBox="1"/>
            <p:nvPr/>
          </p:nvSpPr>
          <p:spPr>
            <a:xfrm>
              <a:off x="6774284" y="810618"/>
              <a:ext cx="611215" cy="306315"/>
            </a:xfrm>
            <a:prstGeom prst="rect">
              <a:avLst/>
            </a:prstGeom>
            <a:noFill/>
          </p:spPr>
          <p:txBody>
            <a:bodyPr wrap="none">
              <a:spAutoFit/>
            </a:bodyPr>
            <a:lstStyle/>
            <a:p>
              <a:pPr>
                <a:defRPr/>
              </a:pPr>
              <a:r>
                <a:rPr lang="en-GB" sz="1400" dirty="0">
                  <a:solidFill>
                    <a:schemeClr val="bg1"/>
                  </a:solidFill>
                  <a:latin typeface="+mn-lt"/>
                  <a:ea typeface="ＭＳ Ｐゴシック" charset="0"/>
                  <a:cs typeface="ＭＳ Ｐゴシック" charset="0"/>
                </a:rPr>
                <a:t>Bravo</a:t>
              </a:r>
            </a:p>
          </p:txBody>
        </p:sp>
        <p:pic>
          <p:nvPicPr>
            <p:cNvPr id="6" name="Picture 1">
              <a:extLst>
                <a:ext uri="{FF2B5EF4-FFF2-40B4-BE49-F238E27FC236}">
                  <a16:creationId xmlns:a16="http://schemas.microsoft.com/office/drawing/2014/main" id="{3F519D24-88A6-9443-846C-28EF09F34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880" y="642383"/>
              <a:ext cx="3665704" cy="431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29CACC32-720A-3F4E-B1FB-1EAD547A1854}"/>
                </a:ext>
              </a:extLst>
            </p:cNvPr>
            <p:cNvCxnSpPr/>
            <p:nvPr/>
          </p:nvCxnSpPr>
          <p:spPr bwMode="auto">
            <a:xfrm>
              <a:off x="4726315" y="4592724"/>
              <a:ext cx="882690" cy="9681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8" name="TextBox 10">
              <a:extLst>
                <a:ext uri="{FF2B5EF4-FFF2-40B4-BE49-F238E27FC236}">
                  <a16:creationId xmlns:a16="http://schemas.microsoft.com/office/drawing/2014/main" id="{96FAF5CC-CDDF-4A45-BC5C-4971DB0FDBBD}"/>
                </a:ext>
              </a:extLst>
            </p:cNvPr>
            <p:cNvSpPr txBox="1">
              <a:spLocks noChangeArrowheads="1"/>
            </p:cNvSpPr>
            <p:nvPr/>
          </p:nvSpPr>
          <p:spPr bwMode="auto">
            <a:xfrm>
              <a:off x="5564135" y="4562431"/>
              <a:ext cx="643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400"/>
                <a:t>200m</a:t>
              </a:r>
            </a:p>
          </p:txBody>
        </p:sp>
        <p:sp>
          <p:nvSpPr>
            <p:cNvPr id="9" name="TextBox 8">
              <a:extLst>
                <a:ext uri="{FF2B5EF4-FFF2-40B4-BE49-F238E27FC236}">
                  <a16:creationId xmlns:a16="http://schemas.microsoft.com/office/drawing/2014/main" id="{3B3B0693-502C-FE4C-A663-4E354F8688B3}"/>
                </a:ext>
              </a:extLst>
            </p:cNvPr>
            <p:cNvSpPr txBox="1"/>
            <p:nvPr/>
          </p:nvSpPr>
          <p:spPr>
            <a:xfrm>
              <a:off x="6107503" y="2242200"/>
              <a:ext cx="611215" cy="307901"/>
            </a:xfrm>
            <a:prstGeom prst="rect">
              <a:avLst/>
            </a:prstGeom>
            <a:noFill/>
          </p:spPr>
          <p:txBody>
            <a:bodyPr wrap="none">
              <a:spAutoFit/>
            </a:bodyPr>
            <a:lstStyle/>
            <a:p>
              <a:pPr>
                <a:defRPr/>
              </a:pPr>
              <a:r>
                <a:rPr lang="en-GB" sz="1400" dirty="0">
                  <a:latin typeface="+mn-lt"/>
                  <a:ea typeface="ＭＳ Ｐゴシック" charset="0"/>
                  <a:cs typeface="ＭＳ Ｐゴシック" charset="0"/>
                </a:rPr>
                <a:t>Bravo</a:t>
              </a:r>
            </a:p>
          </p:txBody>
        </p:sp>
      </p:grpSp>
      <p:sp>
        <p:nvSpPr>
          <p:cNvPr id="10" name="Title 2">
            <a:extLst>
              <a:ext uri="{FF2B5EF4-FFF2-40B4-BE49-F238E27FC236}">
                <a16:creationId xmlns:a16="http://schemas.microsoft.com/office/drawing/2014/main" id="{8F12E61A-0A8C-024C-85E4-BDB93F1C3DB8}"/>
              </a:ext>
            </a:extLst>
          </p:cNvPr>
          <p:cNvSpPr txBox="1">
            <a:spLocks/>
          </p:cNvSpPr>
          <p:nvPr/>
        </p:nvSpPr>
        <p:spPr bwMode="auto">
          <a:xfrm>
            <a:off x="369888" y="433388"/>
            <a:ext cx="8686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dirty="0">
                <a:latin typeface="Verdana" panose="020B0604030504040204" pitchFamily="34" charset="0"/>
              </a:rPr>
              <a:t>2D high resolution site survey</a:t>
            </a:r>
            <a:endParaRPr lang="en-GB" altLang="en-US" sz="2800" i="1" dirty="0">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74590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897BC0B-7998-0449-BBB1-1ECF75B990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555625"/>
            <a:ext cx="9144000" cy="6094413"/>
          </a:xfrm>
        </p:spPr>
      </p:pic>
    </p:spTree>
    <p:extLst>
      <p:ext uri="{BB962C8B-B14F-4D97-AF65-F5344CB8AC3E}">
        <p14:creationId xmlns:p14="http://schemas.microsoft.com/office/powerpoint/2010/main" val="425160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36FFFA8-77AE-9D4D-9F7E-FD3A169AC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635000"/>
            <a:ext cx="3762375"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1">
            <a:extLst>
              <a:ext uri="{FF2B5EF4-FFF2-40B4-BE49-F238E27FC236}">
                <a16:creationId xmlns:a16="http://schemas.microsoft.com/office/drawing/2014/main" id="{BF12A930-C5A2-0642-9D8E-109818443ED0}"/>
              </a:ext>
            </a:extLst>
          </p:cNvPr>
          <p:cNvSpPr txBox="1">
            <a:spLocks/>
          </p:cNvSpPr>
          <p:nvPr/>
        </p:nvSpPr>
        <p:spPr bwMode="auto">
          <a:xfrm>
            <a:off x="152400" y="5005388"/>
            <a:ext cx="419417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spcAft>
                <a:spcPts val="600"/>
              </a:spcAft>
              <a:buClr>
                <a:srgbClr val="0070C0"/>
              </a:buClr>
              <a:buSzPct val="50000"/>
              <a:buFont typeface="ZapfDingbats" charset="2"/>
              <a:buChar char="u"/>
            </a:pPr>
            <a:r>
              <a:rPr lang="en-GB" altLang="en-US" sz="1800">
                <a:cs typeface="Arial" panose="020B0604020202020204" pitchFamily="34" charset="0"/>
              </a:rPr>
              <a:t>Risky zone is from seabed (100m) to Basin Sands (500m) within a radius of 100m from platform inside the no-data zone</a:t>
            </a:r>
          </a:p>
          <a:p>
            <a:pPr eaLnBrk="1" hangingPunct="1">
              <a:spcBef>
                <a:spcPts val="600"/>
              </a:spcBef>
              <a:spcAft>
                <a:spcPts val="600"/>
              </a:spcAft>
              <a:buClr>
                <a:srgbClr val="0070C0"/>
              </a:buClr>
              <a:buSzPct val="50000"/>
              <a:buFont typeface="ZapfDingbats" charset="2"/>
              <a:buChar char="u"/>
            </a:pPr>
            <a:endParaRPr lang="en-GB" altLang="en-US" sz="1800">
              <a:cs typeface="Arial" panose="020B0604020202020204" pitchFamily="34" charset="0"/>
            </a:endParaRPr>
          </a:p>
        </p:txBody>
      </p:sp>
      <p:sp>
        <p:nvSpPr>
          <p:cNvPr id="4" name="Title 2">
            <a:extLst>
              <a:ext uri="{FF2B5EF4-FFF2-40B4-BE49-F238E27FC236}">
                <a16:creationId xmlns:a16="http://schemas.microsoft.com/office/drawing/2014/main" id="{C3A6376A-A737-E34F-B70F-72C84733A688}"/>
              </a:ext>
            </a:extLst>
          </p:cNvPr>
          <p:cNvSpPr>
            <a:spLocks noGrp="1"/>
          </p:cNvSpPr>
          <p:nvPr>
            <p:ph type="title"/>
          </p:nvPr>
        </p:nvSpPr>
        <p:spPr>
          <a:xfrm>
            <a:off x="0" y="0"/>
            <a:ext cx="12192000" cy="571500"/>
          </a:xfrm>
          <a:noFill/>
          <a:effectLst>
            <a:outerShdw dist="38100" dir="8100000" algn="tr" rotWithShape="0">
              <a:srgbClr val="000000"/>
            </a:outerShdw>
          </a:effectLst>
        </p:spPr>
        <p:txBody>
          <a:bodyPr>
            <a:noAutofit/>
          </a:bodyPr>
          <a:lstStyle/>
          <a:p>
            <a:pPr algn="ctr"/>
            <a:r>
              <a:rPr lang="en-GB" altLang="en-US" sz="3600" i="1" dirty="0">
                <a:latin typeface="Verdana" panose="020B0604030504040204" pitchFamily="34" charset="0"/>
                <a:ea typeface="ＭＳ Ｐゴシック" panose="020B0600070205080204" pitchFamily="34" charset="-128"/>
              </a:rPr>
              <a:t>No image underneath platforms from undershoot</a:t>
            </a:r>
          </a:p>
        </p:txBody>
      </p:sp>
      <p:sp>
        <p:nvSpPr>
          <p:cNvPr id="5" name="TextBox 4">
            <a:extLst>
              <a:ext uri="{FF2B5EF4-FFF2-40B4-BE49-F238E27FC236}">
                <a16:creationId xmlns:a16="http://schemas.microsoft.com/office/drawing/2014/main" id="{7683AC36-9C22-2443-8773-E15B67127E8E}"/>
              </a:ext>
            </a:extLst>
          </p:cNvPr>
          <p:cNvSpPr txBox="1"/>
          <p:nvPr/>
        </p:nvSpPr>
        <p:spPr>
          <a:xfrm>
            <a:off x="6775450" y="809625"/>
            <a:ext cx="609600" cy="307975"/>
          </a:xfrm>
          <a:prstGeom prst="rect">
            <a:avLst/>
          </a:prstGeom>
          <a:noFill/>
        </p:spPr>
        <p:txBody>
          <a:bodyPr wrap="none">
            <a:spAutoFit/>
          </a:bodyPr>
          <a:lstStyle/>
          <a:p>
            <a:pPr>
              <a:defRPr/>
            </a:pPr>
            <a:r>
              <a:rPr lang="en-GB" sz="1400" dirty="0">
                <a:solidFill>
                  <a:schemeClr val="bg1"/>
                </a:solidFill>
                <a:latin typeface="+mn-lt"/>
                <a:ea typeface="ＭＳ Ｐゴシック" charset="0"/>
                <a:cs typeface="ＭＳ Ｐゴシック" charset="0"/>
              </a:rPr>
              <a:t>Bravo</a:t>
            </a:r>
          </a:p>
        </p:txBody>
      </p:sp>
      <p:cxnSp>
        <p:nvCxnSpPr>
          <p:cNvPr id="6" name="Straight Arrow Connector 17">
            <a:extLst>
              <a:ext uri="{FF2B5EF4-FFF2-40B4-BE49-F238E27FC236}">
                <a16:creationId xmlns:a16="http://schemas.microsoft.com/office/drawing/2014/main" id="{3431EB49-D196-1A4F-AF48-9B18F751A546}"/>
              </a:ext>
            </a:extLst>
          </p:cNvPr>
          <p:cNvCxnSpPr>
            <a:cxnSpLocks noChangeShapeType="1"/>
          </p:cNvCxnSpPr>
          <p:nvPr/>
        </p:nvCxnSpPr>
        <p:spPr bwMode="auto">
          <a:xfrm>
            <a:off x="1870075" y="1317625"/>
            <a:ext cx="1446213" cy="1588"/>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pic>
        <p:nvPicPr>
          <p:cNvPr id="7" name="Picture 5">
            <a:extLst>
              <a:ext uri="{FF2B5EF4-FFF2-40B4-BE49-F238E27FC236}">
                <a16:creationId xmlns:a16="http://schemas.microsoft.com/office/drawing/2014/main" id="{427C293A-6C24-9A42-BC98-F9B8ED846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175" y="652463"/>
            <a:ext cx="46243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84204B8-5F38-6641-9E14-0EF3BF136F2C}"/>
              </a:ext>
            </a:extLst>
          </p:cNvPr>
          <p:cNvSpPr txBox="1"/>
          <p:nvPr/>
        </p:nvSpPr>
        <p:spPr>
          <a:xfrm>
            <a:off x="2106613" y="1065213"/>
            <a:ext cx="604837" cy="307975"/>
          </a:xfrm>
          <a:prstGeom prst="rect">
            <a:avLst/>
          </a:prstGeom>
          <a:noFill/>
        </p:spPr>
        <p:txBody>
          <a:bodyPr wrap="none">
            <a:spAutoFit/>
          </a:bodyPr>
          <a:lstStyle/>
          <a:p>
            <a:pPr>
              <a:defRPr/>
            </a:pPr>
            <a:r>
              <a:rPr lang="en-GB" sz="1400" dirty="0">
                <a:latin typeface="+mn-lt"/>
                <a:ea typeface="ＭＳ Ｐゴシック" charset="0"/>
                <a:cs typeface="ＭＳ Ｐゴシック" charset="0"/>
              </a:rPr>
              <a:t>400m</a:t>
            </a:r>
          </a:p>
        </p:txBody>
      </p:sp>
      <p:cxnSp>
        <p:nvCxnSpPr>
          <p:cNvPr id="9" name="Straight Connector 8">
            <a:extLst>
              <a:ext uri="{FF2B5EF4-FFF2-40B4-BE49-F238E27FC236}">
                <a16:creationId xmlns:a16="http://schemas.microsoft.com/office/drawing/2014/main" id="{57816F64-8228-0E4B-8584-3692A2DAE6F3}"/>
              </a:ext>
            </a:extLst>
          </p:cNvPr>
          <p:cNvCxnSpPr/>
          <p:nvPr/>
        </p:nvCxnSpPr>
        <p:spPr>
          <a:xfrm rot="16200000" flipV="1">
            <a:off x="2002632" y="1480344"/>
            <a:ext cx="1314450" cy="79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62FA80-696F-5848-B9C0-E3C25FA74B2C}"/>
              </a:ext>
            </a:extLst>
          </p:cNvPr>
          <p:cNvCxnSpPr/>
          <p:nvPr/>
        </p:nvCxnSpPr>
        <p:spPr>
          <a:xfrm rot="5400000" flipH="1" flipV="1">
            <a:off x="2322512" y="1276351"/>
            <a:ext cx="8985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5E8752-5123-4F4F-95B6-FD5736254F13}"/>
              </a:ext>
            </a:extLst>
          </p:cNvPr>
          <p:cNvCxnSpPr/>
          <p:nvPr/>
        </p:nvCxnSpPr>
        <p:spPr>
          <a:xfrm rot="16200000" flipV="1">
            <a:off x="2002631" y="1575594"/>
            <a:ext cx="1489075"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D17B83-D3FF-0B48-9CF0-EAA2EC92904B}"/>
              </a:ext>
            </a:extLst>
          </p:cNvPr>
          <p:cNvSpPr txBox="1"/>
          <p:nvPr/>
        </p:nvSpPr>
        <p:spPr>
          <a:xfrm>
            <a:off x="4194175" y="4391025"/>
            <a:ext cx="4833938" cy="1131888"/>
          </a:xfrm>
          <a:prstGeom prst="rect">
            <a:avLst/>
          </a:prstGeom>
        </p:spPr>
        <p:txBody>
          <a:bodyPr>
            <a:normAutofit lnSpcReduction="10000"/>
          </a:bodyPr>
          <a:lstStyle/>
          <a:p>
            <a:pPr marL="342900" indent="-342900" fontAlgn="auto">
              <a:lnSpc>
                <a:spcPct val="90000"/>
              </a:lnSpc>
              <a:spcBef>
                <a:spcPts val="600"/>
              </a:spcBef>
              <a:spcAft>
                <a:spcPts val="600"/>
              </a:spcAft>
              <a:buClr>
                <a:srgbClr val="0070C0"/>
              </a:buClr>
              <a:buSzPct val="50000"/>
              <a:buFont typeface="ZapfDingbats" pitchFamily="82" charset="2"/>
              <a:buChar char="u"/>
              <a:defRPr/>
            </a:pPr>
            <a:r>
              <a:rPr lang="en-GB" sz="1900" dirty="0">
                <a:ea typeface="ＭＳ Ｐゴシック" charset="0"/>
                <a:cs typeface="Arial" pitchFamily="34" charset="0"/>
              </a:rPr>
              <a:t>2010 (and 2000 vintage) 3D data provides excellent image of the hazards everywhere, except above 700m in 400m strip around platforms</a:t>
            </a:r>
          </a:p>
          <a:p>
            <a:pPr marL="342900" indent="-342900" fontAlgn="auto">
              <a:lnSpc>
                <a:spcPct val="90000"/>
              </a:lnSpc>
              <a:spcBef>
                <a:spcPts val="600"/>
              </a:spcBef>
              <a:spcAft>
                <a:spcPts val="600"/>
              </a:spcAft>
              <a:buClr>
                <a:srgbClr val="0070C0"/>
              </a:buClr>
              <a:buSzPct val="50000"/>
              <a:buFont typeface="ZapfDingbats" pitchFamily="82" charset="2"/>
              <a:buChar char="u"/>
              <a:defRPr/>
            </a:pPr>
            <a:endParaRPr lang="en-US" sz="1900" dirty="0">
              <a:ea typeface="ＭＳ Ｐゴシック" charset="0"/>
              <a:cs typeface="Arial" pitchFamily="34" charset="0"/>
            </a:endParaRPr>
          </a:p>
        </p:txBody>
      </p:sp>
      <p:sp>
        <p:nvSpPr>
          <p:cNvPr id="13" name="TextBox 34">
            <a:extLst>
              <a:ext uri="{FF2B5EF4-FFF2-40B4-BE49-F238E27FC236}">
                <a16:creationId xmlns:a16="http://schemas.microsoft.com/office/drawing/2014/main" id="{117CD9AC-54CE-E14C-85C1-3F66EE0875D8}"/>
              </a:ext>
            </a:extLst>
          </p:cNvPr>
          <p:cNvSpPr txBox="1">
            <a:spLocks noChangeArrowheads="1"/>
          </p:cNvSpPr>
          <p:nvPr/>
        </p:nvSpPr>
        <p:spPr bwMode="auto">
          <a:xfrm>
            <a:off x="4187825" y="5435600"/>
            <a:ext cx="45323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600"/>
              </a:spcBef>
              <a:spcAft>
                <a:spcPts val="600"/>
              </a:spcAft>
              <a:buClr>
                <a:srgbClr val="0070C0"/>
              </a:buClr>
              <a:buSzPct val="50000"/>
              <a:buFont typeface="ZapfDingbats" charset="2"/>
              <a:buChar char="u"/>
            </a:pPr>
            <a:r>
              <a:rPr lang="en-GB" altLang="en-US" sz="1900">
                <a:cs typeface="Arial" panose="020B0604020202020204" pitchFamily="34" charset="0"/>
              </a:rPr>
              <a:t>Problem requires a new approach to seismic data acquisition.</a:t>
            </a:r>
          </a:p>
          <a:p>
            <a:pPr eaLnBrk="1" hangingPunct="1">
              <a:lnSpc>
                <a:spcPct val="90000"/>
              </a:lnSpc>
              <a:spcBef>
                <a:spcPts val="600"/>
              </a:spcBef>
              <a:spcAft>
                <a:spcPts val="600"/>
              </a:spcAft>
              <a:buClr>
                <a:srgbClr val="0070C0"/>
              </a:buClr>
              <a:buSzPct val="50000"/>
              <a:buFont typeface="ZapfDingbats" charset="2"/>
              <a:buChar char="u"/>
            </a:pPr>
            <a:endParaRPr lang="en-US" altLang="en-US" sz="1900">
              <a:cs typeface="Arial" panose="020B0604020202020204" pitchFamily="34" charset="0"/>
            </a:endParaRPr>
          </a:p>
        </p:txBody>
      </p:sp>
    </p:spTree>
    <p:extLst>
      <p:ext uri="{BB962C8B-B14F-4D97-AF65-F5344CB8AC3E}">
        <p14:creationId xmlns:p14="http://schemas.microsoft.com/office/powerpoint/2010/main" val="2789621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6752.JPG">
            <a:extLst>
              <a:ext uri="{FF2B5EF4-FFF2-40B4-BE49-F238E27FC236}">
                <a16:creationId xmlns:a16="http://schemas.microsoft.com/office/drawing/2014/main" id="{BD28EA2D-69E8-654A-A125-69DB50E901C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5722" r="-25722"/>
          <a:stretch>
            <a:fillRect/>
          </a:stretch>
        </p:blipFill>
        <p:spPr>
          <a:xfrm>
            <a:off x="-2354263" y="0"/>
            <a:ext cx="13847763" cy="6858000"/>
          </a:xfrm>
        </p:spPr>
      </p:pic>
    </p:spTree>
    <p:extLst>
      <p:ext uri="{BB962C8B-B14F-4D97-AF65-F5344CB8AC3E}">
        <p14:creationId xmlns:p14="http://schemas.microsoft.com/office/powerpoint/2010/main" val="1092198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IMG_6651.JPG">
            <a:extLst>
              <a:ext uri="{FF2B5EF4-FFF2-40B4-BE49-F238E27FC236}">
                <a16:creationId xmlns:a16="http://schemas.microsoft.com/office/drawing/2014/main" id="{8C95E67F-2F1D-A245-B758-CDDD4AA591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334841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6758.JPG">
            <a:extLst>
              <a:ext uri="{FF2B5EF4-FFF2-40B4-BE49-F238E27FC236}">
                <a16:creationId xmlns:a16="http://schemas.microsoft.com/office/drawing/2014/main" id="{1F5B77B0-C262-3D46-A03F-B81158EA830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5722" r="-25722"/>
          <a:stretch>
            <a:fillRect/>
          </a:stretch>
        </p:blipFill>
        <p:spPr>
          <a:xfrm>
            <a:off x="-2316163" y="12700"/>
            <a:ext cx="13822363" cy="6845300"/>
          </a:xfrm>
        </p:spPr>
      </p:pic>
    </p:spTree>
    <p:extLst>
      <p:ext uri="{BB962C8B-B14F-4D97-AF65-F5344CB8AC3E}">
        <p14:creationId xmlns:p14="http://schemas.microsoft.com/office/powerpoint/2010/main" val="3596876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614</Words>
  <Application>Microsoft Macintosh PowerPoint</Application>
  <PresentationFormat>Widescreen</PresentationFormat>
  <Paragraphs>87</Paragraphs>
  <Slides>21</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Links</vt:lpstr>
      </vt:variant>
      <vt:variant>
        <vt:i4>1</vt:i4>
      </vt:variant>
      <vt:variant>
        <vt:lpstr>Slide Titles</vt:lpstr>
      </vt:variant>
      <vt:variant>
        <vt:i4>21</vt:i4>
      </vt:variant>
    </vt:vector>
  </HeadingPairs>
  <TitlesOfParts>
    <vt:vector size="30" baseType="lpstr">
      <vt:lpstr>ＭＳ Ｐゴシック</vt:lpstr>
      <vt:lpstr>Arial</vt:lpstr>
      <vt:lpstr>Calibri</vt:lpstr>
      <vt:lpstr>Calibri Light</vt:lpstr>
      <vt:lpstr>Verdana</vt:lpstr>
      <vt:lpstr>Wingdings</vt:lpstr>
      <vt:lpstr>ZapfDingbats</vt:lpstr>
      <vt:lpstr>Office Theme</vt:lpstr>
      <vt:lpstr>/Users/Documents/Microsoft User Data/Saved Attachments/Forties OBN Processing Report first draft.doc怀!OLE_LINK1</vt:lpstr>
      <vt:lpstr>Forties Field</vt:lpstr>
      <vt:lpstr>Forties Field (North Sea)</vt:lpstr>
      <vt:lpstr>2D high resolution site survey</vt:lpstr>
      <vt:lpstr>No image underneath platforms from the 2D</vt:lpstr>
      <vt:lpstr>PowerPoint Presentation</vt:lpstr>
      <vt:lpstr>No image underneath platforms from undershoot</vt:lpstr>
      <vt:lpstr>PowerPoint Presentation</vt:lpstr>
      <vt:lpstr>PowerPoint Presentation</vt:lpstr>
      <vt:lpstr>PowerPoint Presentation</vt:lpstr>
      <vt:lpstr>PowerPoint Presentation</vt:lpstr>
      <vt:lpstr>Preplot geometry</vt:lpstr>
      <vt:lpstr>Postplot geometry</vt:lpstr>
      <vt:lpstr>PowerPoint Presentation</vt:lpstr>
      <vt:lpstr>Cross section away from the platform (on a site survey line)</vt:lpstr>
      <vt:lpstr>Imaging</vt:lpstr>
      <vt:lpstr>PowerPoint Presentation</vt:lpstr>
      <vt:lpstr>Streamer 3D data</vt:lpstr>
      <vt:lpstr>Platform Node survey</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Shuki Ronen</dc:creator>
  <cp:lastModifiedBy>Shuki Ronen</cp:lastModifiedBy>
  <cp:revision>16</cp:revision>
  <dcterms:created xsi:type="dcterms:W3CDTF">2020-07-21T14:18:27Z</dcterms:created>
  <dcterms:modified xsi:type="dcterms:W3CDTF">2020-07-21T15:16:27Z</dcterms:modified>
</cp:coreProperties>
</file>