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1315" r:id="rId2"/>
    <p:sldId id="1326" r:id="rId3"/>
    <p:sldId id="1319" r:id="rId4"/>
    <p:sldId id="1320" r:id="rId5"/>
    <p:sldId id="1325" r:id="rId6"/>
    <p:sldId id="1321" r:id="rId7"/>
    <p:sldId id="1322" r:id="rId8"/>
    <p:sldId id="1323" r:id="rId9"/>
    <p:sldId id="271" r:id="rId10"/>
    <p:sldId id="272" r:id="rId11"/>
    <p:sldId id="312" r:id="rId12"/>
    <p:sldId id="314" r:id="rId13"/>
    <p:sldId id="315" r:id="rId14"/>
    <p:sldId id="329" r:id="rId15"/>
    <p:sldId id="31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80" autoAdjust="0"/>
    <p:restoredTop sz="94632" autoAdjust="0"/>
  </p:normalViewPr>
  <p:slideViewPr>
    <p:cSldViewPr snapToGrid="0" snapToObjects="1">
      <p:cViewPr varScale="1">
        <p:scale>
          <a:sx n="108" d="100"/>
          <a:sy n="108" d="100"/>
        </p:scale>
        <p:origin x="200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39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0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88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 </a:t>
            </a:r>
            <a:fld id="{719E0A7C-8572-6E44-8386-FA35863938D3}" type="slidenum">
              <a:rPr lang="en-US" smtClean="0"/>
              <a:t>‹#›</a:t>
            </a:fld>
            <a:r>
              <a:rPr lang="en-US" dirty="0"/>
              <a:t> </a:t>
            </a:r>
            <a:r>
              <a:rPr lang="en-US" baseline="0" dirty="0"/>
              <a:t>           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635" y="476161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pwww.stanford.edu/oldsep/cliner/files/suhelp/sunmo.t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pwww.stanford.edu/oldsep/cliner/files/suhelp/sunmo.t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pwww.stanford.edu/oldsep/cliner/files/suhelp/sunmo.t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pwww.stanford.edu/oldsep/cliner/files/suhelp/sunmo.t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pwww.stanford.edu/oldsep/cliner/files/suhelp/sunmo.t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205978"/>
            <a:ext cx="8301037" cy="396002"/>
          </a:xfrm>
        </p:spPr>
        <p:txBody>
          <a:bodyPr/>
          <a:lstStyle/>
          <a:p>
            <a:r>
              <a:rPr lang="en-US" dirty="0"/>
              <a:t>Flat event and its stack—Time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87FBF-11E1-354F-B389-5EF9D42C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90" y="741199"/>
            <a:ext cx="2483104" cy="3922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A0553-95E1-FE4A-9F89-159BBDBB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57" y="716815"/>
            <a:ext cx="5255100" cy="40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0411-A2B2-2D4F-8851-1EC585BB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513805" cy="396002"/>
          </a:xfrm>
        </p:spPr>
        <p:txBody>
          <a:bodyPr/>
          <a:lstStyle/>
          <a:p>
            <a:r>
              <a:rPr lang="en-US" dirty="0"/>
              <a:t>Does FK migration have the same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016A-9F2D-4A47-AD81-2577CA69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certainly true that in practice seismic data is always bandlimited and never has a DC component</a:t>
            </a:r>
          </a:p>
          <a:p>
            <a:r>
              <a:rPr lang="en-US" dirty="0"/>
              <a:t>However, inability to migrate (synthetic) data with DC seems to be a Kirchhoff problem</a:t>
            </a:r>
          </a:p>
          <a:p>
            <a:r>
              <a:rPr lang="en-US" dirty="0"/>
              <a:t>FK methods such as Gazdag’s phase shift seem to be okay with DC, at least in theory</a:t>
            </a:r>
          </a:p>
        </p:txBody>
      </p:sp>
    </p:spTree>
    <p:extLst>
      <p:ext uri="{BB962C8B-B14F-4D97-AF65-F5344CB8AC3E}">
        <p14:creationId xmlns:p14="http://schemas.microsoft.com/office/powerpoint/2010/main" val="121414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69B6-443F-F744-BE0A-00FFED04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" y="205978"/>
            <a:ext cx="8944707" cy="396002"/>
          </a:xfrm>
        </p:spPr>
        <p:txBody>
          <a:bodyPr/>
          <a:lstStyle/>
          <a:p>
            <a:r>
              <a:rPr lang="en-US" dirty="0"/>
              <a:t>Output impulse response: artifacts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1BF71-6545-0B4B-878F-7B205053B1CB}"/>
              </a:ext>
            </a:extLst>
          </p:cNvPr>
          <p:cNvSpPr txBox="1"/>
          <p:nvPr/>
        </p:nvSpPr>
        <p:spPr>
          <a:xfrm>
            <a:off x="6060830" y="980033"/>
            <a:ext cx="282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impulse response plotted (by suximage) with perc=98 shows interesting artifacts that are low amplitude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92AFA-4CFE-D646-839D-C01E8150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2" y="718038"/>
            <a:ext cx="2707753" cy="3931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91234-8C72-AD4D-9531-7AC9FBDE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15" y="718038"/>
            <a:ext cx="2707753" cy="39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69B6-443F-F744-BE0A-00FFED04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6" y="122853"/>
            <a:ext cx="9004514" cy="525542"/>
          </a:xfrm>
        </p:spPr>
        <p:txBody>
          <a:bodyPr/>
          <a:lstStyle/>
          <a:p>
            <a:r>
              <a:rPr lang="en-US" dirty="0"/>
              <a:t>Impulse &amp; flat responses—45</a:t>
            </a:r>
            <a:r>
              <a:rPr lang="en-US" baseline="30000" dirty="0"/>
              <a:t>o</a:t>
            </a:r>
            <a:r>
              <a:rPr lang="en-US" dirty="0"/>
              <a:t> phase rotation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04AD7-E2E9-DB41-8C8F-E5DA044B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7" y="786384"/>
            <a:ext cx="2774950" cy="3978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689AC8-5184-A74F-98AE-D646CFB5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88" y="1828800"/>
            <a:ext cx="5443728" cy="2813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A7384-9191-FA43-AF79-D38C7763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731520"/>
            <a:ext cx="3764280" cy="2016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96E9F-A93A-3746-991F-641B92853726}"/>
              </a:ext>
            </a:extLst>
          </p:cNvPr>
          <p:cNvSpPr txBox="1"/>
          <p:nvPr/>
        </p:nvSpPr>
        <p:spPr>
          <a:xfrm>
            <a:off x="3790104" y="3015721"/>
            <a:ext cx="259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45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 phase rotation, the impulse response is zero phase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DDD90-F2DC-1D43-B175-FFD794D216C7}"/>
              </a:ext>
            </a:extLst>
          </p:cNvPr>
          <p:cNvSpPr txBox="1"/>
          <p:nvPr/>
        </p:nvSpPr>
        <p:spPr>
          <a:xfrm>
            <a:off x="5571638" y="1116627"/>
            <a:ext cx="189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But now the flat event response has 45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 phase!</a:t>
            </a:r>
          </a:p>
        </p:txBody>
      </p:sp>
    </p:spTree>
    <p:extLst>
      <p:ext uri="{BB962C8B-B14F-4D97-AF65-F5344CB8AC3E}">
        <p14:creationId xmlns:p14="http://schemas.microsoft.com/office/powerpoint/2010/main" val="37526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69B6-443F-F744-BE0A-00FFED04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8"/>
            <a:ext cx="8531817" cy="396002"/>
          </a:xfrm>
        </p:spPr>
        <p:txBody>
          <a:bodyPr/>
          <a:lstStyle/>
          <a:p>
            <a:r>
              <a:rPr lang="en-US" dirty="0"/>
              <a:t>Impulse/flat responses—90</a:t>
            </a:r>
            <a:r>
              <a:rPr lang="en-US" baseline="30000" dirty="0"/>
              <a:t>o</a:t>
            </a:r>
            <a:r>
              <a:rPr lang="en-US" dirty="0"/>
              <a:t> phase rotation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0EEF4-E91D-BD46-99D1-B3AE0444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786384"/>
            <a:ext cx="2774950" cy="3978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63D12-E6BF-8E42-BEE5-F4643C6D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88" y="1828800"/>
            <a:ext cx="5428034" cy="2805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7CE64-BDE0-CB46-8C44-290E3A79E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731520"/>
            <a:ext cx="3764280" cy="2016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0C9662-8DC8-894E-A756-0C026BD8B737}"/>
              </a:ext>
            </a:extLst>
          </p:cNvPr>
          <p:cNvSpPr txBox="1"/>
          <p:nvPr/>
        </p:nvSpPr>
        <p:spPr>
          <a:xfrm>
            <a:off x="5476461" y="1948621"/>
            <a:ext cx="173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Now they are 45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 and 90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36251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33-51BA-C841-AC2C-DD4FF477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rotation movie</a:t>
            </a:r>
          </a:p>
        </p:txBody>
      </p:sp>
      <p:pic>
        <p:nvPicPr>
          <p:cNvPr id="4" name="Screen Recording 2020-05-09 at 7.29.34 PM">
            <a:hlinkClick r:id="" action="ppaction://media"/>
            <a:extLst>
              <a:ext uri="{FF2B5EF4-FFF2-40B4-BE49-F238E27FC236}">
                <a16:creationId xmlns:a16="http://schemas.microsoft.com/office/drawing/2014/main" id="{EAF7043A-CEAE-EB47-B694-FF9C109804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893" y="976385"/>
            <a:ext cx="5583359" cy="29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DAA3-45A1-C648-B46D-E86CB229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Gazdag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E71B-6848-9D42-B13B-BEBED6C3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229600" cy="4159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Curiously the impulse response has more artefacts</a:t>
            </a:r>
          </a:p>
          <a:p>
            <a:pPr lvl="1"/>
            <a:r>
              <a:rPr lang="en-US" dirty="0"/>
              <a:t>Maybe FFT wrap-around?</a:t>
            </a:r>
          </a:p>
          <a:p>
            <a:r>
              <a:rPr lang="en-US" dirty="0"/>
              <a:t>The impulse response has have a 45</a:t>
            </a:r>
            <a:r>
              <a:rPr lang="en-US" baseline="30000" dirty="0"/>
              <a:t>o</a:t>
            </a:r>
            <a:r>
              <a:rPr lang="en-US" dirty="0"/>
              <a:t> phase! </a:t>
            </a:r>
          </a:p>
          <a:p>
            <a:r>
              <a:rPr lang="en-US" dirty="0"/>
              <a:t>Flat event response:</a:t>
            </a:r>
          </a:p>
          <a:p>
            <a:pPr lvl="1"/>
            <a:r>
              <a:rPr lang="en-US" dirty="0"/>
              <a:t>Zero-phase Full-band spikes</a:t>
            </a:r>
          </a:p>
          <a:p>
            <a:pPr lvl="1"/>
            <a:r>
              <a:rPr lang="en-US" dirty="0"/>
              <a:t>If we rotate the phase of the IR, then the flat event response’s phase is off (of course)</a:t>
            </a:r>
          </a:p>
          <a:p>
            <a:r>
              <a:rPr lang="en-US" dirty="0"/>
              <a:t>Bottom line</a:t>
            </a:r>
          </a:p>
          <a:p>
            <a:pPr lvl="1"/>
            <a:r>
              <a:rPr lang="en-US" dirty="0"/>
              <a:t>The Kirchhoff operator should have 45</a:t>
            </a:r>
            <a:r>
              <a:rPr lang="en-US" baseline="30000" dirty="0"/>
              <a:t>o</a:t>
            </a:r>
            <a:r>
              <a:rPr lang="en-US" dirty="0"/>
              <a:t> phase </a:t>
            </a:r>
          </a:p>
        </p:txBody>
      </p:sp>
    </p:spTree>
    <p:extLst>
      <p:ext uri="{BB962C8B-B14F-4D97-AF65-F5344CB8AC3E}">
        <p14:creationId xmlns:p14="http://schemas.microsoft.com/office/powerpoint/2010/main" val="11354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205978"/>
            <a:ext cx="8301037" cy="396002"/>
          </a:xfrm>
        </p:spPr>
        <p:txBody>
          <a:bodyPr/>
          <a:lstStyle/>
          <a:p>
            <a:r>
              <a:rPr lang="en-US" dirty="0"/>
              <a:t>Flat event and its stack—Time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0292D-FBE8-1641-A650-6F98E7F3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6" y="713232"/>
            <a:ext cx="5239512" cy="3991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3EE1F-68E1-B441-AB10-AE9503C7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90" y="741199"/>
            <a:ext cx="2483104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205978"/>
            <a:ext cx="8301037" cy="396002"/>
          </a:xfrm>
        </p:spPr>
        <p:txBody>
          <a:bodyPr/>
          <a:lstStyle/>
          <a:p>
            <a:r>
              <a:rPr lang="en-US" dirty="0"/>
              <a:t>Flat event and its stack—Spectra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0D505-119E-3D4A-8CE3-68DBA38C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A92A7-3CBE-5B4C-B1BD-77E2EF95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8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029700" cy="396002"/>
          </a:xfrm>
        </p:spPr>
        <p:txBody>
          <a:bodyPr/>
          <a:lstStyle/>
          <a:p>
            <a:r>
              <a:rPr lang="en-US" dirty="0"/>
              <a:t>Flat event NMO-</a:t>
            </a:r>
            <a:r>
              <a:rPr lang="en-US" dirty="0" err="1"/>
              <a:t>ed</a:t>
            </a:r>
            <a:r>
              <a:rPr lang="en-US" dirty="0"/>
              <a:t> and stacked—Time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BE810-32E5-F645-AFD1-984B9EA1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D337C-00CD-7145-B6FD-62D19A5F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31C71-A76A-244C-9D33-47E2C30538AD}"/>
              </a:ext>
            </a:extLst>
          </p:cNvPr>
          <p:cNvSpPr txBox="1"/>
          <p:nvPr/>
        </p:nvSpPr>
        <p:spPr>
          <a:xfrm>
            <a:off x="1687132" y="2253803"/>
            <a:ext cx="23963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Sunmo</a:t>
            </a:r>
            <a:r>
              <a:rPr lang="en-US" dirty="0"/>
              <a:t> default </a:t>
            </a:r>
            <a:r>
              <a:rPr lang="en-US" dirty="0" err="1"/>
              <a:t>sscale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26685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029700" cy="396002"/>
          </a:xfrm>
        </p:spPr>
        <p:txBody>
          <a:bodyPr/>
          <a:lstStyle/>
          <a:p>
            <a:r>
              <a:rPr lang="en-US" dirty="0"/>
              <a:t>Flat event NMO-</a:t>
            </a:r>
            <a:r>
              <a:rPr lang="en-US" dirty="0" err="1"/>
              <a:t>ed</a:t>
            </a:r>
            <a:r>
              <a:rPr lang="en-US" dirty="0"/>
              <a:t> and stacked—Time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AFEF2-4DA0-164A-9C83-7BB85FE5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C2FF2-0302-004F-84AD-E5793609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25684-57B4-6044-A715-0A24725AAB33}"/>
              </a:ext>
            </a:extLst>
          </p:cNvPr>
          <p:cNvSpPr txBox="1"/>
          <p:nvPr/>
        </p:nvSpPr>
        <p:spPr>
          <a:xfrm>
            <a:off x="1687132" y="2253803"/>
            <a:ext cx="23963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Sunmo</a:t>
            </a:r>
            <a:r>
              <a:rPr lang="en-US" dirty="0"/>
              <a:t> default </a:t>
            </a:r>
            <a:r>
              <a:rPr lang="en-US" dirty="0" err="1"/>
              <a:t>sscale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58792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029700" cy="396002"/>
          </a:xfrm>
        </p:spPr>
        <p:txBody>
          <a:bodyPr/>
          <a:lstStyle/>
          <a:p>
            <a:r>
              <a:rPr lang="en-US" dirty="0"/>
              <a:t>Flat event NMO-</a:t>
            </a:r>
            <a:r>
              <a:rPr lang="en-US" dirty="0" err="1"/>
              <a:t>ed</a:t>
            </a:r>
            <a:r>
              <a:rPr lang="en-US" dirty="0"/>
              <a:t> and stacked—Spectra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16666-4D02-A64D-B573-FAA8622E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9F8A3-4D00-7545-8968-7FAA8AB6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42CF4-93D9-E84C-A3E1-5CC3CCCA1C57}"/>
              </a:ext>
            </a:extLst>
          </p:cNvPr>
          <p:cNvSpPr txBox="1"/>
          <p:nvPr/>
        </p:nvSpPr>
        <p:spPr>
          <a:xfrm>
            <a:off x="1687132" y="2253803"/>
            <a:ext cx="23963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Sunmo</a:t>
            </a:r>
            <a:r>
              <a:rPr lang="en-US" dirty="0"/>
              <a:t> default </a:t>
            </a:r>
            <a:r>
              <a:rPr lang="en-US" dirty="0" err="1"/>
              <a:t>sscale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206193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029700" cy="396002"/>
          </a:xfrm>
        </p:spPr>
        <p:txBody>
          <a:bodyPr/>
          <a:lstStyle/>
          <a:p>
            <a:r>
              <a:rPr lang="en-US" dirty="0"/>
              <a:t>Flat event NMO-</a:t>
            </a:r>
            <a:r>
              <a:rPr lang="en-US" dirty="0" err="1"/>
              <a:t>ed</a:t>
            </a:r>
            <a:r>
              <a:rPr lang="en-US" dirty="0"/>
              <a:t> and stacked—Time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EB0AD-AA40-ED43-89A3-DC2E550B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A6CA6-AF3B-904B-9B20-D9E2E37A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C67B2-0925-394E-88FB-B67358951AC9}"/>
              </a:ext>
            </a:extLst>
          </p:cNvPr>
          <p:cNvSpPr txBox="1"/>
          <p:nvPr/>
        </p:nvSpPr>
        <p:spPr>
          <a:xfrm>
            <a:off x="1687132" y="2253803"/>
            <a:ext cx="16799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Sunmo</a:t>
            </a:r>
            <a:r>
              <a:rPr lang="en-US" dirty="0"/>
              <a:t> </a:t>
            </a:r>
            <a:r>
              <a:rPr lang="en-US" dirty="0" err="1"/>
              <a:t>sscale</a:t>
            </a:r>
            <a:r>
              <a:rPr lang="en-US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93608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0436-FDD3-F14B-9913-F5C248BE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029700" cy="396002"/>
          </a:xfrm>
        </p:spPr>
        <p:txBody>
          <a:bodyPr/>
          <a:lstStyle/>
          <a:p>
            <a:r>
              <a:rPr lang="en-US" dirty="0"/>
              <a:t>Flat event NMO-</a:t>
            </a:r>
            <a:r>
              <a:rPr lang="en-US" dirty="0" err="1"/>
              <a:t>ed</a:t>
            </a:r>
            <a:r>
              <a:rPr lang="en-US" dirty="0"/>
              <a:t> and stacked—Spectra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F5C0B-C7C6-5A4D-A80D-E23D19EC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13232"/>
            <a:ext cx="5239512" cy="3991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8BF30-19AF-3B43-A67D-BCD78F64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0664"/>
            <a:ext cx="2483104" cy="3922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E9593-EF05-9945-9B7A-4E633050A092}"/>
              </a:ext>
            </a:extLst>
          </p:cNvPr>
          <p:cNvSpPr txBox="1"/>
          <p:nvPr/>
        </p:nvSpPr>
        <p:spPr>
          <a:xfrm>
            <a:off x="1687132" y="2253803"/>
            <a:ext cx="16799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Sunmo</a:t>
            </a:r>
            <a:r>
              <a:rPr lang="en-US" dirty="0"/>
              <a:t> </a:t>
            </a:r>
            <a:r>
              <a:rPr lang="en-US" dirty="0" err="1"/>
              <a:t>sscale</a:t>
            </a:r>
            <a:r>
              <a:rPr lang="en-US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94790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F305-80B6-384E-809E-1A0EFF4B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Kirchhoff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94AE-DE6C-6848-BA5C-FACD3DA6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8490030" cy="388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Kirchhoff summation migration may have a difficulty with broadband wavelets that are not bandlimited on the low side—that is DC content</a:t>
            </a:r>
          </a:p>
          <a:p>
            <a:pPr lvl="1"/>
            <a:r>
              <a:rPr lang="en-US" dirty="0"/>
              <a:t>This is because summation through an event that contains DC will give a non zero result even when the summation curve is not tangent to the event </a:t>
            </a:r>
          </a:p>
          <a:p>
            <a:r>
              <a:rPr lang="en-US" dirty="0"/>
              <a:t>Norm Bleistein (personal communication. 1987):</a:t>
            </a:r>
          </a:p>
          <a:p>
            <a:pPr lvl="1"/>
            <a:r>
              <a:rPr lang="en-US" dirty="0"/>
              <a:t>The solution is a derivative (in 3D) or a half-derivative (in 2D) as part of the Kirchhoff summation operator</a:t>
            </a:r>
          </a:p>
        </p:txBody>
      </p:sp>
    </p:spTree>
    <p:extLst>
      <p:ext uri="{BB962C8B-B14F-4D97-AF65-F5344CB8AC3E}">
        <p14:creationId xmlns:p14="http://schemas.microsoft.com/office/powerpoint/2010/main" val="292455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21992</TotalTime>
  <Words>362</Words>
  <Application>Microsoft Macintosh PowerPoint</Application>
  <PresentationFormat>On-screen Show (16:9)</PresentationFormat>
  <Paragraphs>39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Flat event and its stack—Time Domain</vt:lpstr>
      <vt:lpstr>Flat event and its stack—Time Domain</vt:lpstr>
      <vt:lpstr>Flat event and its stack—Spectra</vt:lpstr>
      <vt:lpstr>Flat event NMO-ed and stacked—Time Domain</vt:lpstr>
      <vt:lpstr>Flat event NMO-ed and stacked—Time Domain</vt:lpstr>
      <vt:lpstr>Flat event NMO-ed and stacked—Spectra</vt:lpstr>
      <vt:lpstr>Flat event NMO-ed and stacked—Time Domain</vt:lpstr>
      <vt:lpstr>Flat event NMO-ed and stacked—Spectra</vt:lpstr>
      <vt:lpstr>Kirchhoff methods</vt:lpstr>
      <vt:lpstr>Does FK migration have the same problem?</vt:lpstr>
      <vt:lpstr>Output impulse response: artifacts</vt:lpstr>
      <vt:lpstr>Impulse &amp; flat responses—45o phase rotation</vt:lpstr>
      <vt:lpstr>Impulse/flat responses—90o phase rotation</vt:lpstr>
      <vt:lpstr>Phase rotation movie</vt:lpstr>
      <vt:lpstr>Summary of the Gazdag tests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Shuki Ronen</cp:lastModifiedBy>
  <cp:revision>739</cp:revision>
  <dcterms:created xsi:type="dcterms:W3CDTF">2016-03-07T17:20:31Z</dcterms:created>
  <dcterms:modified xsi:type="dcterms:W3CDTF">2020-05-30T20:28:11Z</dcterms:modified>
</cp:coreProperties>
</file>