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1337" r:id="rId2"/>
    <p:sldId id="1338" r:id="rId3"/>
    <p:sldId id="1339" r:id="rId4"/>
    <p:sldId id="1350" r:id="rId5"/>
    <p:sldId id="1359" r:id="rId6"/>
    <p:sldId id="1324" r:id="rId7"/>
    <p:sldId id="1361" r:id="rId8"/>
    <p:sldId id="1340" r:id="rId9"/>
    <p:sldId id="273" r:id="rId10"/>
    <p:sldId id="274" r:id="rId11"/>
    <p:sldId id="287" r:id="rId12"/>
    <p:sldId id="310" r:id="rId13"/>
    <p:sldId id="313" r:id="rId14"/>
    <p:sldId id="300" r:id="rId15"/>
    <p:sldId id="316" r:id="rId16"/>
    <p:sldId id="1341" r:id="rId17"/>
    <p:sldId id="1362" r:id="rId18"/>
    <p:sldId id="1357" r:id="rId19"/>
    <p:sldId id="1355" r:id="rId20"/>
    <p:sldId id="1356" r:id="rId21"/>
    <p:sldId id="1351" r:id="rId22"/>
    <p:sldId id="1352" r:id="rId23"/>
    <p:sldId id="1354" r:id="rId24"/>
    <p:sldId id="1353" r:id="rId25"/>
    <p:sldId id="1364" r:id="rId26"/>
    <p:sldId id="1358" r:id="rId27"/>
    <p:sldId id="1363" r:id="rId28"/>
    <p:sldId id="320" r:id="rId29"/>
    <p:sldId id="1304" r:id="rId30"/>
    <p:sldId id="1303" r:id="rId31"/>
    <p:sldId id="324" r:id="rId32"/>
    <p:sldId id="325" r:id="rId33"/>
    <p:sldId id="326" r:id="rId34"/>
    <p:sldId id="327" r:id="rId35"/>
    <p:sldId id="328" r:id="rId36"/>
    <p:sldId id="1327" r:id="rId37"/>
    <p:sldId id="1342" r:id="rId38"/>
    <p:sldId id="1343" r:id="rId39"/>
    <p:sldId id="1328" r:id="rId40"/>
    <p:sldId id="1330" r:id="rId41"/>
    <p:sldId id="1331" r:id="rId42"/>
    <p:sldId id="1329" r:id="rId43"/>
    <p:sldId id="1332" r:id="rId44"/>
    <p:sldId id="1333" r:id="rId45"/>
    <p:sldId id="1334" r:id="rId46"/>
    <p:sldId id="1336" r:id="rId47"/>
    <p:sldId id="1349" r:id="rId48"/>
    <p:sldId id="1344" r:id="rId49"/>
    <p:sldId id="1345" r:id="rId50"/>
    <p:sldId id="1346" r:id="rId51"/>
    <p:sldId id="1335" r:id="rId52"/>
    <p:sldId id="1368" r:id="rId53"/>
    <p:sldId id="1369" r:id="rId54"/>
    <p:sldId id="330" r:id="rId55"/>
    <p:sldId id="1314" r:id="rId56"/>
    <p:sldId id="1366" r:id="rId57"/>
    <p:sldId id="321" r:id="rId58"/>
    <p:sldId id="322" r:id="rId59"/>
    <p:sldId id="323" r:id="rId60"/>
    <p:sldId id="1367" r:id="rId61"/>
    <p:sldId id="331" r:id="rId62"/>
    <p:sldId id="332" r:id="rId63"/>
    <p:sldId id="338" r:id="rId64"/>
    <p:sldId id="334" r:id="rId65"/>
    <p:sldId id="333" r:id="rId66"/>
    <p:sldId id="335" r:id="rId67"/>
    <p:sldId id="336" r:id="rId68"/>
    <p:sldId id="337" r:id="rId6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3397" autoAdjust="0"/>
    <p:restoredTop sz="94632" autoAdjust="0"/>
  </p:normalViewPr>
  <p:slideViewPr>
    <p:cSldViewPr snapToGrid="0" snapToObjects="1">
      <p:cViewPr varScale="1">
        <p:scale>
          <a:sx n="42" d="100"/>
          <a:sy n="42" d="100"/>
        </p:scale>
        <p:origin x="192" y="31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E83C1-852B-0347-B33F-629FE520BD59}" type="datetimeFigureOut">
              <a:rPr lang="en-US" smtClean="0"/>
              <a:t>6/1/20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F3CFC-6F6B-D44C-9955-4D0581C417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224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16967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4960" y="1300639"/>
            <a:ext cx="8371840" cy="1102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4960" y="2468880"/>
            <a:ext cx="8371840" cy="1314450"/>
          </a:xfrm>
        </p:spPr>
        <p:txBody>
          <a:bodyPr>
            <a:normAutofit/>
          </a:bodyPr>
          <a:lstStyle>
            <a:lvl1pPr marL="0" indent="0" algn="l">
              <a:buNone/>
              <a:defRPr sz="2800" i="1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Author</a:t>
            </a:r>
          </a:p>
          <a:p>
            <a:r>
              <a:rPr lang="en-US" dirty="0"/>
              <a:t>Date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6/1/20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totum_logo200.tiff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03" r="25798" b="22626"/>
          <a:stretch/>
        </p:blipFill>
        <p:spPr>
          <a:xfrm>
            <a:off x="198120" y="114300"/>
            <a:ext cx="1311172" cy="108091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 userDrawn="1"/>
        </p:nvSpPr>
        <p:spPr>
          <a:xfrm>
            <a:off x="1493084" y="684488"/>
            <a:ext cx="6934200" cy="5714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Totum Geophysical Solutions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0555" y="1223021"/>
            <a:ext cx="9017000" cy="0"/>
          </a:xfrm>
          <a:prstGeom prst="line">
            <a:avLst/>
          </a:prstGeom>
          <a:ln w="3175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553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859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94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943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29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62001"/>
            <a:ext cx="4038600" cy="38326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1"/>
            <a:ext cx="4038600" cy="38326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6/1/20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693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0937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49681"/>
            <a:ext cx="4040188" cy="334494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70937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249681"/>
            <a:ext cx="4041775" cy="334494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6/1/20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583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6/1/20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716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6/1/20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10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6/1/20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178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6/1/20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515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39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08661"/>
            <a:ext cx="8229600" cy="388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March 7,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308578" y="4779590"/>
            <a:ext cx="18354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Slide  </a:t>
            </a:r>
            <a:fld id="{719E0A7C-8572-6E44-8386-FA35863938D3}" type="slidenum">
              <a:rPr lang="en-US" smtClean="0"/>
              <a:t>‹#›</a:t>
            </a:fld>
            <a:r>
              <a:rPr lang="en-US" dirty="0"/>
              <a:t> </a:t>
            </a:r>
            <a:r>
              <a:rPr lang="en-US" baseline="0" dirty="0"/>
              <a:t>           </a:t>
            </a:r>
            <a:r>
              <a:rPr lang="en-US" dirty="0"/>
              <a:t> 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73635" y="652632"/>
            <a:ext cx="9017000" cy="0"/>
          </a:xfrm>
          <a:prstGeom prst="line">
            <a:avLst/>
          </a:prstGeom>
          <a:ln w="3175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73635" y="4761611"/>
            <a:ext cx="9017000" cy="0"/>
          </a:xfrm>
          <a:prstGeom prst="line">
            <a:avLst/>
          </a:prstGeom>
          <a:ln w="3175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28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charset="2"/>
        <a:buChar char="q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sepwww.stanford.edu/oldsep/cliner/files/suhelp/sugazmig.txt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doi.org/10.1190/1.188737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5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05383-68D6-F84D-BF33-F3A273604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5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9050" algn="ctr"/>
            <a:r>
              <a:rPr lang="en-US" dirty="0"/>
              <a:t>Broadband Processing and Imaging: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Retaining low frequencies in migration </a:t>
            </a:r>
          </a:p>
        </p:txBody>
      </p:sp>
    </p:spTree>
    <p:extLst>
      <p:ext uri="{BB962C8B-B14F-4D97-AF65-F5344CB8AC3E}">
        <p14:creationId xmlns:p14="http://schemas.microsoft.com/office/powerpoint/2010/main" val="2780208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296F7-18F9-A947-95A8-D1EBCE3F5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Gazdag</a:t>
            </a:r>
            <a:r>
              <a:rPr lang="en-US" dirty="0"/>
              <a:t> method: in practice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EC73A-04CB-9B45-8F14-684275970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Let’s migrate some synthetic data with DC</a:t>
            </a:r>
          </a:p>
          <a:p>
            <a:r>
              <a:rPr lang="en-US" dirty="0"/>
              <a:t>We looked at migration impulse responses</a:t>
            </a:r>
          </a:p>
          <a:p>
            <a:r>
              <a:rPr lang="en-US" dirty="0"/>
              <a:t>Used the Gazdag method implemented on SU </a:t>
            </a:r>
          </a:p>
          <a:p>
            <a:pPr lvl="1"/>
            <a:r>
              <a:rPr lang="en-US" sz="2000" dirty="0">
                <a:hlinkClick r:id="rId2"/>
              </a:rPr>
              <a:t>http://sepwww.stanford.edu/oldsep/cliner/files/suhelp/sugazmig.txt</a:t>
            </a:r>
            <a:endParaRPr lang="en-US" sz="2000" dirty="0"/>
          </a:p>
          <a:p>
            <a:r>
              <a:rPr lang="en-US" dirty="0"/>
              <a:t>Following slides</a:t>
            </a:r>
          </a:p>
          <a:p>
            <a:pPr lvl="1"/>
            <a:r>
              <a:rPr lang="en-US" dirty="0"/>
              <a:t>I show the impulses and their responses</a:t>
            </a:r>
          </a:p>
          <a:p>
            <a:pPr lvl="1"/>
            <a:r>
              <a:rPr lang="en-US" dirty="0"/>
              <a:t>And I summed across to get flat event responses</a:t>
            </a:r>
          </a:p>
        </p:txBody>
      </p:sp>
    </p:spTree>
    <p:extLst>
      <p:ext uri="{BB962C8B-B14F-4D97-AF65-F5344CB8AC3E}">
        <p14:creationId xmlns:p14="http://schemas.microsoft.com/office/powerpoint/2010/main" val="1576268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A3348-C857-504D-8373-A5B7E0C7C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47363"/>
            <a:ext cx="8686800" cy="396002"/>
          </a:xfrm>
        </p:spPr>
        <p:txBody>
          <a:bodyPr/>
          <a:lstStyle/>
          <a:p>
            <a:r>
              <a:rPr lang="en-US" dirty="0"/>
              <a:t>Bandlimited wavelet: High-cut but no low-cut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3182D-4E1A-894A-A347-E1ADC8742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Chose to generate a Gaussian wavelet</a:t>
            </a:r>
          </a:p>
          <a:p>
            <a:pPr lvl="1"/>
            <a:r>
              <a:rPr lang="en-US" dirty="0"/>
              <a:t>No low-cut, only hi-cut</a:t>
            </a:r>
          </a:p>
          <a:p>
            <a:r>
              <a:rPr lang="en-US" dirty="0"/>
              <a:t>Sampling interval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t = 1 millisecond</a:t>
            </a:r>
          </a:p>
          <a:p>
            <a:r>
              <a:rPr lang="en-US" dirty="0"/>
              <a:t>Gaussian width = 4 milliseconds</a:t>
            </a:r>
          </a:p>
          <a:p>
            <a:pPr lvl="1"/>
            <a:r>
              <a:rPr lang="en-US" dirty="0"/>
              <a:t>High cut approximately at 125 Hz</a:t>
            </a:r>
          </a:p>
        </p:txBody>
      </p:sp>
    </p:spTree>
    <p:extLst>
      <p:ext uri="{BB962C8B-B14F-4D97-AF65-F5344CB8AC3E}">
        <p14:creationId xmlns:p14="http://schemas.microsoft.com/office/powerpoint/2010/main" val="4154332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6D1D558-62F4-E147-A21D-4D920975B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35" y="2709785"/>
            <a:ext cx="3883465" cy="199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9D675C-8A38-7C46-BDBA-09D2ABE00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35" y="682135"/>
            <a:ext cx="3883465" cy="1997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E776E3-512F-704A-8270-5C1C213CF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wavelet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FFC8E4-8105-5146-8AD2-1A8CA6AEE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1610190"/>
            <a:ext cx="3916680" cy="2001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3AA2DA-BC90-0344-9BF3-BBD9CC4805EA}"/>
              </a:ext>
            </a:extLst>
          </p:cNvPr>
          <p:cNvSpPr txBox="1"/>
          <p:nvPr/>
        </p:nvSpPr>
        <p:spPr>
          <a:xfrm>
            <a:off x="2252785" y="1981795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domain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DE7EC3-F104-E140-B1CF-FBA812AC31A5}"/>
              </a:ext>
            </a:extLst>
          </p:cNvPr>
          <p:cNvSpPr txBox="1"/>
          <p:nvPr/>
        </p:nvSpPr>
        <p:spPr>
          <a:xfrm>
            <a:off x="5093794" y="1193800"/>
            <a:ext cx="287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 domain spectrum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46D490-7A56-8C42-928E-A8BFA34B71D6}"/>
              </a:ext>
            </a:extLst>
          </p:cNvPr>
          <p:cNvSpPr txBox="1"/>
          <p:nvPr/>
        </p:nvSpPr>
        <p:spPr>
          <a:xfrm>
            <a:off x="974969" y="3057769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domain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519598-BE6A-9C48-B62D-015F342C9D02}"/>
              </a:ext>
            </a:extLst>
          </p:cNvPr>
          <p:cNvSpPr txBox="1"/>
          <p:nvPr/>
        </p:nvSpPr>
        <p:spPr>
          <a:xfrm>
            <a:off x="5333090" y="3904204"/>
            <a:ext cx="2394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low frequency limit!</a:t>
            </a:r>
          </a:p>
        </p:txBody>
      </p:sp>
    </p:spTree>
    <p:extLst>
      <p:ext uri="{BB962C8B-B14F-4D97-AF65-F5344CB8AC3E}">
        <p14:creationId xmlns:p14="http://schemas.microsoft.com/office/powerpoint/2010/main" val="1911670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069B6-443F-F744-BE0A-00FFED046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" y="205978"/>
            <a:ext cx="8944707" cy="396002"/>
          </a:xfrm>
        </p:spPr>
        <p:txBody>
          <a:bodyPr/>
          <a:lstStyle/>
          <a:p>
            <a:r>
              <a:rPr lang="en-US" dirty="0"/>
              <a:t>Migration impulse response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592AFA-4CFE-D646-839D-C01E81508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00" y="718037"/>
            <a:ext cx="2707753" cy="3931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44AD6D-68E7-744F-B40F-CE95ABA95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507" y="718037"/>
            <a:ext cx="2979707" cy="3924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636BB5-7C34-514B-8012-91F07776A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726" y="718036"/>
            <a:ext cx="2979708" cy="39249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9407C6-4D55-A349-BB02-712B967FFA99}"/>
              </a:ext>
            </a:extLst>
          </p:cNvPr>
          <p:cNvSpPr txBox="1"/>
          <p:nvPr/>
        </p:nvSpPr>
        <p:spPr>
          <a:xfrm>
            <a:off x="1377968" y="3458817"/>
            <a:ext cx="469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T-X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3AD58C-13F7-0747-AD2D-0961043DB766}"/>
              </a:ext>
            </a:extLst>
          </p:cNvPr>
          <p:cNvSpPr txBox="1"/>
          <p:nvPr/>
        </p:nvSpPr>
        <p:spPr>
          <a:xfrm>
            <a:off x="4442533" y="3458817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F-X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A13345-C50A-9C46-9B60-C7CADD1739C9}"/>
              </a:ext>
            </a:extLst>
          </p:cNvPr>
          <p:cNvSpPr txBox="1"/>
          <p:nvPr/>
        </p:nvSpPr>
        <p:spPr>
          <a:xfrm>
            <a:off x="7560360" y="3458817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F-K</a:t>
            </a:r>
          </a:p>
        </p:txBody>
      </p:sp>
    </p:spTree>
    <p:extLst>
      <p:ext uri="{BB962C8B-B14F-4D97-AF65-F5344CB8AC3E}">
        <p14:creationId xmlns:p14="http://schemas.microsoft.com/office/powerpoint/2010/main" val="1055240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8504FF-FD0C-1A4C-B0D4-DB60544A1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476" y="1820562"/>
            <a:ext cx="5470902" cy="2827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E315B5-449F-3E4A-B422-EC372C2AF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77" y="784064"/>
            <a:ext cx="2756902" cy="39525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6069B6-443F-F744-BE0A-00FFED046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Migration impulse response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D821FE-2E6F-1648-892A-D6DF4FD05FD9}"/>
              </a:ext>
            </a:extLst>
          </p:cNvPr>
          <p:cNvSpPr/>
          <p:nvPr/>
        </p:nvSpPr>
        <p:spPr>
          <a:xfrm>
            <a:off x="3677055" y="2159540"/>
            <a:ext cx="5009745" cy="23870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4C692B-3572-5A4B-AC45-ED573ABA00F1}"/>
              </a:ext>
            </a:extLst>
          </p:cNvPr>
          <p:cNvSpPr/>
          <p:nvPr/>
        </p:nvSpPr>
        <p:spPr>
          <a:xfrm>
            <a:off x="1930400" y="991892"/>
            <a:ext cx="1392279" cy="35547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E77B6C-43E2-2B41-AD15-7F8B89C70C6E}"/>
              </a:ext>
            </a:extLst>
          </p:cNvPr>
          <p:cNvSpPr txBox="1"/>
          <p:nvPr/>
        </p:nvSpPr>
        <p:spPr>
          <a:xfrm>
            <a:off x="3677055" y="3464275"/>
            <a:ext cx="282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Migration impulse response is not zero phase!</a:t>
            </a:r>
          </a:p>
        </p:txBody>
      </p:sp>
    </p:spTree>
    <p:extLst>
      <p:ext uri="{BB962C8B-B14F-4D97-AF65-F5344CB8AC3E}">
        <p14:creationId xmlns:p14="http://schemas.microsoft.com/office/powerpoint/2010/main" val="3396479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8504FF-FD0C-1A4C-B0D4-DB60544A1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288" y="1820562"/>
            <a:ext cx="5470902" cy="2827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E315B5-449F-3E4A-B422-EC372C2AF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77" y="786384"/>
            <a:ext cx="2756902" cy="39525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6069B6-443F-F744-BE0A-00FFED046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Impulse response → flat event response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EEF27B-57E4-4845-9119-60D026BC2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480" y="731520"/>
            <a:ext cx="3764280" cy="20167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CBAFBE-6216-3541-A935-029F640DFFE4}"/>
              </a:ext>
            </a:extLst>
          </p:cNvPr>
          <p:cNvSpPr txBox="1"/>
          <p:nvPr/>
        </p:nvSpPr>
        <p:spPr>
          <a:xfrm>
            <a:off x="5174802" y="1365710"/>
            <a:ext cx="2180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Perfect zero-phase</a:t>
            </a:r>
          </a:p>
          <a:p>
            <a:r>
              <a:rPr lang="en-US" dirty="0">
                <a:solidFill>
                  <a:srgbClr val="FF0000"/>
                </a:solidFill>
              </a:rPr>
              <a:t>Flat event response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FBA373E-D7C9-E947-A0EC-59131B301F26}"/>
              </a:ext>
            </a:extLst>
          </p:cNvPr>
          <p:cNvCxnSpPr>
            <a:cxnSpLocks/>
          </p:cNvCxnSpPr>
          <p:nvPr/>
        </p:nvCxnSpPr>
        <p:spPr>
          <a:xfrm>
            <a:off x="766022" y="3545756"/>
            <a:ext cx="2681266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940F733-9563-A14D-803D-957D30F4A9A6}"/>
              </a:ext>
            </a:extLst>
          </p:cNvPr>
          <p:cNvSpPr txBox="1"/>
          <p:nvPr/>
        </p:nvSpPr>
        <p:spPr>
          <a:xfrm>
            <a:off x="1320890" y="2345427"/>
            <a:ext cx="1459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Sum across to calculate the flat event response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02B111D-840B-1A44-B24D-F778F9A4F7A1}"/>
              </a:ext>
            </a:extLst>
          </p:cNvPr>
          <p:cNvCxnSpPr>
            <a:cxnSpLocks/>
          </p:cNvCxnSpPr>
          <p:nvPr/>
        </p:nvCxnSpPr>
        <p:spPr>
          <a:xfrm flipV="1">
            <a:off x="3447288" y="2615494"/>
            <a:ext cx="932828" cy="93026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BAD0230-5C5A-CB46-9A0E-5EBE0656CA7D}"/>
              </a:ext>
            </a:extLst>
          </p:cNvPr>
          <p:cNvCxnSpPr>
            <a:cxnSpLocks/>
          </p:cNvCxnSpPr>
          <p:nvPr/>
        </p:nvCxnSpPr>
        <p:spPr>
          <a:xfrm>
            <a:off x="766022" y="4217445"/>
            <a:ext cx="2911033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274DE4-7878-F74E-A7B4-4B4A09411260}"/>
              </a:ext>
            </a:extLst>
          </p:cNvPr>
          <p:cNvCxnSpPr>
            <a:cxnSpLocks/>
          </p:cNvCxnSpPr>
          <p:nvPr/>
        </p:nvCxnSpPr>
        <p:spPr>
          <a:xfrm flipV="1">
            <a:off x="3677055" y="2615494"/>
            <a:ext cx="1306425" cy="161018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D1BC18F-EC4F-454D-B95E-F0ADE076F982}"/>
              </a:ext>
            </a:extLst>
          </p:cNvPr>
          <p:cNvSpPr txBox="1"/>
          <p:nvPr/>
        </p:nvSpPr>
        <p:spPr>
          <a:xfrm>
            <a:off x="4130646" y="2312555"/>
            <a:ext cx="616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zero</a:t>
            </a:r>
          </a:p>
        </p:txBody>
      </p:sp>
    </p:spTree>
    <p:extLst>
      <p:ext uri="{BB962C8B-B14F-4D97-AF65-F5344CB8AC3E}">
        <p14:creationId xmlns:p14="http://schemas.microsoft.com/office/powerpoint/2010/main" val="191761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7798FB-AD13-3D42-A590-2C86476200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999"/>
          <a:stretch/>
        </p:blipFill>
        <p:spPr>
          <a:xfrm rot="5400000">
            <a:off x="6031605" y="2989404"/>
            <a:ext cx="1698768" cy="12318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DADD80-C352-A044-B1E1-3E549F1D2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so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436CB-091E-264A-A254-6E38BFEC6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295" y="708661"/>
            <a:ext cx="7051653" cy="3885962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Gazdag’s</a:t>
            </a:r>
            <a:r>
              <a:rPr lang="en-US" dirty="0"/>
              <a:t> phase shift does not have any problem with low frequency signal</a:t>
            </a:r>
          </a:p>
          <a:p>
            <a:pPr lvl="1"/>
            <a:r>
              <a:rPr lang="en-US" dirty="0"/>
              <a:t>Down to zero frequency!</a:t>
            </a:r>
          </a:p>
          <a:p>
            <a:r>
              <a:rPr lang="en-US" dirty="0"/>
              <a:t>Simple Kirchhoff does have a problem</a:t>
            </a:r>
          </a:p>
          <a:p>
            <a:pPr lvl="1"/>
            <a:r>
              <a:rPr lang="en-US" dirty="0"/>
              <a:t>(Without following </a:t>
            </a:r>
            <a:r>
              <a:rPr lang="en-US" dirty="0" err="1"/>
              <a:t>Bleistein’s</a:t>
            </a:r>
            <a:r>
              <a:rPr lang="en-US" dirty="0"/>
              <a:t> advice)</a:t>
            </a:r>
          </a:p>
          <a:p>
            <a:r>
              <a:rPr lang="en-US" dirty="0"/>
              <a:t>Two remaining questions</a:t>
            </a:r>
          </a:p>
          <a:p>
            <a:pPr marL="971550" lvl="1" indent="-514350">
              <a:buFont typeface="+mj-lt"/>
              <a:buAutoNum type="arabicPeriod" startAt="2"/>
            </a:pPr>
            <a:r>
              <a:rPr lang="en-US" dirty="0"/>
              <a:t>Do we care?</a:t>
            </a:r>
          </a:p>
          <a:p>
            <a:pPr marL="971550" lvl="1" indent="-514350">
              <a:buFont typeface="+mj-lt"/>
              <a:buAutoNum type="arabicPeriod" startAt="2"/>
            </a:pPr>
            <a:r>
              <a:rPr lang="en-US" dirty="0"/>
              <a:t>Better solution than low-cut?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0589FF-23C0-DA42-A7E5-C4C5CAFA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120" y="740737"/>
            <a:ext cx="2439497" cy="38538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754127-437B-9347-B072-A03CCFF45395}"/>
              </a:ext>
            </a:extLst>
          </p:cNvPr>
          <p:cNvSpPr txBox="1"/>
          <p:nvPr/>
        </p:nvSpPr>
        <p:spPr>
          <a:xfrm>
            <a:off x="6442310" y="3494396"/>
            <a:ext cx="868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Gazdag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2CE5B3-3D00-CA43-8C46-09148601E646}"/>
              </a:ext>
            </a:extLst>
          </p:cNvPr>
          <p:cNvSpPr txBox="1"/>
          <p:nvPr/>
        </p:nvSpPr>
        <p:spPr>
          <a:xfrm>
            <a:off x="7994003" y="3494396"/>
            <a:ext cx="1036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Kirchhoff</a:t>
            </a:r>
          </a:p>
        </p:txBody>
      </p:sp>
    </p:spTree>
    <p:extLst>
      <p:ext uri="{BB962C8B-B14F-4D97-AF65-F5344CB8AC3E}">
        <p14:creationId xmlns:p14="http://schemas.microsoft.com/office/powerpoint/2010/main" val="2439554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61DE4-49B0-EA4F-BAAE-7792E265E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Do we care?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5DE91-16FA-0647-A5AC-97E059DF7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708661"/>
            <a:ext cx="8501605" cy="388596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For some time (ancient history, 2D days) we did not care because Finite-Differencing and Fourier methods do not have this problem</a:t>
            </a:r>
          </a:p>
          <a:p>
            <a:r>
              <a:rPr lang="en-US" dirty="0"/>
              <a:t>However, when we started doing 3D, Kirchhoff methods came back in great force</a:t>
            </a:r>
          </a:p>
          <a:p>
            <a:r>
              <a:rPr lang="en-US" dirty="0"/>
              <a:t>Even now, with WEM, Reverse Time, FWI, and </a:t>
            </a:r>
            <a:r>
              <a:rPr lang="en-US" dirty="0" err="1"/>
              <a:t>LSMig</a:t>
            </a:r>
            <a:r>
              <a:rPr lang="en-US" dirty="0"/>
              <a:t>, Kirchhoff is important, because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“Fast track” processing (next iteration after “brute-stack”)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Iterative velocity model building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/>
              <a:t>Irregular acquisition geometry</a:t>
            </a:r>
          </a:p>
        </p:txBody>
      </p:sp>
    </p:spTree>
    <p:extLst>
      <p:ext uri="{BB962C8B-B14F-4D97-AF65-F5344CB8AC3E}">
        <p14:creationId xmlns:p14="http://schemas.microsoft.com/office/powerpoint/2010/main" val="425013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30C1E-BDC7-224F-9E3C-5DF9E4F09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Deceivingly simple (in 2D)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5CD61-0A05-A14D-A601-8F4E8DF1F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9112" y="719529"/>
            <a:ext cx="3294888" cy="386349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Sources and receivers</a:t>
            </a:r>
          </a:p>
          <a:p>
            <a:pPr marL="457200" lvl="1" indent="0">
              <a:buNone/>
            </a:pPr>
            <a:r>
              <a:rPr lang="en-US" dirty="0"/>
              <a:t>We have to put them somewhere/can we deploy everywhere?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Simple in 2D</a:t>
            </a:r>
          </a:p>
          <a:p>
            <a:pPr lvl="1"/>
            <a:r>
              <a:rPr lang="en-US" dirty="0"/>
              <a:t>2D Image(</a:t>
            </a:r>
            <a:r>
              <a:rPr lang="en-US" dirty="0" err="1"/>
              <a:t>x,z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3D Data(Shot(x), Receiver(x), Time)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0C0480-AF26-CA41-BBCE-9928B6A5C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579" y="1652337"/>
            <a:ext cx="2228198" cy="3013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6612E5-AFFB-1146-8851-FCE0F58DF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32" y="2684715"/>
            <a:ext cx="5292558" cy="19808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B7B177-A279-3B44-8B3B-B42413C2682E}"/>
              </a:ext>
            </a:extLst>
          </p:cNvPr>
          <p:cNvSpPr txBox="1"/>
          <p:nvPr/>
        </p:nvSpPr>
        <p:spPr>
          <a:xfrm>
            <a:off x="4194366" y="640778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FD2ACE-F5F7-A64F-BF63-E3DE207936FE}"/>
              </a:ext>
            </a:extLst>
          </p:cNvPr>
          <p:cNvSpPr txBox="1"/>
          <p:nvPr/>
        </p:nvSpPr>
        <p:spPr>
          <a:xfrm>
            <a:off x="984142" y="640778"/>
            <a:ext cx="2024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Marine (streamers)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1B1D0D-D937-7B42-8CC2-39E619D99FDF}"/>
              </a:ext>
            </a:extLst>
          </p:cNvPr>
          <p:cNvSpPr txBox="1"/>
          <p:nvPr/>
        </p:nvSpPr>
        <p:spPr>
          <a:xfrm>
            <a:off x="3825202" y="3072428"/>
            <a:ext cx="1383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OBC (cables)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10F44B-8C2C-044A-B36E-D48C7ED85A68}"/>
              </a:ext>
            </a:extLst>
          </p:cNvPr>
          <p:cNvSpPr txBox="1"/>
          <p:nvPr/>
        </p:nvSpPr>
        <p:spPr>
          <a:xfrm>
            <a:off x="1250419" y="3072428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OBN (nodes)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53599B-6F7C-BF41-A46C-4775FD90E9F8}"/>
              </a:ext>
            </a:extLst>
          </p:cNvPr>
          <p:cNvSpPr txBox="1"/>
          <p:nvPr/>
        </p:nvSpPr>
        <p:spPr>
          <a:xfrm>
            <a:off x="1948687" y="2578904"/>
            <a:ext cx="2888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Ocean Bottom (also Marine)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86045A-15EF-9541-BA60-960E17EBF9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106" b="20156"/>
          <a:stretch/>
        </p:blipFill>
        <p:spPr>
          <a:xfrm>
            <a:off x="680924" y="1014510"/>
            <a:ext cx="5132977" cy="158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34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0A4F5-B144-8D4C-8F2D-E3DC5D1C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3D seismic survey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3CEBA1-21AB-2C41-B903-0776A9EE9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34189"/>
            <a:ext cx="3178710" cy="35157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17F98D-E461-684E-ADA8-1337D584B5E4}"/>
              </a:ext>
            </a:extLst>
          </p:cNvPr>
          <p:cNvSpPr txBox="1"/>
          <p:nvPr/>
        </p:nvSpPr>
        <p:spPr>
          <a:xfrm>
            <a:off x="457200" y="4226105"/>
            <a:ext cx="115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Long, PGS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C013F78-3931-4B49-BE5C-A252AE50A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868" y="762400"/>
            <a:ext cx="5168416" cy="3883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3D seismic survey is 5D data</a:t>
            </a:r>
          </a:p>
          <a:p>
            <a:r>
              <a:rPr lang="en-US" sz="2800" dirty="0"/>
              <a:t>3D Image(</a:t>
            </a:r>
            <a:r>
              <a:rPr lang="en-US" sz="2800" dirty="0" err="1"/>
              <a:t>x,y,z</a:t>
            </a:r>
            <a:r>
              <a:rPr lang="en-US" sz="2800" dirty="0"/>
              <a:t>)</a:t>
            </a:r>
          </a:p>
          <a:p>
            <a:r>
              <a:rPr lang="en-US" sz="2800" dirty="0"/>
              <a:t>5D Data(</a:t>
            </a:r>
            <a:r>
              <a:rPr lang="en-US" sz="2800" b="1" dirty="0"/>
              <a:t>Shot</a:t>
            </a:r>
            <a:r>
              <a:rPr lang="en-US" sz="2800" dirty="0"/>
              <a:t>, </a:t>
            </a:r>
            <a:r>
              <a:rPr lang="en-US" sz="2800" b="1" dirty="0"/>
              <a:t>Receiver</a:t>
            </a:r>
            <a:r>
              <a:rPr lang="en-US" sz="2800" dirty="0"/>
              <a:t>, Time)</a:t>
            </a:r>
          </a:p>
          <a:p>
            <a:pPr lvl="1"/>
            <a:r>
              <a:rPr lang="en-US" sz="2400" b="1" dirty="0"/>
              <a:t>Shot</a:t>
            </a:r>
            <a:r>
              <a:rPr lang="en-US" sz="2400" dirty="0"/>
              <a:t>(</a:t>
            </a:r>
            <a:r>
              <a:rPr lang="en-US" sz="2400" dirty="0" err="1"/>
              <a:t>x,y</a:t>
            </a:r>
            <a:r>
              <a:rPr lang="en-US" sz="2400" dirty="0"/>
              <a:t>) and </a:t>
            </a:r>
            <a:r>
              <a:rPr lang="en-US" sz="2400" b="1" dirty="0"/>
              <a:t>Receiver</a:t>
            </a:r>
            <a:r>
              <a:rPr lang="en-US" sz="2400" dirty="0"/>
              <a:t>(</a:t>
            </a:r>
            <a:r>
              <a:rPr lang="en-US" sz="2400" dirty="0" err="1"/>
              <a:t>x,y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For VSP and Cross well, the data are 7D with </a:t>
            </a:r>
            <a:r>
              <a:rPr lang="en-US" sz="2400" b="1" dirty="0"/>
              <a:t>Shot</a:t>
            </a:r>
            <a:r>
              <a:rPr lang="en-US" sz="2400" dirty="0"/>
              <a:t>(</a:t>
            </a:r>
            <a:r>
              <a:rPr lang="en-US" sz="2400" dirty="0" err="1"/>
              <a:t>x,y,z</a:t>
            </a:r>
            <a:r>
              <a:rPr lang="en-US" sz="2400" dirty="0"/>
              <a:t>) and </a:t>
            </a:r>
            <a:r>
              <a:rPr lang="en-US" sz="2400" b="1" dirty="0"/>
              <a:t>Receiver</a:t>
            </a:r>
            <a:r>
              <a:rPr lang="en-US" sz="2400" dirty="0"/>
              <a:t>(</a:t>
            </a:r>
            <a:r>
              <a:rPr lang="en-US" sz="2400" dirty="0" err="1"/>
              <a:t>x,y,z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81862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0572F-2AAB-8940-A3AC-CD02F4C67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24" y="205978"/>
            <a:ext cx="9022976" cy="396002"/>
          </a:xfrm>
        </p:spPr>
        <p:txBody>
          <a:bodyPr/>
          <a:lstStyle/>
          <a:p>
            <a:r>
              <a:rPr lang="en-US" dirty="0"/>
              <a:t>Low frequency signal is a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6BD96-E57B-8D42-AC16-804C5224F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81766"/>
            <a:ext cx="8229600" cy="443484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Sources that produce low frequency waves are larger and require more energy than high frequency sources</a:t>
            </a:r>
          </a:p>
          <a:p>
            <a:r>
              <a:rPr lang="en-US" dirty="0"/>
              <a:t>Receivers have evolved to record what sources produce</a:t>
            </a:r>
          </a:p>
          <a:p>
            <a:pPr lvl="1"/>
            <a:r>
              <a:rPr lang="en-US" dirty="0"/>
              <a:t>Low frequency receiver challenges: instrument noise, size, omni-tilt</a:t>
            </a:r>
          </a:p>
          <a:p>
            <a:r>
              <a:rPr lang="en-US" dirty="0"/>
              <a:t>Source and receiver ghosts reduce low frequency signal</a:t>
            </a:r>
          </a:p>
          <a:p>
            <a:r>
              <a:rPr lang="en-US" dirty="0"/>
              <a:t>Ambient noise is “red” (this means low frequency)</a:t>
            </a:r>
          </a:p>
          <a:p>
            <a:r>
              <a:rPr lang="en-US" dirty="0"/>
              <a:t>Retaining low frequency signal in broadband processing and imaging is a challenge</a:t>
            </a:r>
          </a:p>
        </p:txBody>
      </p:sp>
    </p:spTree>
    <p:extLst>
      <p:ext uri="{BB962C8B-B14F-4D97-AF65-F5344CB8AC3E}">
        <p14:creationId xmlns:p14="http://schemas.microsoft.com/office/powerpoint/2010/main" val="549277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0A4F5-B144-8D4C-8F2D-E3DC5D1C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Towed Streamers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A324A6-EB23-F349-8268-B48F244C3A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453" t="30499" b="16333"/>
          <a:stretch/>
        </p:blipFill>
        <p:spPr>
          <a:xfrm>
            <a:off x="4762705" y="2667636"/>
            <a:ext cx="1778901" cy="20694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4A4277-C8B4-504F-8616-5C7F67D8952C}"/>
              </a:ext>
            </a:extLst>
          </p:cNvPr>
          <p:cNvSpPr txBox="1"/>
          <p:nvPr/>
        </p:nvSpPr>
        <p:spPr>
          <a:xfrm>
            <a:off x="6478578" y="4090737"/>
            <a:ext cx="1778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Robertson et al,  2016. </a:t>
            </a:r>
            <a:r>
              <a:rPr lang="en-US" dirty="0" err="1"/>
              <a:t>GeoExPro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CDE226-8F96-3546-B7A6-55887AAA98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72"/>
          <a:stretch/>
        </p:blipFill>
        <p:spPr>
          <a:xfrm>
            <a:off x="4762705" y="722913"/>
            <a:ext cx="4048493" cy="18127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336406-8383-2E45-9728-97415D6F1181}"/>
              </a:ext>
            </a:extLst>
          </p:cNvPr>
          <p:cNvSpPr txBox="1"/>
          <p:nvPr/>
        </p:nvSpPr>
        <p:spPr>
          <a:xfrm>
            <a:off x="5342795" y="2535671"/>
            <a:ext cx="3468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Fontana, </a:t>
            </a:r>
            <a:r>
              <a:rPr lang="en-US" dirty="0" err="1"/>
              <a:t>Polarcus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9C2B67-70B9-854E-AD80-C2ABB51F9099}"/>
              </a:ext>
            </a:extLst>
          </p:cNvPr>
          <p:cNvSpPr txBox="1"/>
          <p:nvPr/>
        </p:nvSpPr>
        <p:spPr>
          <a:xfrm>
            <a:off x="199472" y="722913"/>
            <a:ext cx="45632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5D data are a collection of 3D gathers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Very well sampled in Time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Very well sampled in the </a:t>
            </a:r>
            <a:r>
              <a:rPr lang="en-US" dirty="0" err="1"/>
              <a:t>Receiver</a:t>
            </a:r>
            <a:r>
              <a:rPr lang="en-US" baseline="-25000" dirty="0" err="1"/>
              <a:t>x</a:t>
            </a:r>
            <a:r>
              <a:rPr lang="en-US" dirty="0"/>
              <a:t> direction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Well sampled in the </a:t>
            </a:r>
            <a:r>
              <a:rPr lang="en-US" dirty="0" err="1"/>
              <a:t>Shot</a:t>
            </a:r>
            <a:r>
              <a:rPr lang="en-US" baseline="-25000" dirty="0" err="1"/>
              <a:t>x</a:t>
            </a:r>
            <a:r>
              <a:rPr lang="en-US" dirty="0"/>
              <a:t> direction</a:t>
            </a:r>
          </a:p>
          <a:p>
            <a:pPr marL="285750" indent="-285750">
              <a:buFont typeface="Zapf Dingbats"/>
              <a:buChar char="✘"/>
            </a:pPr>
            <a:r>
              <a:rPr lang="en-US" dirty="0"/>
              <a:t>Poorly sampled in the </a:t>
            </a:r>
            <a:r>
              <a:rPr lang="en-US" dirty="0" err="1"/>
              <a:t>Receiver</a:t>
            </a:r>
            <a:r>
              <a:rPr lang="en-US" baseline="-25000" dirty="0" err="1"/>
              <a:t>y</a:t>
            </a:r>
            <a:r>
              <a:rPr lang="en-US" dirty="0"/>
              <a:t> direction</a:t>
            </a:r>
          </a:p>
          <a:p>
            <a:pPr marL="285750" indent="-285750">
              <a:buFont typeface="Zapf Dingbats"/>
              <a:buChar char="✘"/>
            </a:pPr>
            <a:r>
              <a:rPr lang="en-US" dirty="0"/>
              <a:t>Very Poorly sampled in the </a:t>
            </a:r>
            <a:r>
              <a:rPr lang="en-US" dirty="0" err="1"/>
              <a:t>Shot</a:t>
            </a:r>
            <a:r>
              <a:rPr lang="en-US" baseline="-25000" dirty="0" err="1"/>
              <a:t>y</a:t>
            </a:r>
            <a:r>
              <a:rPr lang="en-US" dirty="0"/>
              <a:t> direction</a:t>
            </a:r>
          </a:p>
          <a:p>
            <a:pPr marL="285750" indent="-285750">
              <a:buFont typeface="Zapf Dingbats"/>
              <a:buChar char="✘"/>
            </a:pPr>
            <a:endParaRPr lang="en-US" dirty="0"/>
          </a:p>
          <a:p>
            <a:r>
              <a:rPr lang="en-US" dirty="0"/>
              <a:t>And there is feathering which is a nuisance but it helps with the poor cross-line Y coverage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1465A8-E4E5-6143-B4A9-08E49D9D3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805520" y="1801480"/>
            <a:ext cx="1323097" cy="433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20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0A4F5-B144-8D4C-8F2D-E3DC5D1C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 Azimuth Towed Streamers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A324A6-EB23-F349-8268-B48F244C3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830" y="834189"/>
            <a:ext cx="4085042" cy="38922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4A4277-C8B4-504F-8616-5C7F67D8952C}"/>
              </a:ext>
            </a:extLst>
          </p:cNvPr>
          <p:cNvSpPr txBox="1"/>
          <p:nvPr/>
        </p:nvSpPr>
        <p:spPr>
          <a:xfrm>
            <a:off x="7288971" y="834189"/>
            <a:ext cx="1778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Robertson et al,  2016. </a:t>
            </a:r>
            <a:r>
              <a:rPr lang="en-US" dirty="0" err="1">
                <a:solidFill>
                  <a:schemeClr val="bg1"/>
                </a:solidFill>
              </a:rPr>
              <a:t>GeoExPro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7BE8F7-2753-4048-84E8-59A726D2C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71"/>
          <a:stretch/>
        </p:blipFill>
        <p:spPr>
          <a:xfrm>
            <a:off x="329366" y="749807"/>
            <a:ext cx="2521378" cy="35478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96772E-3925-5541-A8F0-CA698B39F88E}"/>
              </a:ext>
            </a:extLst>
          </p:cNvPr>
          <p:cNvSpPr txBox="1"/>
          <p:nvPr/>
        </p:nvSpPr>
        <p:spPr>
          <a:xfrm>
            <a:off x="2633866" y="727469"/>
            <a:ext cx="24199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Narrow Azimuth (NATS)</a:t>
            </a:r>
          </a:p>
          <a:p>
            <a:r>
              <a:rPr lang="en-US" dirty="0"/>
              <a:t>Multi Azimuth (MAZ)</a:t>
            </a:r>
          </a:p>
          <a:p>
            <a:r>
              <a:rPr lang="en-US" dirty="0"/>
              <a:t>Wide Azimuth (WATS)</a:t>
            </a:r>
          </a:p>
          <a:p>
            <a:r>
              <a:rPr lang="en-US" dirty="0"/>
              <a:t>Full Azimuth (FAZ)</a:t>
            </a:r>
          </a:p>
          <a:p>
            <a:r>
              <a:rPr lang="en-US" dirty="0"/>
              <a:t> 	− Pretentious</a:t>
            </a:r>
          </a:p>
          <a:p>
            <a:endParaRPr lang="en-US" dirty="0"/>
          </a:p>
          <a:p>
            <a:r>
              <a:rPr lang="en-US" dirty="0"/>
              <a:t>These help with wide azimuth for better sub-surface coverage under salt, but do not provide regular geometry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199151-4D7B-D049-93DE-3144610FA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65" y="2633993"/>
            <a:ext cx="2375486" cy="2185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3323DE-C9D9-0E41-9C4D-D4A9AB1D54BE}"/>
              </a:ext>
            </a:extLst>
          </p:cNvPr>
          <p:cNvSpPr txBox="1"/>
          <p:nvPr/>
        </p:nvSpPr>
        <p:spPr>
          <a:xfrm>
            <a:off x="329184" y="2633472"/>
            <a:ext cx="2052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Coil (Western </a:t>
            </a:r>
            <a:r>
              <a:rPr lang="en-US" dirty="0" err="1"/>
              <a:t>Geco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41642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0A4F5-B144-8D4C-8F2D-E3DC5D1C8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05978"/>
            <a:ext cx="8951494" cy="396002"/>
          </a:xfrm>
        </p:spPr>
        <p:txBody>
          <a:bodyPr/>
          <a:lstStyle/>
          <a:p>
            <a:r>
              <a:rPr lang="en-US" dirty="0"/>
              <a:t>Land surveys are irregular (“brick” shown here)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723CB5-5DED-C445-A3F2-6F04E7BB95DC}"/>
              </a:ext>
            </a:extLst>
          </p:cNvPr>
          <p:cNvSpPr txBox="1"/>
          <p:nvPr/>
        </p:nvSpPr>
        <p:spPr>
          <a:xfrm>
            <a:off x="1264491" y="4224749"/>
            <a:ext cx="3307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G. Vermeer, 2004. CSEG Recorder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CA2C80-98D9-6D44-B6EF-A184624D4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515" y="717544"/>
            <a:ext cx="3572153" cy="3507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F280F6-EB8B-E44C-9829-A805D1347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57" y="1770361"/>
            <a:ext cx="4726158" cy="19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41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0A4F5-B144-8D4C-8F2D-E3DC5D1C8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05978"/>
            <a:ext cx="8951494" cy="396002"/>
          </a:xfrm>
        </p:spPr>
        <p:txBody>
          <a:bodyPr/>
          <a:lstStyle/>
          <a:p>
            <a:r>
              <a:rPr lang="en-US" dirty="0"/>
              <a:t>Land surveys are irregular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723CB5-5DED-C445-A3F2-6F04E7BB95DC}"/>
              </a:ext>
            </a:extLst>
          </p:cNvPr>
          <p:cNvSpPr txBox="1"/>
          <p:nvPr/>
        </p:nvSpPr>
        <p:spPr>
          <a:xfrm>
            <a:off x="318007" y="4224749"/>
            <a:ext cx="3715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Dombrowski et al, 2017.  EBN Utrecht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4A90E7-6312-F44A-9420-CAB3CDE1C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04" y="791076"/>
            <a:ext cx="4572000" cy="2534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60C240-F762-524E-96CC-95BF3C988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504" y="1944923"/>
            <a:ext cx="4186991" cy="264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00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0A4F5-B144-8D4C-8F2D-E3DC5D1C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Cross-spread geometry (Time, </a:t>
            </a:r>
            <a:r>
              <a:rPr lang="en-US" dirty="0" err="1"/>
              <a:t>RCV</a:t>
            </a:r>
            <a:r>
              <a:rPr lang="en-US" baseline="-25000" dirty="0" err="1"/>
              <a:t>x</a:t>
            </a:r>
            <a:r>
              <a:rPr lang="en-US" baseline="-25000" dirty="0"/>
              <a:t> </a:t>
            </a:r>
            <a:r>
              <a:rPr lang="en-US" dirty="0"/>
              <a:t>,</a:t>
            </a:r>
            <a:r>
              <a:rPr lang="en-US" dirty="0" err="1"/>
              <a:t>SHT</a:t>
            </a:r>
            <a:r>
              <a:rPr lang="en-US" baseline="-25000" dirty="0" err="1"/>
              <a:t>y</a:t>
            </a:r>
            <a:r>
              <a:rPr lang="en-US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723CB5-5DED-C445-A3F2-6F04E7BB95DC}"/>
              </a:ext>
            </a:extLst>
          </p:cNvPr>
          <p:cNvSpPr txBox="1"/>
          <p:nvPr/>
        </p:nvSpPr>
        <p:spPr>
          <a:xfrm>
            <a:off x="674011" y="2409155"/>
            <a:ext cx="271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Vermeer, 1998. Geophysics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1A8854-1330-7C45-B12B-552042E90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911583"/>
            <a:ext cx="3760206" cy="1563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944AA6-F5A0-A947-BF25-C9DD346B3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73" y="2753569"/>
            <a:ext cx="2664312" cy="17279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CAAC25-B9E0-2C4A-AC4E-A0C877698317}"/>
              </a:ext>
            </a:extLst>
          </p:cNvPr>
          <p:cNvSpPr txBox="1"/>
          <p:nvPr/>
        </p:nvSpPr>
        <p:spPr>
          <a:xfrm>
            <a:off x="674011" y="4407283"/>
            <a:ext cx="25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 Dean, 2012. Preview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351E07-3457-7940-89CA-91723F971B19}"/>
              </a:ext>
            </a:extLst>
          </p:cNvPr>
          <p:cNvSpPr txBox="1"/>
          <p:nvPr/>
        </p:nvSpPr>
        <p:spPr>
          <a:xfrm>
            <a:off x="4155541" y="801804"/>
            <a:ext cx="47048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5D data are a collection of 3D gathers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Very well sampled in Time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Very well sampled in the </a:t>
            </a:r>
            <a:r>
              <a:rPr lang="en-US" dirty="0" err="1"/>
              <a:t>Receiver</a:t>
            </a:r>
            <a:r>
              <a:rPr lang="en-US" baseline="-25000" dirty="0" err="1"/>
              <a:t>x</a:t>
            </a:r>
            <a:r>
              <a:rPr lang="en-US" dirty="0"/>
              <a:t> direction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Well sampled in the </a:t>
            </a:r>
            <a:r>
              <a:rPr lang="en-US" dirty="0" err="1"/>
              <a:t>Shot</a:t>
            </a:r>
            <a:r>
              <a:rPr lang="en-US" baseline="-25000" dirty="0" err="1"/>
              <a:t>y</a:t>
            </a:r>
            <a:r>
              <a:rPr lang="en-US" dirty="0"/>
              <a:t> direction</a:t>
            </a:r>
          </a:p>
          <a:p>
            <a:pPr marL="285750" indent="-285750">
              <a:buFont typeface="Zapf Dingbats"/>
              <a:buChar char="✘"/>
            </a:pPr>
            <a:r>
              <a:rPr lang="en-US" dirty="0"/>
              <a:t>Poorly sampled in the </a:t>
            </a:r>
            <a:r>
              <a:rPr lang="en-US" dirty="0" err="1"/>
              <a:t>Receiver</a:t>
            </a:r>
            <a:r>
              <a:rPr lang="en-US" baseline="-25000" dirty="0" err="1"/>
              <a:t>y</a:t>
            </a:r>
            <a:r>
              <a:rPr lang="en-US" dirty="0"/>
              <a:t> direction</a:t>
            </a:r>
          </a:p>
          <a:p>
            <a:pPr marL="285750" indent="-285750">
              <a:buFont typeface="Zapf Dingbats"/>
              <a:buChar char="✘"/>
            </a:pPr>
            <a:r>
              <a:rPr lang="en-US" dirty="0"/>
              <a:t>Very Poorly sampled in the </a:t>
            </a:r>
            <a:r>
              <a:rPr lang="en-US" dirty="0" err="1"/>
              <a:t>Shot</a:t>
            </a:r>
            <a:r>
              <a:rPr lang="en-US" baseline="-25000" dirty="0" err="1"/>
              <a:t>x</a:t>
            </a:r>
            <a:r>
              <a:rPr lang="en-US" dirty="0"/>
              <a:t> direction</a:t>
            </a:r>
          </a:p>
          <a:p>
            <a:pPr marL="285750" indent="-285750">
              <a:buFont typeface="Zapf Dingbats"/>
              <a:buChar char="✘"/>
            </a:pPr>
            <a:endParaRPr lang="en-US" dirty="0"/>
          </a:p>
          <a:p>
            <a:r>
              <a:rPr lang="en-US" dirty="0"/>
              <a:t>There are</a:t>
            </a:r>
          </a:p>
          <a:p>
            <a:pPr marL="285750" indent="-285750">
              <a:buFont typeface="Zapf Dingbats"/>
              <a:buChar char="✘"/>
            </a:pPr>
            <a:r>
              <a:rPr lang="en-US" dirty="0"/>
              <a:t>Irregularities on Land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Less irregularities with OBC</a:t>
            </a:r>
          </a:p>
          <a:p>
            <a:pPr marL="285750" indent="-285750">
              <a:buFont typeface="Zapf Dingbats"/>
              <a:buChar char="✘"/>
            </a:pPr>
            <a:r>
              <a:rPr lang="en-US" dirty="0"/>
              <a:t>However, keep in mind that Cross-Spread Data(</a:t>
            </a:r>
            <a:r>
              <a:rPr lang="en-US" dirty="0" err="1"/>
              <a:t>Receiver</a:t>
            </a:r>
            <a:r>
              <a:rPr lang="en-US" baseline="-25000" dirty="0" err="1"/>
              <a:t>x</a:t>
            </a:r>
            <a:r>
              <a:rPr lang="en-US" dirty="0" err="1"/>
              <a:t>,Shot</a:t>
            </a:r>
            <a:r>
              <a:rPr lang="en-US" baseline="-25000" dirty="0" err="1"/>
              <a:t>y</a:t>
            </a:r>
            <a:r>
              <a:rPr lang="en-US" dirty="0"/>
              <a:t> ,Time) is not a wavefield from a physical experiment</a:t>
            </a:r>
          </a:p>
        </p:txBody>
      </p:sp>
    </p:spTree>
    <p:extLst>
      <p:ext uri="{BB962C8B-B14F-4D97-AF65-F5344CB8AC3E}">
        <p14:creationId xmlns:p14="http://schemas.microsoft.com/office/powerpoint/2010/main" val="4273918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31887-120E-374C-BBF1-0B6395FB6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Ocean Bottom Nodes (Time, </a:t>
            </a:r>
            <a:r>
              <a:rPr lang="en-US" dirty="0" err="1"/>
              <a:t>Shot</a:t>
            </a:r>
            <a:r>
              <a:rPr lang="en-US" baseline="-25000" dirty="0" err="1"/>
              <a:t>x</a:t>
            </a:r>
            <a:r>
              <a:rPr lang="en-US" baseline="-25000" dirty="0"/>
              <a:t> </a:t>
            </a:r>
            <a:r>
              <a:rPr lang="en-US" dirty="0"/>
              <a:t>,</a:t>
            </a:r>
            <a:r>
              <a:rPr lang="en-US" dirty="0" err="1"/>
              <a:t>Shot</a:t>
            </a:r>
            <a:r>
              <a:rPr lang="en-US" baseline="-25000" dirty="0" err="1"/>
              <a:t>y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42075-BC21-B94C-8482-EFFB1186E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08661"/>
            <a:ext cx="5497420" cy="388596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Dense shot carpet</a:t>
            </a:r>
          </a:p>
          <a:p>
            <a:r>
              <a:rPr lang="en-US" dirty="0"/>
              <a:t>Sparse nodes</a:t>
            </a:r>
          </a:p>
          <a:p>
            <a:r>
              <a:rPr lang="en-US" dirty="0"/>
              <a:t>Common Receiver Gather (3D subset)</a:t>
            </a:r>
          </a:p>
          <a:p>
            <a:pPr lvl="1">
              <a:buFont typeface="System Font Regular"/>
              <a:buChar char="✓"/>
            </a:pPr>
            <a:r>
              <a:rPr lang="en-US" dirty="0"/>
              <a:t>Well sampled in Time</a:t>
            </a:r>
          </a:p>
          <a:p>
            <a:pPr lvl="1">
              <a:buFont typeface="System Font Regular"/>
              <a:buChar char="✓"/>
            </a:pPr>
            <a:r>
              <a:rPr lang="en-US" dirty="0"/>
              <a:t>Well sampled in </a:t>
            </a:r>
            <a:r>
              <a:rPr lang="en-US" dirty="0" err="1"/>
              <a:t>Shot</a:t>
            </a:r>
            <a:r>
              <a:rPr lang="en-US" baseline="-25000" dirty="0" err="1"/>
              <a:t>x</a:t>
            </a:r>
            <a:endParaRPr lang="en-US" baseline="-25000" dirty="0"/>
          </a:p>
          <a:p>
            <a:pPr lvl="1">
              <a:buFont typeface="System Font Regular"/>
              <a:buChar char="✓"/>
            </a:pPr>
            <a:r>
              <a:rPr lang="en-US" dirty="0"/>
              <a:t>Well sampled in </a:t>
            </a:r>
            <a:r>
              <a:rPr lang="en-US" dirty="0" err="1"/>
              <a:t>Shot</a:t>
            </a:r>
            <a:r>
              <a:rPr lang="en-US" baseline="-25000" dirty="0" err="1"/>
              <a:t>y</a:t>
            </a:r>
            <a:endParaRPr lang="en-US" baseline="-25000" dirty="0"/>
          </a:p>
          <a:p>
            <a:pPr lvl="1">
              <a:buFont typeface="Zapf Dingbats"/>
              <a:buChar char="✘"/>
            </a:pPr>
            <a:r>
              <a:rPr lang="en-US" dirty="0"/>
              <a:t>Poorly sampled in </a:t>
            </a:r>
            <a:r>
              <a:rPr lang="en-US" dirty="0" err="1"/>
              <a:t>Receiver</a:t>
            </a:r>
            <a:r>
              <a:rPr lang="en-US" baseline="-25000" dirty="0" err="1"/>
              <a:t>x</a:t>
            </a:r>
            <a:endParaRPr lang="en-US" baseline="-25000" dirty="0"/>
          </a:p>
          <a:p>
            <a:pPr lvl="1">
              <a:buFont typeface="Zapf Dingbats"/>
              <a:buChar char="✘"/>
            </a:pPr>
            <a:r>
              <a:rPr lang="en-US" dirty="0"/>
              <a:t>Poorly sampled in </a:t>
            </a:r>
            <a:r>
              <a:rPr lang="en-US" dirty="0" err="1"/>
              <a:t>Receiver</a:t>
            </a:r>
            <a:r>
              <a:rPr lang="en-US" baseline="-25000" dirty="0" err="1"/>
              <a:t>y</a:t>
            </a:r>
            <a:endParaRPr lang="en-US" baseline="-25000" dirty="0"/>
          </a:p>
          <a:p>
            <a:pPr lvl="1">
              <a:buFont typeface="Zapf Dingbats"/>
              <a:buChar char="✘"/>
            </a:pPr>
            <a:r>
              <a:rPr lang="en-US" dirty="0"/>
              <a:t>Slightly randomized shot X and Y</a:t>
            </a:r>
          </a:p>
          <a:p>
            <a:pPr lvl="1">
              <a:buFont typeface="Zapf Dingbats"/>
              <a:buChar char="✘"/>
            </a:pPr>
            <a:r>
              <a:rPr lang="en-US" dirty="0"/>
              <a:t>Obstructions: holes in the shot carpet</a:t>
            </a:r>
          </a:p>
          <a:p>
            <a:pPr lvl="1">
              <a:buFont typeface="System Font Regular"/>
              <a:buChar char="✓"/>
            </a:pPr>
            <a:endParaRPr lang="en-US" dirty="0"/>
          </a:p>
          <a:p>
            <a:pPr lvl="1">
              <a:buFont typeface="System Font Regular"/>
              <a:buChar char="✓"/>
            </a:pPr>
            <a:r>
              <a:rPr lang="en-US" dirty="0"/>
              <a:t>Using reciprocity the CRGs are a wavefield from a physical experiment!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1E8AFD-7412-434F-AF69-5C60235BB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555" y="708661"/>
            <a:ext cx="2779838" cy="37064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613648-5FAE-7C48-88BE-4BBF1BBFD2E1}"/>
              </a:ext>
            </a:extLst>
          </p:cNvPr>
          <p:cNvSpPr/>
          <p:nvPr/>
        </p:nvSpPr>
        <p:spPr>
          <a:xfrm>
            <a:off x="6086489" y="4337127"/>
            <a:ext cx="2647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DejaVuSans-Identity-H"/>
              </a:rPr>
              <a:t>Hardouin</a:t>
            </a:r>
            <a:r>
              <a:rPr lang="en-US" dirty="0">
                <a:latin typeface="DejaVuSans-Identity-H"/>
              </a:rPr>
              <a:t> et al, EAGE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701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3120-82FC-5A40-9118-32E77B1FC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Compressive sensing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2D2AB-D062-494F-839B-512B76A4B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08661"/>
            <a:ext cx="4114800" cy="388596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Intentional random geometry</a:t>
            </a:r>
          </a:p>
          <a:p>
            <a:r>
              <a:rPr lang="en-US" dirty="0"/>
              <a:t>Less sampling (spatial aliasing) artifacts</a:t>
            </a:r>
          </a:p>
          <a:p>
            <a:r>
              <a:rPr lang="en-US" dirty="0"/>
              <a:t>To understand why we need to go through LSM (=Least Square Migration, but it could be L1M, etc.)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252A42-D450-DD46-87D3-836C8366E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199" y="708661"/>
            <a:ext cx="3134659" cy="165952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F50D450-ACAD-2942-A93E-3E3DEBC9C921}"/>
              </a:ext>
            </a:extLst>
          </p:cNvPr>
          <p:cNvSpPr txBox="1">
            <a:spLocks/>
          </p:cNvSpPr>
          <p:nvPr/>
        </p:nvSpPr>
        <p:spPr>
          <a:xfrm>
            <a:off x="4761753" y="2651641"/>
            <a:ext cx="4114800" cy="19429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And keep in mind that matrices with random numbers are “well conditioned”.  They are often invertible.  Moreover, their transpose is often a good approximation to their inverse.</a:t>
            </a:r>
          </a:p>
        </p:txBody>
      </p:sp>
    </p:spTree>
    <p:extLst>
      <p:ext uri="{BB962C8B-B14F-4D97-AF65-F5344CB8AC3E}">
        <p14:creationId xmlns:p14="http://schemas.microsoft.com/office/powerpoint/2010/main" val="319372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19E62-1602-4E49-A191-DDCF51FB7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we care about Kirchhoff?  </a:t>
            </a:r>
            <a:r>
              <a:rPr lang="en-US" i="1" dirty="0"/>
              <a:t>YES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60293-F58B-4F4B-8C9D-636F842E9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708661"/>
            <a:ext cx="8541945" cy="38859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u="sng" dirty="0"/>
              <a:t>Irregular geometry motivating Kirchhoff</a:t>
            </a:r>
          </a:p>
          <a:p>
            <a:r>
              <a:rPr lang="en-US" dirty="0"/>
              <a:t>Streamer data: feathering</a:t>
            </a:r>
          </a:p>
          <a:p>
            <a:r>
              <a:rPr lang="en-US" dirty="0"/>
              <a:t>Land data: irregular (brick worse than cross-spread)</a:t>
            </a:r>
          </a:p>
          <a:p>
            <a:r>
              <a:rPr lang="en-US" dirty="0"/>
              <a:t>OBC: regular cross spread data but not a wavefield</a:t>
            </a:r>
          </a:p>
          <a:p>
            <a:r>
              <a:rPr lang="en-US" dirty="0"/>
              <a:t>OBN: holes in the shot carpet due to obstructions and slight irregularities in shot post-plot positions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Compressive sensing: intentional irregularities</a:t>
            </a:r>
          </a:p>
        </p:txBody>
      </p:sp>
    </p:spTree>
    <p:extLst>
      <p:ext uri="{BB962C8B-B14F-4D97-AF65-F5344CB8AC3E}">
        <p14:creationId xmlns:p14="http://schemas.microsoft.com/office/powerpoint/2010/main" val="2366774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21FF-A167-E641-8688-BAFDAC6C8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05978"/>
            <a:ext cx="8596266" cy="396002"/>
          </a:xfrm>
        </p:spPr>
        <p:txBody>
          <a:bodyPr/>
          <a:lstStyle/>
          <a:p>
            <a:r>
              <a:rPr lang="en-US" dirty="0"/>
              <a:t>2. Better solution than arbitrary low cut?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0ED95-42A1-254C-B93B-5FB72A510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708661"/>
            <a:ext cx="8460463" cy="421058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Norm </a:t>
            </a:r>
            <a:r>
              <a:rPr lang="en-US" dirty="0" err="1"/>
              <a:t>Bleistein</a:t>
            </a:r>
            <a:r>
              <a:rPr lang="en-US" dirty="0"/>
              <a:t> (1987 and before): “You need a derivative (in 3D </a:t>
            </a:r>
            <a:r>
              <a:rPr lang="en-US" dirty="0" err="1"/>
              <a:t>Kichhoff</a:t>
            </a:r>
            <a:r>
              <a:rPr lang="en-US" dirty="0"/>
              <a:t>) or a half-derivative (in 2D Kirchhoff)”</a:t>
            </a:r>
          </a:p>
          <a:p>
            <a:pPr lvl="1"/>
            <a:r>
              <a:rPr lang="en-US" dirty="0"/>
              <a:t>These are low cuts: are they exact?  </a:t>
            </a:r>
            <a:r>
              <a:rPr lang="en-US" i="1" dirty="0"/>
              <a:t>No, as we will see</a:t>
            </a:r>
          </a:p>
          <a:p>
            <a:r>
              <a:rPr lang="en-US" dirty="0"/>
              <a:t>We could calculate the Green function of </a:t>
            </a:r>
            <a:r>
              <a:rPr lang="en-US" dirty="0" err="1"/>
              <a:t>Gazdag</a:t>
            </a:r>
            <a:r>
              <a:rPr lang="en-US" dirty="0"/>
              <a:t> (stationary phase)</a:t>
            </a:r>
          </a:p>
          <a:p>
            <a:r>
              <a:rPr lang="en-US" dirty="0"/>
              <a:t>Alternative method for the analysis</a:t>
            </a:r>
          </a:p>
          <a:p>
            <a:pPr lvl="1"/>
            <a:r>
              <a:rPr lang="en-US" dirty="0"/>
              <a:t>Numerically calculate a flat even response of simple Kirchhoff, without any low-cut, and then with half/full diff</a:t>
            </a:r>
          </a:p>
          <a:p>
            <a:pPr lvl="1"/>
            <a:r>
              <a:rPr lang="en-US" dirty="0"/>
              <a:t>We’ll do it for 3 frequencies</a:t>
            </a:r>
          </a:p>
          <a:p>
            <a:pPr lvl="1"/>
            <a:r>
              <a:rPr lang="en-US" dirty="0"/>
              <a:t>Limit the migration aperture </a:t>
            </a:r>
          </a:p>
          <a:p>
            <a:pPr lvl="1"/>
            <a:r>
              <a:rPr lang="en-US" dirty="0"/>
              <a:t>2D and 3D</a:t>
            </a:r>
          </a:p>
        </p:txBody>
      </p:sp>
    </p:spTree>
    <p:extLst>
      <p:ext uri="{BB962C8B-B14F-4D97-AF65-F5344CB8AC3E}">
        <p14:creationId xmlns:p14="http://schemas.microsoft.com/office/powerpoint/2010/main" val="41381984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E5204-8216-7E4A-B435-E93258700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Flat event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F7853-E1AB-F645-84C5-F51AD690D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366" y="708661"/>
            <a:ext cx="6020773" cy="3885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To calculate a flat event response of a Kirchhoff migration</a:t>
            </a:r>
          </a:p>
          <a:p>
            <a:pPr lvl="1"/>
            <a:r>
              <a:rPr lang="en-US" dirty="0"/>
              <a:t>Sum migration impulse response over x, just like we did for </a:t>
            </a:r>
            <a:r>
              <a:rPr lang="en-US" dirty="0" err="1"/>
              <a:t>Gazdag</a:t>
            </a:r>
            <a:endParaRPr lang="en-US" dirty="0"/>
          </a:p>
          <a:p>
            <a:pPr lvl="1"/>
            <a:r>
              <a:rPr lang="en-US" dirty="0"/>
              <a:t>But  this time: frequency domain Kirchhoff.   That is (</a:t>
            </a:r>
            <a:r>
              <a:rPr lang="en-US" dirty="0" err="1">
                <a:latin typeface="Symbol" pitchFamily="2" charset="2"/>
              </a:rPr>
              <a:t>w</a:t>
            </a:r>
            <a:r>
              <a:rPr lang="en-US" dirty="0" err="1"/>
              <a:t>,x</a:t>
            </a:r>
            <a:r>
              <a:rPr lang="en-US" dirty="0"/>
              <a:t>) domain</a:t>
            </a:r>
          </a:p>
          <a:p>
            <a:pPr lvl="1"/>
            <a:r>
              <a:rPr lang="en-US" dirty="0"/>
              <a:t>1996 paper </a:t>
            </a:r>
            <a:r>
              <a:rPr lang="en-US" sz="1800" dirty="0">
                <a:hlinkClick r:id="rId2"/>
              </a:rPr>
              <a:t>https://doi.org/10.1190/1.1887374</a:t>
            </a:r>
            <a:r>
              <a:rPr lang="en-US" sz="1800" dirty="0"/>
              <a:t> </a:t>
            </a:r>
            <a:r>
              <a:rPr lang="en-US" dirty="0"/>
              <a:t>(which was for Kirchhoff DMO)</a:t>
            </a:r>
          </a:p>
          <a:p>
            <a:pPr lvl="1"/>
            <a:endParaRPr lang="en-US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873CC7-A92E-A14D-86C5-BC88EA6F4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39" y="884583"/>
            <a:ext cx="2650597" cy="345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25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C6035-F7B4-F549-87AE-F4BBC9734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Broadband processing and 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802B3-56EF-3742-854F-5E2F7F95A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Low-frequency source signatures are more difficult to estimate and accounted for </a:t>
            </a:r>
          </a:p>
          <a:p>
            <a:r>
              <a:rPr lang="en-US" dirty="0" err="1"/>
              <a:t>Deghosting</a:t>
            </a:r>
            <a:r>
              <a:rPr lang="en-US" dirty="0"/>
              <a:t> is more important (and can be tricky)</a:t>
            </a:r>
          </a:p>
          <a:p>
            <a:r>
              <a:rPr lang="en-US" dirty="0"/>
              <a:t>Instrument analog low-cut designature</a:t>
            </a:r>
          </a:p>
          <a:p>
            <a:pPr lvl="1"/>
            <a:r>
              <a:rPr lang="en-US" dirty="0"/>
              <a:t>Geophones: 12 dB/octave and 180</a:t>
            </a:r>
            <a:r>
              <a:rPr lang="en-US" baseline="30000" dirty="0"/>
              <a:t>o</a:t>
            </a:r>
            <a:r>
              <a:rPr lang="en-US" dirty="0"/>
              <a:t> phase </a:t>
            </a:r>
          </a:p>
          <a:p>
            <a:pPr lvl="1"/>
            <a:r>
              <a:rPr lang="en-US" dirty="0"/>
              <a:t>Hydrophone 6 dB/octave and 90</a:t>
            </a:r>
            <a:r>
              <a:rPr lang="en-US" baseline="30000" dirty="0"/>
              <a:t>o</a:t>
            </a:r>
            <a:r>
              <a:rPr lang="en-US" dirty="0"/>
              <a:t> phase</a:t>
            </a:r>
          </a:p>
          <a:p>
            <a:r>
              <a:rPr lang="en-US" b="1" dirty="0"/>
              <a:t>Imaging: must not lose low frequency signal when we migrate</a:t>
            </a:r>
          </a:p>
        </p:txBody>
      </p:sp>
    </p:spTree>
    <p:extLst>
      <p:ext uri="{BB962C8B-B14F-4D97-AF65-F5344CB8AC3E}">
        <p14:creationId xmlns:p14="http://schemas.microsoft.com/office/powerpoint/2010/main" val="21235652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6865F-A661-8542-A73C-5138557ED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Kirchhoff PULL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35C96-7C4B-9B4C-8E91-7009E6C3F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Foreach image point (</a:t>
            </a:r>
            <a:r>
              <a:rPr lang="en-US" dirty="0" err="1"/>
              <a:t>x,z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		Output(</a:t>
            </a:r>
            <a:r>
              <a:rPr lang="en-US" dirty="0" err="1"/>
              <a:t>x,z</a:t>
            </a:r>
            <a:r>
              <a:rPr lang="en-US" dirty="0"/>
              <a:t>) = </a:t>
            </a:r>
            <a:r>
              <a:rPr lang="en-US" dirty="0" err="1"/>
              <a:t>SUM</a:t>
            </a:r>
            <a:r>
              <a:rPr lang="en-US" baseline="-25000" dirty="0" err="1">
                <a:latin typeface="Mistral" panose="03090702030407020403" pitchFamily="66" charset="0"/>
              </a:rPr>
              <a:t>l</a:t>
            </a:r>
            <a:r>
              <a:rPr lang="en-US" dirty="0">
                <a:latin typeface="Mistral" panose="03090702030407020403" pitchFamily="66" charset="0"/>
              </a:rPr>
              <a:t> </a:t>
            </a:r>
            <a:r>
              <a:rPr lang="en-US" dirty="0"/>
              <a:t>Input[</a:t>
            </a:r>
            <a:r>
              <a:rPr lang="en-US" dirty="0" err="1">
                <a:latin typeface="Mistral" panose="03090702030407020403" pitchFamily="66" charset="0"/>
              </a:rPr>
              <a:t>l</a:t>
            </a:r>
            <a:r>
              <a:rPr lang="en-US" dirty="0" err="1"/>
              <a:t>,t</a:t>
            </a:r>
            <a:r>
              <a:rPr lang="en-US" dirty="0"/>
              <a:t>(x-</a:t>
            </a:r>
            <a:r>
              <a:rPr lang="en-US" dirty="0" err="1">
                <a:latin typeface="Mistral" panose="03090702030407020403" pitchFamily="66" charset="0"/>
              </a:rPr>
              <a:t>l</a:t>
            </a:r>
            <a:r>
              <a:rPr lang="en-US" dirty="0" err="1"/>
              <a:t>,z</a:t>
            </a:r>
            <a:r>
              <a:rPr lang="en-US" dirty="0"/>
              <a:t>)]</a:t>
            </a:r>
          </a:p>
          <a:p>
            <a:pPr marL="0" indent="0">
              <a:buNone/>
            </a:pPr>
            <a:r>
              <a:rPr lang="en-US" dirty="0"/>
              <a:t>		(</a:t>
            </a:r>
            <a:r>
              <a:rPr lang="en-US" dirty="0" err="1"/>
              <a:t>x,z</a:t>
            </a:r>
            <a:r>
              <a:rPr lang="en-US" dirty="0"/>
              <a:t>) is the image point</a:t>
            </a:r>
          </a:p>
          <a:p>
            <a:pPr marL="0" indent="0">
              <a:buNone/>
            </a:pPr>
            <a:r>
              <a:rPr lang="en-US" dirty="0"/>
              <a:t>		 </a:t>
            </a:r>
            <a:r>
              <a:rPr lang="en-US" dirty="0" err="1"/>
              <a:t>SUM</a:t>
            </a:r>
            <a:r>
              <a:rPr lang="en-US" baseline="-25000" dirty="0" err="1">
                <a:latin typeface="Mistral" panose="03090702030407020403" pitchFamily="66" charset="0"/>
              </a:rPr>
              <a:t>l</a:t>
            </a:r>
            <a:r>
              <a:rPr lang="en-US" dirty="0"/>
              <a:t> is summation over </a:t>
            </a:r>
            <a:r>
              <a:rPr lang="en-US" dirty="0">
                <a:latin typeface="Mistral" panose="03090702030407020403" pitchFamily="66" charset="0"/>
              </a:rPr>
              <a:t>l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	t() is the hyperbola</a:t>
            </a:r>
          </a:p>
          <a:p>
            <a:pPr marL="0" indent="0">
              <a:buNone/>
            </a:pPr>
            <a:r>
              <a:rPr lang="en-US" dirty="0"/>
              <a:t>				(</a:t>
            </a:r>
            <a:r>
              <a:rPr lang="en-US" dirty="0" err="1"/>
              <a:t>vt</a:t>
            </a:r>
            <a:r>
              <a:rPr lang="en-US" dirty="0"/>
              <a:t>/2)</a:t>
            </a:r>
            <a:r>
              <a:rPr lang="en-US" baseline="30000" dirty="0"/>
              <a:t>2</a:t>
            </a:r>
            <a:r>
              <a:rPr lang="en-US" dirty="0"/>
              <a:t> = z</a:t>
            </a:r>
            <a:r>
              <a:rPr lang="en-US" baseline="30000" dirty="0"/>
              <a:t>2</a:t>
            </a:r>
            <a:r>
              <a:rPr lang="en-US" dirty="0"/>
              <a:t> + (x-</a:t>
            </a:r>
            <a:r>
              <a:rPr lang="en-US" dirty="0">
                <a:latin typeface="Mistral" panose="03090702030407020403" pitchFamily="66" charset="0"/>
              </a:rPr>
              <a:t>l</a:t>
            </a:r>
            <a:r>
              <a:rPr lang="en-US" dirty="0"/>
              <a:t>)</a:t>
            </a:r>
            <a:r>
              <a:rPr lang="en-US" baseline="30000" dirty="0"/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7B8291-5F9A-CC43-88D6-684FF06BD224}"/>
              </a:ext>
            </a:extLst>
          </p:cNvPr>
          <p:cNvSpPr/>
          <p:nvPr/>
        </p:nvSpPr>
        <p:spPr>
          <a:xfrm>
            <a:off x="6457950" y="2071688"/>
            <a:ext cx="2528888" cy="21288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88AA24B-4B02-5340-BE40-7D2C5AEEEE42}"/>
              </a:ext>
            </a:extLst>
          </p:cNvPr>
          <p:cNvSpPr/>
          <p:nvPr/>
        </p:nvSpPr>
        <p:spPr>
          <a:xfrm>
            <a:off x="6972300" y="3086100"/>
            <a:ext cx="114300" cy="1000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E6ECAF-FDA6-7D47-ABBC-E3E8D0F18AC1}"/>
              </a:ext>
            </a:extLst>
          </p:cNvPr>
          <p:cNvSpPr txBox="1"/>
          <p:nvPr/>
        </p:nvSpPr>
        <p:spPr>
          <a:xfrm>
            <a:off x="7000875" y="3186113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x,z</a:t>
            </a:r>
            <a:r>
              <a:rPr lang="en-US" dirty="0"/>
              <a:t>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91EA1A-788F-BC49-98A4-F4DD7B4C9DBC}"/>
              </a:ext>
            </a:extLst>
          </p:cNvPr>
          <p:cNvCxnSpPr>
            <a:stCxn id="5" idx="0"/>
          </p:cNvCxnSpPr>
          <p:nvPr/>
        </p:nvCxnSpPr>
        <p:spPr>
          <a:xfrm flipV="1">
            <a:off x="7029450" y="2071688"/>
            <a:ext cx="692944" cy="1014412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5683E9-A861-C242-8952-8F0D5DC2EBAF}"/>
              </a:ext>
            </a:extLst>
          </p:cNvPr>
          <p:cNvCxnSpPr>
            <a:cxnSpLocks/>
          </p:cNvCxnSpPr>
          <p:nvPr/>
        </p:nvCxnSpPr>
        <p:spPr>
          <a:xfrm flipV="1">
            <a:off x="7017615" y="2057400"/>
            <a:ext cx="11836" cy="109977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7FE5B4B-13D5-E445-A946-A8527CDA03CD}"/>
              </a:ext>
            </a:extLst>
          </p:cNvPr>
          <p:cNvSpPr txBox="1"/>
          <p:nvPr/>
        </p:nvSpPr>
        <p:spPr>
          <a:xfrm>
            <a:off x="7696202" y="2117390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>
                <a:latin typeface="Mistral" panose="03090702030407020403" pitchFamily="66" charset="0"/>
              </a:rPr>
              <a:t>l</a:t>
            </a:r>
            <a:r>
              <a:rPr lang="en-US" dirty="0" err="1"/>
              <a:t>,z</a:t>
            </a:r>
            <a:r>
              <a:rPr lang="en-US" dirty="0"/>
              <a:t>=0)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82C3EE3-497B-0F49-BD65-D964BF9E7D6D}"/>
              </a:ext>
            </a:extLst>
          </p:cNvPr>
          <p:cNvSpPr/>
          <p:nvPr/>
        </p:nvSpPr>
        <p:spPr>
          <a:xfrm>
            <a:off x="7696202" y="2024053"/>
            <a:ext cx="114300" cy="1000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84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6EF27F-8680-1840-BAE6-09CACD236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07" y="688392"/>
            <a:ext cx="4394228" cy="4018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BEF941-0EF9-2745-B650-191D040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Results—4km aperture, t</a:t>
            </a:r>
            <a:r>
              <a:rPr lang="en-US" baseline="-25000" dirty="0"/>
              <a:t>0</a:t>
            </a:r>
            <a:r>
              <a:rPr lang="en-US" dirty="0"/>
              <a:t>=1 seconds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59D37A-4EDF-1248-9C38-45892FB7745E}"/>
              </a:ext>
            </a:extLst>
          </p:cNvPr>
          <p:cNvSpPr txBox="1"/>
          <p:nvPr/>
        </p:nvSpPr>
        <p:spPr>
          <a:xfrm>
            <a:off x="5029200" y="819426"/>
            <a:ext cx="389206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Observations</a:t>
            </a:r>
            <a:endParaRPr lang="en-US" dirty="0"/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Low frequency: no convergence</a:t>
            </a:r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Half integral </a:t>
            </a:r>
          </a:p>
          <a:p>
            <a:pPr marL="523875" lvl="1" indent="-233363">
              <a:buFont typeface="Arial" panose="020B0604020202020204" pitchFamily="34" charset="0"/>
              <a:buChar char="•"/>
            </a:pPr>
            <a:r>
              <a:rPr lang="en-US" dirty="0"/>
              <a:t>Low frequencies scaled up</a:t>
            </a:r>
          </a:p>
          <a:p>
            <a:pPr marL="523875" lvl="1" indent="-233363">
              <a:buFont typeface="Arial" panose="020B0604020202020204" pitchFamily="34" charset="0"/>
              <a:buChar char="•"/>
            </a:pPr>
            <a:r>
              <a:rPr lang="en-US" dirty="0"/>
              <a:t>“High” frequencies converge to points almost exactly on the sqrt(</a:t>
            </a:r>
            <a:r>
              <a:rPr lang="en-US" i="1" dirty="0"/>
              <a:t>i</a:t>
            </a:r>
            <a:r>
              <a:rPr lang="en-US" dirty="0"/>
              <a:t>) line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45 degree phase</a:t>
            </a:r>
          </a:p>
          <a:p>
            <a:pPr marL="523875" lvl="1" indent="-233363">
              <a:buFont typeface="Arial" panose="020B0604020202020204" pitchFamily="34" charset="0"/>
              <a:buChar char="•"/>
            </a:pPr>
            <a:r>
              <a:rPr lang="en-US" dirty="0"/>
              <a:t>There is a factor 2 scale in amplitude for every factor 4 in frequency </a:t>
            </a:r>
            <a:r>
              <a:rPr lang="en-US" dirty="0">
                <a:sym typeface="Wingdings" pitchFamily="2" charset="2"/>
              </a:rPr>
              <a:t> 1/sqrt(</a:t>
            </a:r>
            <a:r>
              <a:rPr lang="en-US" dirty="0">
                <a:latin typeface="Symbol" pitchFamily="2" charset="2"/>
              </a:rPr>
              <a:t>w</a:t>
            </a:r>
            <a:r>
              <a:rPr lang="en-US" dirty="0">
                <a:sym typeface="Wingdings" pitchFamily="2" charset="2"/>
              </a:rPr>
              <a:t>)</a:t>
            </a:r>
            <a:endParaRPr lang="en-US" dirty="0"/>
          </a:p>
          <a:p>
            <a:pPr marL="523875" lvl="1" indent="-233363">
              <a:buFont typeface="Arial" panose="020B0604020202020204" pitchFamily="34" charset="0"/>
              <a:buChar char="•"/>
            </a:pPr>
            <a:r>
              <a:rPr lang="en-US" dirty="0"/>
              <a:t>Hence: 1/sqrt(</a:t>
            </a:r>
            <a:r>
              <a:rPr lang="en-US" i="1" dirty="0"/>
              <a:t>i</a:t>
            </a:r>
            <a:r>
              <a:rPr lang="en-US" dirty="0">
                <a:latin typeface="Symbol" pitchFamily="2" charset="2"/>
              </a:rPr>
              <a:t>w</a:t>
            </a:r>
            <a:r>
              <a:rPr lang="en-US" dirty="0"/>
              <a:t>)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half integral!</a:t>
            </a:r>
          </a:p>
          <a:p>
            <a:pPr marL="523875" lvl="1" indent="-233363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we need a Half derivative to prevent the half integral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70ED22-EA49-F94C-AA12-74CFE00392E7}"/>
              </a:ext>
            </a:extLst>
          </p:cNvPr>
          <p:cNvSpPr txBox="1"/>
          <p:nvPr/>
        </p:nvSpPr>
        <p:spPr>
          <a:xfrm>
            <a:off x="1438982" y="1362381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 Hz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8C211C-ACAE-404E-9537-86095AEBC0F5}"/>
              </a:ext>
            </a:extLst>
          </p:cNvPr>
          <p:cNvSpPr txBox="1"/>
          <p:nvPr/>
        </p:nvSpPr>
        <p:spPr>
          <a:xfrm>
            <a:off x="924233" y="264399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CA00"/>
                </a:solidFill>
              </a:rPr>
              <a:t>20 Hz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C21680-E54B-9546-94D4-9F9818A75CE5}"/>
              </a:ext>
            </a:extLst>
          </p:cNvPr>
          <p:cNvSpPr txBox="1"/>
          <p:nvPr/>
        </p:nvSpPr>
        <p:spPr>
          <a:xfrm>
            <a:off x="528406" y="340474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80 Hz</a:t>
            </a:r>
          </a:p>
        </p:txBody>
      </p:sp>
    </p:spTree>
    <p:extLst>
      <p:ext uri="{BB962C8B-B14F-4D97-AF65-F5344CB8AC3E}">
        <p14:creationId xmlns:p14="http://schemas.microsoft.com/office/powerpoint/2010/main" val="22425915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EF941-0EF9-2745-B650-191D040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Results—4km aperture, t</a:t>
            </a:r>
            <a:r>
              <a:rPr lang="en-US" baseline="-25000" dirty="0"/>
              <a:t>0</a:t>
            </a:r>
            <a:r>
              <a:rPr lang="en-US" dirty="0"/>
              <a:t>=4 seconds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64304-0887-DF4D-91B7-5F77C428B3A0}"/>
              </a:ext>
            </a:extLst>
          </p:cNvPr>
          <p:cNvSpPr txBox="1"/>
          <p:nvPr/>
        </p:nvSpPr>
        <p:spPr>
          <a:xfrm>
            <a:off x="5029200" y="727340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Observations</a:t>
            </a:r>
            <a:endParaRPr lang="en-US" sz="2400" dirty="0"/>
          </a:p>
          <a:p>
            <a:pPr marL="231775" indent="-231775">
              <a:buFont typeface="+mj-lt"/>
              <a:buAutoNum type="arabicPeriod"/>
            </a:pPr>
            <a:r>
              <a:rPr lang="en-US" sz="2400" dirty="0"/>
              <a:t>Almost exactly as t</a:t>
            </a:r>
            <a:r>
              <a:rPr lang="en-US" sz="2400" baseline="-25000" dirty="0"/>
              <a:t>0</a:t>
            </a:r>
            <a:r>
              <a:rPr lang="en-US" sz="2400" dirty="0"/>
              <a:t>=1</a:t>
            </a:r>
          </a:p>
          <a:p>
            <a:pPr marL="231775" indent="-231775">
              <a:buFont typeface="+mj-lt"/>
              <a:buAutoNum type="arabicPeriod"/>
            </a:pPr>
            <a:r>
              <a:rPr lang="en-US" sz="2400" dirty="0"/>
              <a:t>There is a dependency on frequency but less so on t</a:t>
            </a:r>
            <a:r>
              <a:rPr lang="en-US" sz="2400" baseline="-25000" dirty="0"/>
              <a:t>0</a:t>
            </a:r>
            <a:r>
              <a:rPr lang="en-US" sz="2400" dirty="0"/>
              <a:t>−convergence depends on wt</a:t>
            </a:r>
            <a:r>
              <a:rPr lang="en-US" sz="2400" baseline="-25000" dirty="0"/>
              <a:t>0</a:t>
            </a:r>
            <a:r>
              <a:rPr lang="en-US" sz="2400" dirty="0"/>
              <a:t> &gt;&gt;1)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51AC77-40DB-C54D-8430-7019A94E5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" y="685800"/>
            <a:ext cx="4408805" cy="40318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6434F1-E0C0-7542-BFFF-FB3D886273E6}"/>
              </a:ext>
            </a:extLst>
          </p:cNvPr>
          <p:cNvSpPr txBox="1"/>
          <p:nvPr/>
        </p:nvSpPr>
        <p:spPr>
          <a:xfrm>
            <a:off x="1438982" y="1362381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 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0AC0A7-64ED-BB43-AF40-6FCDB9031258}"/>
              </a:ext>
            </a:extLst>
          </p:cNvPr>
          <p:cNvSpPr txBox="1"/>
          <p:nvPr/>
        </p:nvSpPr>
        <p:spPr>
          <a:xfrm>
            <a:off x="924233" y="264399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CA00"/>
                </a:solidFill>
              </a:rPr>
              <a:t>20 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AA230F-0A2B-534D-9AF8-55124376F4AF}"/>
              </a:ext>
            </a:extLst>
          </p:cNvPr>
          <p:cNvSpPr txBox="1"/>
          <p:nvPr/>
        </p:nvSpPr>
        <p:spPr>
          <a:xfrm>
            <a:off x="528406" y="340474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80 Hz</a:t>
            </a:r>
          </a:p>
        </p:txBody>
      </p:sp>
    </p:spTree>
    <p:extLst>
      <p:ext uri="{BB962C8B-B14F-4D97-AF65-F5344CB8AC3E}">
        <p14:creationId xmlns:p14="http://schemas.microsoft.com/office/powerpoint/2010/main" val="22828001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4DCF41-08FA-E64F-9D08-6B723D128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45" y="684936"/>
            <a:ext cx="6160939" cy="39622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BEF941-0EF9-2745-B650-191D040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with half derivative option on, t</a:t>
            </a:r>
            <a:r>
              <a:rPr lang="en-US" baseline="-25000" dirty="0"/>
              <a:t>0</a:t>
            </a:r>
            <a:r>
              <a:rPr lang="en-US" dirty="0"/>
              <a:t>=1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70ED22-EA49-F94C-AA12-74CFE00392E7}"/>
              </a:ext>
            </a:extLst>
          </p:cNvPr>
          <p:cNvSpPr txBox="1"/>
          <p:nvPr/>
        </p:nvSpPr>
        <p:spPr>
          <a:xfrm>
            <a:off x="2724260" y="1181202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 Hz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8C211C-ACAE-404E-9537-86095AEBC0F5}"/>
              </a:ext>
            </a:extLst>
          </p:cNvPr>
          <p:cNvSpPr txBox="1"/>
          <p:nvPr/>
        </p:nvSpPr>
        <p:spPr>
          <a:xfrm>
            <a:off x="2607241" y="1503872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CA00"/>
                </a:solidFill>
              </a:rPr>
              <a:t>20 Hz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C21680-E54B-9546-94D4-9F9818A75CE5}"/>
              </a:ext>
            </a:extLst>
          </p:cNvPr>
          <p:cNvSpPr txBox="1"/>
          <p:nvPr/>
        </p:nvSpPr>
        <p:spPr>
          <a:xfrm>
            <a:off x="2607241" y="1826542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80 Hz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64304-0887-DF4D-91B7-5F77C428B3A0}"/>
              </a:ext>
            </a:extLst>
          </p:cNvPr>
          <p:cNvSpPr txBox="1"/>
          <p:nvPr/>
        </p:nvSpPr>
        <p:spPr>
          <a:xfrm>
            <a:off x="6372284" y="819426"/>
            <a:ext cx="251291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Observations</a:t>
            </a:r>
            <a:endParaRPr lang="en-US" dirty="0"/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20Hz and 80Hz  converge to about the same point very near the real axis</a:t>
            </a:r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Slightly off</a:t>
            </a:r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Why? Bug?  Or high frequency approximation? because 80Hz is better than 20 Hz</a:t>
            </a:r>
          </a:p>
        </p:txBody>
      </p:sp>
    </p:spTree>
    <p:extLst>
      <p:ext uri="{BB962C8B-B14F-4D97-AF65-F5344CB8AC3E}">
        <p14:creationId xmlns:p14="http://schemas.microsoft.com/office/powerpoint/2010/main" val="4491726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EF941-0EF9-2745-B650-191D040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with half derivative option on, t</a:t>
            </a:r>
            <a:r>
              <a:rPr lang="en-US" baseline="-25000" dirty="0"/>
              <a:t>0</a:t>
            </a:r>
            <a:r>
              <a:rPr lang="en-US" dirty="0"/>
              <a:t>=4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64304-0887-DF4D-91B7-5F77C428B3A0}"/>
              </a:ext>
            </a:extLst>
          </p:cNvPr>
          <p:cNvSpPr txBox="1"/>
          <p:nvPr/>
        </p:nvSpPr>
        <p:spPr>
          <a:xfrm>
            <a:off x="6372284" y="819426"/>
            <a:ext cx="26531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Observations</a:t>
            </a:r>
            <a:endParaRPr lang="en-US" dirty="0"/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20Hz and 80Hz  converge to about the same point very near the real axis)</a:t>
            </a:r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Less error than t0=1 because wt</a:t>
            </a:r>
            <a:r>
              <a:rPr lang="en-US" baseline="-25000" dirty="0"/>
              <a:t>0</a:t>
            </a:r>
            <a:r>
              <a:rPr lang="en-US" dirty="0"/>
              <a:t> is four times larger, so high frequency approximation is better</a:t>
            </a:r>
          </a:p>
          <a:p>
            <a:pPr marL="231775" indent="-231775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B5C254-45E6-1D44-81F9-3A4724AB6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2" y="685800"/>
            <a:ext cx="6133846" cy="39448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33D3AE-8E6D-C240-9F0C-A9DFD7BF2B5A}"/>
              </a:ext>
            </a:extLst>
          </p:cNvPr>
          <p:cNvSpPr txBox="1"/>
          <p:nvPr/>
        </p:nvSpPr>
        <p:spPr>
          <a:xfrm>
            <a:off x="2724260" y="1181202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 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167AD8-0CAA-144E-A503-A41181C36B79}"/>
              </a:ext>
            </a:extLst>
          </p:cNvPr>
          <p:cNvSpPr txBox="1"/>
          <p:nvPr/>
        </p:nvSpPr>
        <p:spPr>
          <a:xfrm>
            <a:off x="2607241" y="1503872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CA00"/>
                </a:solidFill>
              </a:rPr>
              <a:t>20 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59CC56-D5A9-414A-9243-24C52D44AE83}"/>
              </a:ext>
            </a:extLst>
          </p:cNvPr>
          <p:cNvSpPr txBox="1"/>
          <p:nvPr/>
        </p:nvSpPr>
        <p:spPr>
          <a:xfrm>
            <a:off x="2607241" y="1826542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80 Hz</a:t>
            </a:r>
          </a:p>
        </p:txBody>
      </p:sp>
    </p:spTree>
    <p:extLst>
      <p:ext uri="{BB962C8B-B14F-4D97-AF65-F5344CB8AC3E}">
        <p14:creationId xmlns:p14="http://schemas.microsoft.com/office/powerpoint/2010/main" val="21934767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3FB90-8232-2C4B-B6A5-22E6F9462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the last bit (the spirals)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DB034-BC0E-B043-85BF-710C0CE52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08661"/>
            <a:ext cx="8229600" cy="401381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Putting a half derivative term in a Kirchhoff migration is needed (Norm Bleistein was right)</a:t>
            </a:r>
          </a:p>
          <a:p>
            <a:r>
              <a:rPr lang="en-US" dirty="0"/>
              <a:t>Without a half derivative term, the results have a half-integral error</a:t>
            </a:r>
          </a:p>
          <a:p>
            <a:pPr lvl="1"/>
            <a:r>
              <a:rPr lang="en-US" dirty="0"/>
              <a:t>Which can be corrected by half derivative post migration</a:t>
            </a:r>
          </a:p>
          <a:p>
            <a:r>
              <a:rPr lang="en-US" dirty="0"/>
              <a:t>In 3D it would be a full derivative because 3D can be done by two orthogonal passes of 2D</a:t>
            </a:r>
          </a:p>
          <a:p>
            <a:pPr lvl="1"/>
            <a:r>
              <a:rPr lang="en-US" dirty="0"/>
              <a:t>The post 3D Kirchhoff migration correction would be a full derivative</a:t>
            </a:r>
          </a:p>
          <a:p>
            <a:r>
              <a:rPr lang="en-US" dirty="0"/>
              <a:t>Not sure about the following minor issues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The Jacobian: dropping it does not make a substantial difference except that without it convergence is a bit faster (minor effect, bumped to “spare-slides”)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Converging to (950, almost 0) instead of converging to (1,0) because I didn’t normalize by the number of traces in the aperture</a:t>
            </a:r>
          </a:p>
        </p:txBody>
      </p:sp>
    </p:spTree>
    <p:extLst>
      <p:ext uri="{BB962C8B-B14F-4D97-AF65-F5344CB8AC3E}">
        <p14:creationId xmlns:p14="http://schemas.microsoft.com/office/powerpoint/2010/main" val="17849939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A9787-D8F6-CD48-9144-9F23B3A4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let’s try to apply half derivative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FAA15-D917-4D45-982D-A7DA94242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Half derivative is simple in the frequency domain but tricky in the time domain</a:t>
            </a:r>
          </a:p>
          <a:p>
            <a:r>
              <a:rPr lang="en-US" dirty="0"/>
              <a:t>Implemented a finite differencing half-diff based on Taylor series of sqrt(1-Z)</a:t>
            </a:r>
          </a:p>
          <a:p>
            <a:r>
              <a:rPr lang="en-US" dirty="0"/>
              <a:t>Found that we need an anti-causal half derivative.</a:t>
            </a:r>
          </a:p>
          <a:p>
            <a:pPr lvl="1"/>
            <a:r>
              <a:rPr lang="en-US" dirty="0"/>
              <a:t>Causal half-derivative made things worse</a:t>
            </a:r>
          </a:p>
        </p:txBody>
      </p:sp>
    </p:spTree>
    <p:extLst>
      <p:ext uri="{BB962C8B-B14F-4D97-AF65-F5344CB8AC3E}">
        <p14:creationId xmlns:p14="http://schemas.microsoft.com/office/powerpoint/2010/main" val="29306774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570C3-5D3F-6947-9368-87329089C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Half derivative using Taylor series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422D5-44EF-1F47-AE99-95ADCDC3EB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88"/>
          <a:stretch/>
        </p:blipFill>
        <p:spPr>
          <a:xfrm>
            <a:off x="82910" y="691979"/>
            <a:ext cx="4489090" cy="47480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802E5E-6C2C-CC41-90B7-7AF70681084F}"/>
              </a:ext>
            </a:extLst>
          </p:cNvPr>
          <p:cNvSpPr/>
          <p:nvPr/>
        </p:nvSpPr>
        <p:spPr>
          <a:xfrm>
            <a:off x="4386648" y="439608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https://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planetmath.org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/TaylorExpansionOfsqrt1x</a:t>
            </a:r>
            <a:endParaRPr lang="en-US" sz="12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831578-6B65-2840-806B-F1DCB56E4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204" y="691979"/>
            <a:ext cx="3410464" cy="1775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8BD0D4-D5D0-1E4E-8F41-8B919A7B5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6205" y="2565801"/>
            <a:ext cx="3410464" cy="17752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A0E8C5-425C-6545-B3E7-8840993B8C82}"/>
              </a:ext>
            </a:extLst>
          </p:cNvPr>
          <p:cNvSpPr txBox="1"/>
          <p:nvPr/>
        </p:nvSpPr>
        <p:spPr>
          <a:xfrm>
            <a:off x="5004486" y="852051"/>
            <a:ext cx="18535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Causal</a:t>
            </a:r>
          </a:p>
          <a:p>
            <a:endParaRPr lang="en-US" sz="1600" dirty="0"/>
          </a:p>
          <a:p>
            <a:r>
              <a:rPr lang="en-US" sz="1600" dirty="0"/>
              <a:t>Minimum-phase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C20B30-B4DF-8243-BB11-D84A149C1B70}"/>
              </a:ext>
            </a:extLst>
          </p:cNvPr>
          <p:cNvSpPr txBox="1"/>
          <p:nvPr/>
        </p:nvSpPr>
        <p:spPr>
          <a:xfrm>
            <a:off x="5004486" y="2767330"/>
            <a:ext cx="18535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Anti-Causal</a:t>
            </a:r>
          </a:p>
          <a:p>
            <a:endParaRPr lang="en-US" sz="1600" dirty="0"/>
          </a:p>
          <a:p>
            <a:r>
              <a:rPr lang="en-US" sz="1600" dirty="0"/>
              <a:t>Maximum-phase</a:t>
            </a:r>
          </a:p>
        </p:txBody>
      </p:sp>
    </p:spTree>
    <p:extLst>
      <p:ext uri="{BB962C8B-B14F-4D97-AF65-F5344CB8AC3E}">
        <p14:creationId xmlns:p14="http://schemas.microsoft.com/office/powerpoint/2010/main" val="10196371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FCBF8-2278-B542-8910-0A46134D0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half-derivative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B00069-2690-8C4C-B1C4-0149CDFBB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43621"/>
            <a:ext cx="3842951" cy="2000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A628E9-684F-9D45-A0AD-748AB680E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644" y="743621"/>
            <a:ext cx="3842952" cy="2000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9667F3-01D0-FD44-93A5-7E41245AA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743992"/>
            <a:ext cx="3842952" cy="2000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D7F8F4-672E-FF41-827B-96455FC44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743992"/>
            <a:ext cx="3830596" cy="19939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FDB5BF-BC79-2247-A977-80865085F6A8}"/>
              </a:ext>
            </a:extLst>
          </p:cNvPr>
          <p:cNvSpPr txBox="1"/>
          <p:nvPr/>
        </p:nvSpPr>
        <p:spPr>
          <a:xfrm>
            <a:off x="7697168" y="2253734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7B7595-79B4-B443-9E7E-03BEA18B5232}"/>
              </a:ext>
            </a:extLst>
          </p:cNvPr>
          <p:cNvSpPr txBox="1"/>
          <p:nvPr/>
        </p:nvSpPr>
        <p:spPr>
          <a:xfrm>
            <a:off x="3662646" y="2253734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B1A3E6-821A-5948-855F-CA52D85ACB30}"/>
              </a:ext>
            </a:extLst>
          </p:cNvPr>
          <p:cNvSpPr txBox="1"/>
          <p:nvPr/>
        </p:nvSpPr>
        <p:spPr>
          <a:xfrm>
            <a:off x="3662646" y="4298222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E5A780-15E9-3443-9E1A-DFAFAB34BB8D}"/>
              </a:ext>
            </a:extLst>
          </p:cNvPr>
          <p:cNvSpPr txBox="1"/>
          <p:nvPr/>
        </p:nvSpPr>
        <p:spPr>
          <a:xfrm>
            <a:off x="7697168" y="4298222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E7E5C2-15F4-6746-96DD-7BC6C08780B5}"/>
              </a:ext>
            </a:extLst>
          </p:cNvPr>
          <p:cNvSpPr txBox="1"/>
          <p:nvPr/>
        </p:nvSpPr>
        <p:spPr>
          <a:xfrm>
            <a:off x="664802" y="1009763"/>
            <a:ext cx="18006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Applying causal half derivative twice gives a causal full derivative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E62161-6E4E-7D4B-941F-38C366F9C9E9}"/>
              </a:ext>
            </a:extLst>
          </p:cNvPr>
          <p:cNvSpPr txBox="1"/>
          <p:nvPr/>
        </p:nvSpPr>
        <p:spPr>
          <a:xfrm>
            <a:off x="4866514" y="961072"/>
            <a:ext cx="18006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Applying anti-causal half derivative twice gives an anti-causal full derivative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B534E-12A8-624D-894E-C6AF34A1E475}"/>
              </a:ext>
            </a:extLst>
          </p:cNvPr>
          <p:cNvSpPr txBox="1"/>
          <p:nvPr/>
        </p:nvSpPr>
        <p:spPr>
          <a:xfrm>
            <a:off x="578070" y="2885633"/>
            <a:ext cx="18006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Impulse response of an anti-causal half derivative after a causal half derivative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BBAD17-49B8-164D-895C-80598A3F944F}"/>
              </a:ext>
            </a:extLst>
          </p:cNvPr>
          <p:cNvSpPr txBox="1"/>
          <p:nvPr/>
        </p:nvSpPr>
        <p:spPr>
          <a:xfrm>
            <a:off x="4860337" y="2886349"/>
            <a:ext cx="18006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Impulse response of a causal half derivative after an anti-causal half derivative</a:t>
            </a:r>
          </a:p>
        </p:txBody>
      </p:sp>
    </p:spTree>
    <p:extLst>
      <p:ext uri="{BB962C8B-B14F-4D97-AF65-F5344CB8AC3E}">
        <p14:creationId xmlns:p14="http://schemas.microsoft.com/office/powerpoint/2010/main" val="136174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90436-FDD3-F14B-9913-F5C248BE5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34" y="205978"/>
            <a:ext cx="8501666" cy="396002"/>
          </a:xfrm>
        </p:spPr>
        <p:txBody>
          <a:bodyPr/>
          <a:lstStyle/>
          <a:p>
            <a:r>
              <a:rPr lang="en-US" dirty="0"/>
              <a:t>No Half Diff—Not good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779212-1BAB-1E4A-BC5C-48DE0515D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219" y="760964"/>
            <a:ext cx="2462996" cy="3895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78786C-42B0-1146-BFF1-4192CEACA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02" y="760964"/>
            <a:ext cx="4846436" cy="38958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F468E2-8F8A-4248-9C6E-69C55364B23A}"/>
              </a:ext>
            </a:extLst>
          </p:cNvPr>
          <p:cNvSpPr txBox="1"/>
          <p:nvPr/>
        </p:nvSpPr>
        <p:spPr>
          <a:xfrm>
            <a:off x="1135690" y="991672"/>
            <a:ext cx="301742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Poor-man’s Kirchhoff Impulse Response using NMO</a:t>
            </a:r>
          </a:p>
          <a:p>
            <a:endParaRPr lang="en-US" dirty="0"/>
          </a:p>
          <a:p>
            <a:r>
              <a:rPr lang="en-US" dirty="0"/>
              <a:t>No Half Diff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AD6934-4AB4-094D-9E6B-CCF978BA6709}"/>
              </a:ext>
            </a:extLst>
          </p:cNvPr>
          <p:cNvSpPr txBox="1"/>
          <p:nvPr/>
        </p:nvSpPr>
        <p:spPr>
          <a:xfrm>
            <a:off x="7263683" y="991672"/>
            <a:ext cx="1131715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Summing across to get a Flat Event Response</a:t>
            </a:r>
          </a:p>
        </p:txBody>
      </p:sp>
    </p:spTree>
    <p:extLst>
      <p:ext uri="{BB962C8B-B14F-4D97-AF65-F5344CB8AC3E}">
        <p14:creationId xmlns:p14="http://schemas.microsoft.com/office/powerpoint/2010/main" val="1928838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ABBB0-424E-E14B-8AC1-621E3FE89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05978"/>
            <a:ext cx="8594203" cy="396002"/>
          </a:xfrm>
        </p:spPr>
        <p:txBody>
          <a:bodyPr/>
          <a:lstStyle/>
          <a:p>
            <a:r>
              <a:rPr lang="en-US" dirty="0"/>
              <a:t>Spoiler Alert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B425A69-C838-EB40-AFCF-FCCA817DEB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89774"/>
              </p:ext>
            </p:extLst>
          </p:nvPr>
        </p:nvGraphicFramePr>
        <p:xfrm>
          <a:off x="458425" y="712693"/>
          <a:ext cx="8293260" cy="40105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2210">
                  <a:extLst>
                    <a:ext uri="{9D8B030D-6E8A-4147-A177-3AD203B41FA5}">
                      <a16:colId xmlns:a16="http://schemas.microsoft.com/office/drawing/2014/main" val="4205195429"/>
                    </a:ext>
                  </a:extLst>
                </a:gridCol>
                <a:gridCol w="1382210">
                  <a:extLst>
                    <a:ext uri="{9D8B030D-6E8A-4147-A177-3AD203B41FA5}">
                      <a16:colId xmlns:a16="http://schemas.microsoft.com/office/drawing/2014/main" val="2584842163"/>
                    </a:ext>
                  </a:extLst>
                </a:gridCol>
                <a:gridCol w="1382210">
                  <a:extLst>
                    <a:ext uri="{9D8B030D-6E8A-4147-A177-3AD203B41FA5}">
                      <a16:colId xmlns:a16="http://schemas.microsoft.com/office/drawing/2014/main" val="748584740"/>
                    </a:ext>
                  </a:extLst>
                </a:gridCol>
                <a:gridCol w="1382210">
                  <a:extLst>
                    <a:ext uri="{9D8B030D-6E8A-4147-A177-3AD203B41FA5}">
                      <a16:colId xmlns:a16="http://schemas.microsoft.com/office/drawing/2014/main" val="988987258"/>
                    </a:ext>
                  </a:extLst>
                </a:gridCol>
                <a:gridCol w="1382210">
                  <a:extLst>
                    <a:ext uri="{9D8B030D-6E8A-4147-A177-3AD203B41FA5}">
                      <a16:colId xmlns:a16="http://schemas.microsoft.com/office/drawing/2014/main" val="1172742680"/>
                    </a:ext>
                  </a:extLst>
                </a:gridCol>
                <a:gridCol w="1382210">
                  <a:extLst>
                    <a:ext uri="{9D8B030D-6E8A-4147-A177-3AD203B41FA5}">
                      <a16:colId xmlns:a16="http://schemas.microsoft.com/office/drawing/2014/main" val="3682371428"/>
                    </a:ext>
                  </a:extLst>
                </a:gridCol>
              </a:tblGrid>
              <a:tr h="361676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Input</a:t>
                      </a:r>
                    </a:p>
                    <a:p>
                      <a:pPr algn="ctr"/>
                      <a:r>
                        <a:rPr lang="en-US" b="1" dirty="0"/>
                        <a:t>Flat Event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Fourier Migration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Kirchhoff Migration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83231"/>
                  </a:ext>
                </a:extLst>
              </a:tr>
              <a:tr h="36167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Half-Diff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272767"/>
                  </a:ext>
                </a:extLst>
              </a:tr>
              <a:tr h="327901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295523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5BCBA46-45AF-AD41-8A0B-1AF7FBEB7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528" y="1532965"/>
            <a:ext cx="1158787" cy="3182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72A290-5F46-E14F-BADC-4382F114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382" y="1532965"/>
            <a:ext cx="1158787" cy="3182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BA951-43A6-B84C-8D06-4818629E2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236" y="1532965"/>
            <a:ext cx="1158787" cy="31820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CF133D-0AD8-FB4B-A755-8A970D513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8090" y="1532965"/>
            <a:ext cx="1158787" cy="3182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034AA9-87D0-E246-83E2-EDD2FE0AB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944" y="1532965"/>
            <a:ext cx="1158787" cy="31820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E25921-343E-1C47-8E11-BAA8E93595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798" y="1532965"/>
            <a:ext cx="1158787" cy="3182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F6558C-BDD9-1F40-904F-802E36D94405}"/>
              </a:ext>
            </a:extLst>
          </p:cNvPr>
          <p:cNvSpPr txBox="1"/>
          <p:nvPr/>
        </p:nvSpPr>
        <p:spPr>
          <a:xfrm>
            <a:off x="3261956" y="1151891"/>
            <a:ext cx="2686197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Kirchhoff migration programs have problems in imaging low frequency signal without artifacts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Why it is important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How these problems can be solved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Explore the low frequency limits of migration</a:t>
            </a:r>
          </a:p>
        </p:txBody>
      </p:sp>
    </p:spTree>
    <p:extLst>
      <p:ext uri="{BB962C8B-B14F-4D97-AF65-F5344CB8AC3E}">
        <p14:creationId xmlns:p14="http://schemas.microsoft.com/office/powerpoint/2010/main" val="14343808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90436-FDD3-F14B-9913-F5C248BE5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205978"/>
            <a:ext cx="8499348" cy="396002"/>
          </a:xfrm>
        </p:spPr>
        <p:txBody>
          <a:bodyPr/>
          <a:lstStyle/>
          <a:p>
            <a:r>
              <a:rPr lang="en-US" dirty="0"/>
              <a:t>Causal Half Diff—even worse!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E82F3F-88D0-EF49-8AFD-2188E7EB2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758952"/>
            <a:ext cx="2463292" cy="3896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2FDB56-BB61-C140-88F5-451DD955E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" y="759854"/>
            <a:ext cx="4838777" cy="38897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FE6B85-6159-B349-974F-0C36BE21C4B3}"/>
              </a:ext>
            </a:extLst>
          </p:cNvPr>
          <p:cNvSpPr txBox="1"/>
          <p:nvPr/>
        </p:nvSpPr>
        <p:spPr>
          <a:xfrm>
            <a:off x="1135690" y="991672"/>
            <a:ext cx="301742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Poor-man’s Kirchhoff Impulse Response using NMO</a:t>
            </a:r>
          </a:p>
          <a:p>
            <a:endParaRPr lang="en-US" dirty="0"/>
          </a:p>
          <a:p>
            <a:r>
              <a:rPr lang="en-US" dirty="0"/>
              <a:t>Causal Half Diff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391595-5094-CB49-BCA9-EDB7A9FAAA21}"/>
              </a:ext>
            </a:extLst>
          </p:cNvPr>
          <p:cNvSpPr txBox="1"/>
          <p:nvPr/>
        </p:nvSpPr>
        <p:spPr>
          <a:xfrm>
            <a:off x="7263683" y="991672"/>
            <a:ext cx="1131715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Summing across to get a Flat Event Response</a:t>
            </a:r>
          </a:p>
        </p:txBody>
      </p:sp>
    </p:spTree>
    <p:extLst>
      <p:ext uri="{BB962C8B-B14F-4D97-AF65-F5344CB8AC3E}">
        <p14:creationId xmlns:p14="http://schemas.microsoft.com/office/powerpoint/2010/main" val="21123665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90436-FDD3-F14B-9913-F5C248BE5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205978"/>
            <a:ext cx="8499348" cy="396002"/>
          </a:xfrm>
        </p:spPr>
        <p:txBody>
          <a:bodyPr/>
          <a:lstStyle/>
          <a:p>
            <a:r>
              <a:rPr lang="en-US" dirty="0"/>
              <a:t>Anti-causal Half Diff—pretty good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955340-12B6-0543-89CA-39FC2D10D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758952"/>
            <a:ext cx="2463292" cy="3896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113285-934E-F846-8269-A69AC9300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" y="759853"/>
            <a:ext cx="4853017" cy="39011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3EA2A6-8C0D-C243-889F-5E8D232B361B}"/>
              </a:ext>
            </a:extLst>
          </p:cNvPr>
          <p:cNvSpPr txBox="1"/>
          <p:nvPr/>
        </p:nvSpPr>
        <p:spPr>
          <a:xfrm>
            <a:off x="1135690" y="991672"/>
            <a:ext cx="301742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Poor-man’s Kirchhoff Impulse Response using NMO</a:t>
            </a:r>
          </a:p>
          <a:p>
            <a:endParaRPr lang="en-US" dirty="0"/>
          </a:p>
          <a:p>
            <a:r>
              <a:rPr lang="en-US" dirty="0"/>
              <a:t>Anti-Causal Half Diff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23DE1A-883C-DA46-9234-601D609C9892}"/>
              </a:ext>
            </a:extLst>
          </p:cNvPr>
          <p:cNvSpPr txBox="1"/>
          <p:nvPr/>
        </p:nvSpPr>
        <p:spPr>
          <a:xfrm>
            <a:off x="7263683" y="991672"/>
            <a:ext cx="1131715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Summing across to get a Flat Event Response</a:t>
            </a:r>
          </a:p>
        </p:txBody>
      </p:sp>
    </p:spTree>
    <p:extLst>
      <p:ext uri="{BB962C8B-B14F-4D97-AF65-F5344CB8AC3E}">
        <p14:creationId xmlns:p14="http://schemas.microsoft.com/office/powerpoint/2010/main" val="14836677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F7F4-2FF0-4249-A1AF-8513E12E8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the three outputs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6DBD3-A900-B042-B969-26B9691E5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67" y="720235"/>
            <a:ext cx="4418758" cy="394436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The red, which is no half diff has what looks like an anti-causal half integral</a:t>
            </a:r>
          </a:p>
          <a:p>
            <a:r>
              <a:rPr lang="en-US" sz="2400" dirty="0"/>
              <a:t>The green which is the causal Half Diff is the worst: approximately 45</a:t>
            </a:r>
            <a:r>
              <a:rPr lang="en-US" sz="2400" baseline="30000" dirty="0"/>
              <a:t>o</a:t>
            </a:r>
            <a:r>
              <a:rPr lang="en-US" sz="2400" dirty="0"/>
              <a:t>+45</a:t>
            </a:r>
            <a:r>
              <a:rPr lang="en-US" sz="2400" baseline="30000" dirty="0"/>
              <a:t>o</a:t>
            </a:r>
            <a:r>
              <a:rPr lang="en-US" sz="2400" dirty="0"/>
              <a:t> ! </a:t>
            </a:r>
          </a:p>
          <a:p>
            <a:r>
              <a:rPr lang="en-US" sz="2400" dirty="0"/>
              <a:t>The blue, which is the anti-causal half diff is good</a:t>
            </a:r>
          </a:p>
          <a:p>
            <a:pPr lvl="1"/>
            <a:r>
              <a:rPr lang="en-US" sz="2400" dirty="0"/>
              <a:t>Not exactly… probably poor approximation of finite differencing half derivative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B7E379-7104-7E49-BC11-989F6E998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861" y="1159421"/>
            <a:ext cx="4365939" cy="233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127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74252-C18E-FB4C-864B-1891C02D9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9CEA0-F2B5-0A4B-8CE7-2CB1C18DC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3D, Kirchhoff theory predicts a need for a full time derivative</a:t>
            </a:r>
          </a:p>
          <a:p>
            <a:r>
              <a:rPr lang="en-US" dirty="0"/>
              <a:t>We will test it with a 3D poor-man’s-Kirchhoff-using—NMO-of-a-flat plane</a:t>
            </a:r>
          </a:p>
          <a:p>
            <a:r>
              <a:rPr lang="en-US" dirty="0"/>
              <a:t>  We will stack across the semispherical impulse response to get the flat event response</a:t>
            </a:r>
          </a:p>
          <a:p>
            <a:pPr lvl="1"/>
            <a:r>
              <a:rPr lang="en-US" dirty="0"/>
              <a:t>With and without full derivative</a:t>
            </a:r>
          </a:p>
        </p:txBody>
      </p:sp>
    </p:spTree>
    <p:extLst>
      <p:ext uri="{BB962C8B-B14F-4D97-AF65-F5344CB8AC3E}">
        <p14:creationId xmlns:p14="http://schemas.microsoft.com/office/powerpoint/2010/main" val="4987228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DD236-89D7-ED4E-BCF1-A146F5548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396002"/>
          </a:xfrm>
        </p:spPr>
        <p:txBody>
          <a:bodyPr/>
          <a:lstStyle/>
          <a:p>
            <a:r>
              <a:rPr lang="en-US" sz="2800" dirty="0"/>
              <a:t>1/8</a:t>
            </a:r>
            <a:r>
              <a:rPr lang="en-US" sz="3200" baseline="30000" dirty="0"/>
              <a:t>th</a:t>
            </a:r>
            <a:r>
              <a:rPr lang="en-US" sz="3200" dirty="0"/>
              <a:t> of a sphere (migration impulse response) </a:t>
            </a:r>
          </a:p>
        </p:txBody>
      </p:sp>
      <p:pic>
        <p:nvPicPr>
          <p:cNvPr id="5" name="Screen Recording 2020-05-19 at 1.31.46 PM">
            <a:hlinkClick r:id="" action="ppaction://media"/>
            <a:extLst>
              <a:ext uri="{FF2B5EF4-FFF2-40B4-BE49-F238E27FC236}">
                <a16:creationId xmlns:a16="http://schemas.microsoft.com/office/drawing/2014/main" id="{D416C219-A7A6-EE4F-BF62-72AA942F5E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247" y="1319676"/>
            <a:ext cx="3198172" cy="3232195"/>
          </a:xfrm>
          <a:prstGeom prst="rect">
            <a:avLst/>
          </a:prstGeom>
        </p:spPr>
      </p:pic>
      <p:pic>
        <p:nvPicPr>
          <p:cNvPr id="6" name="Screen Recording 2020-05-19 at 1.34.04 PM">
            <a:hlinkClick r:id="" action="ppaction://media"/>
            <a:extLst>
              <a:ext uri="{FF2B5EF4-FFF2-40B4-BE49-F238E27FC236}">
                <a16:creationId xmlns:a16="http://schemas.microsoft.com/office/drawing/2014/main" id="{29F9552D-D080-CA44-833E-BEE5C5CE8E6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07606" y="1165129"/>
            <a:ext cx="3934379" cy="34768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89D0E-BB11-D542-ACAF-25C959B801F5}"/>
              </a:ext>
            </a:extLst>
          </p:cNvPr>
          <p:cNvSpPr txBox="1"/>
          <p:nvPr/>
        </p:nvSpPr>
        <p:spPr>
          <a:xfrm>
            <a:off x="1562582" y="687923"/>
            <a:ext cx="2071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slices movie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30D76C-5433-0841-9CAC-FEC30B0E9276}"/>
              </a:ext>
            </a:extLst>
          </p:cNvPr>
          <p:cNvSpPr txBox="1"/>
          <p:nvPr/>
        </p:nvSpPr>
        <p:spPr>
          <a:xfrm>
            <a:off x="5774759" y="687923"/>
            <a:ext cx="1831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slices movie</a:t>
            </a:r>
          </a:p>
        </p:txBody>
      </p:sp>
    </p:spTree>
    <p:extLst>
      <p:ext uri="{BB962C8B-B14F-4D97-AF65-F5344CB8AC3E}">
        <p14:creationId xmlns:p14="http://schemas.microsoft.com/office/powerpoint/2010/main" val="182937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1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492C1-C548-734B-9333-D18A4A51F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24" y="205978"/>
            <a:ext cx="9224682" cy="396002"/>
          </a:xfrm>
        </p:spPr>
        <p:txBody>
          <a:bodyPr/>
          <a:lstStyle/>
          <a:p>
            <a:r>
              <a:rPr lang="en-US" dirty="0"/>
              <a:t>3D Flat event response with and w/o diff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D378FF-2C95-F444-8C12-472153B72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197" y="772732"/>
            <a:ext cx="1796603" cy="3847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286E6E-4306-F845-905F-D9D1B902A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291" y="772732"/>
            <a:ext cx="1796603" cy="3847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AB6FE-CDBF-F047-894E-A0EE66AC7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384" y="772732"/>
            <a:ext cx="1796603" cy="3847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E6C2E1-C583-3D4D-806E-75BADC50D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477" y="772732"/>
            <a:ext cx="1796603" cy="38470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5DC3E3-FF83-8648-BFC7-71BBA3E0D803}"/>
              </a:ext>
            </a:extLst>
          </p:cNvPr>
          <p:cNvSpPr txBox="1"/>
          <p:nvPr/>
        </p:nvSpPr>
        <p:spPr>
          <a:xfrm>
            <a:off x="1516283" y="954140"/>
            <a:ext cx="1064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Just sum across IR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F42D48-5230-2A41-8A9D-3B7C0719A486}"/>
              </a:ext>
            </a:extLst>
          </p:cNvPr>
          <p:cNvSpPr txBox="1"/>
          <p:nvPr/>
        </p:nvSpPr>
        <p:spPr>
          <a:xfrm>
            <a:off x="3462759" y="954140"/>
            <a:ext cx="1064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 IR after diff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1D8CF3-190A-A341-9168-2E353F568014}"/>
              </a:ext>
            </a:extLst>
          </p:cNvPr>
          <p:cNvSpPr txBox="1"/>
          <p:nvPr/>
        </p:nvSpPr>
        <p:spPr>
          <a:xfrm>
            <a:off x="5509549" y="954140"/>
            <a:ext cx="1022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 IR after diff</a:t>
            </a:r>
          </a:p>
          <a:p>
            <a:r>
              <a:rPr lang="en-US" dirty="0"/>
              <a:t>and flip sign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C7C984-CF50-4342-97FF-BE08F3F12033}"/>
              </a:ext>
            </a:extLst>
          </p:cNvPr>
          <p:cNvSpPr txBox="1"/>
          <p:nvPr/>
        </p:nvSpPr>
        <p:spPr>
          <a:xfrm>
            <a:off x="7465672" y="954140"/>
            <a:ext cx="1166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 IR before diff</a:t>
            </a:r>
          </a:p>
          <a:p>
            <a:r>
              <a:rPr lang="en-US" dirty="0"/>
              <a:t>and flip sign</a:t>
            </a:r>
          </a:p>
        </p:txBody>
      </p:sp>
    </p:spTree>
    <p:extLst>
      <p:ext uri="{BB962C8B-B14F-4D97-AF65-F5344CB8AC3E}">
        <p14:creationId xmlns:p14="http://schemas.microsoft.com/office/powerpoint/2010/main" val="8577106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492C1-C548-734B-9333-D18A4A51F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686800" cy="396002"/>
          </a:xfrm>
        </p:spPr>
        <p:txBody>
          <a:bodyPr/>
          <a:lstStyle/>
          <a:p>
            <a:r>
              <a:rPr lang="en-US" dirty="0"/>
              <a:t>Flat event responses </a:t>
            </a:r>
            <a:r>
              <a:rPr lang="en-US" sz="3200" dirty="0"/>
              <a:t>(</a:t>
            </a:r>
            <a:r>
              <a:rPr lang="en-US" sz="3200" dirty="0" err="1"/>
              <a:t>sscale</a:t>
            </a:r>
            <a:r>
              <a:rPr lang="en-US" sz="3200" dirty="0"/>
              <a:t>=0 in </a:t>
            </a:r>
            <a:r>
              <a:rPr lang="en-US" sz="3200" dirty="0" err="1"/>
              <a:t>sunmo</a:t>
            </a:r>
            <a:r>
              <a:rPr lang="en-US" sz="3200" dirty="0"/>
              <a:t>)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2F1C5B-0CCA-AE40-8CA6-45AE15E2E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197" y="772732"/>
            <a:ext cx="1796603" cy="3847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59A83F-253D-A047-B833-2A28E5374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290" y="772732"/>
            <a:ext cx="1796603" cy="3847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6E6F4F-39C3-DF49-9027-D34185DFD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383" y="772732"/>
            <a:ext cx="1796603" cy="38470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002ADE-BABE-344B-AB6D-BBFADAF89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476" y="772732"/>
            <a:ext cx="1796603" cy="38470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629146-5F2F-144A-BC36-4E889849EE3D}"/>
              </a:ext>
            </a:extLst>
          </p:cNvPr>
          <p:cNvSpPr txBox="1"/>
          <p:nvPr/>
        </p:nvSpPr>
        <p:spPr>
          <a:xfrm>
            <a:off x="1131533" y="1069887"/>
            <a:ext cx="1064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Just sum across IR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1BC267-2969-8E46-A2AA-E630A7EE49D7}"/>
              </a:ext>
            </a:extLst>
          </p:cNvPr>
          <p:cNvSpPr txBox="1"/>
          <p:nvPr/>
        </p:nvSpPr>
        <p:spPr>
          <a:xfrm>
            <a:off x="3297932" y="1069887"/>
            <a:ext cx="1064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 IR after diff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85CAE1-40C6-4C4F-80BD-CBE58A7DEAAA}"/>
              </a:ext>
            </a:extLst>
          </p:cNvPr>
          <p:cNvSpPr txBox="1"/>
          <p:nvPr/>
        </p:nvSpPr>
        <p:spPr>
          <a:xfrm>
            <a:off x="5564641" y="1069887"/>
            <a:ext cx="1022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 IR after diff</a:t>
            </a:r>
          </a:p>
          <a:p>
            <a:r>
              <a:rPr lang="en-US" dirty="0"/>
              <a:t>and flip sign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4A3C4F-452D-FF45-BB03-BE35ACF069E6}"/>
              </a:ext>
            </a:extLst>
          </p:cNvPr>
          <p:cNvSpPr txBox="1"/>
          <p:nvPr/>
        </p:nvSpPr>
        <p:spPr>
          <a:xfrm>
            <a:off x="7520764" y="1069887"/>
            <a:ext cx="1166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 IR before diff</a:t>
            </a:r>
          </a:p>
          <a:p>
            <a:r>
              <a:rPr lang="en-US" dirty="0"/>
              <a:t>and flip 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1CBF08-53D3-B648-A423-8C4743A28406}"/>
              </a:ext>
            </a:extLst>
          </p:cNvPr>
          <p:cNvSpPr txBox="1"/>
          <p:nvPr/>
        </p:nvSpPr>
        <p:spPr>
          <a:xfrm>
            <a:off x="5398819" y="3697941"/>
            <a:ext cx="924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Perfect!</a:t>
            </a:r>
          </a:p>
        </p:txBody>
      </p:sp>
    </p:spTree>
    <p:extLst>
      <p:ext uri="{BB962C8B-B14F-4D97-AF65-F5344CB8AC3E}">
        <p14:creationId xmlns:p14="http://schemas.microsoft.com/office/powerpoint/2010/main" val="384960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ABBB0-424E-E14B-8AC1-621E3FE89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05978"/>
            <a:ext cx="8594203" cy="396002"/>
          </a:xfrm>
        </p:spPr>
        <p:txBody>
          <a:bodyPr/>
          <a:lstStyle/>
          <a:p>
            <a:r>
              <a:rPr lang="en-US" dirty="0"/>
              <a:t>Summary so far—significant problem </a:t>
            </a:r>
            <a:r>
              <a:rPr lang="en-US" sz="2000" dirty="0"/>
              <a:t>~</a:t>
            </a:r>
            <a:r>
              <a:rPr lang="en-US" dirty="0"/>
              <a:t>solved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B425A69-C838-EB40-AFCF-FCCA817DEB42}"/>
              </a:ext>
            </a:extLst>
          </p:cNvPr>
          <p:cNvGraphicFramePr>
            <a:graphicFrameLocks noGrp="1"/>
          </p:cNvGraphicFramePr>
          <p:nvPr/>
        </p:nvGraphicFramePr>
        <p:xfrm>
          <a:off x="457199" y="776595"/>
          <a:ext cx="8293260" cy="39918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2210">
                  <a:extLst>
                    <a:ext uri="{9D8B030D-6E8A-4147-A177-3AD203B41FA5}">
                      <a16:colId xmlns:a16="http://schemas.microsoft.com/office/drawing/2014/main" val="4205195429"/>
                    </a:ext>
                  </a:extLst>
                </a:gridCol>
                <a:gridCol w="1382210">
                  <a:extLst>
                    <a:ext uri="{9D8B030D-6E8A-4147-A177-3AD203B41FA5}">
                      <a16:colId xmlns:a16="http://schemas.microsoft.com/office/drawing/2014/main" val="2584842163"/>
                    </a:ext>
                  </a:extLst>
                </a:gridCol>
                <a:gridCol w="1382210">
                  <a:extLst>
                    <a:ext uri="{9D8B030D-6E8A-4147-A177-3AD203B41FA5}">
                      <a16:colId xmlns:a16="http://schemas.microsoft.com/office/drawing/2014/main" val="748584740"/>
                    </a:ext>
                  </a:extLst>
                </a:gridCol>
                <a:gridCol w="1382210">
                  <a:extLst>
                    <a:ext uri="{9D8B030D-6E8A-4147-A177-3AD203B41FA5}">
                      <a16:colId xmlns:a16="http://schemas.microsoft.com/office/drawing/2014/main" val="988987258"/>
                    </a:ext>
                  </a:extLst>
                </a:gridCol>
                <a:gridCol w="1382210">
                  <a:extLst>
                    <a:ext uri="{9D8B030D-6E8A-4147-A177-3AD203B41FA5}">
                      <a16:colId xmlns:a16="http://schemas.microsoft.com/office/drawing/2014/main" val="1172742680"/>
                    </a:ext>
                  </a:extLst>
                </a:gridCol>
                <a:gridCol w="1382210">
                  <a:extLst>
                    <a:ext uri="{9D8B030D-6E8A-4147-A177-3AD203B41FA5}">
                      <a16:colId xmlns:a16="http://schemas.microsoft.com/office/drawing/2014/main" val="3682371428"/>
                    </a:ext>
                  </a:extLst>
                </a:gridCol>
              </a:tblGrid>
              <a:tr h="346566">
                <a:tc rowSpan="3"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Input</a:t>
                      </a:r>
                    </a:p>
                    <a:p>
                      <a:pPr algn="ctr"/>
                      <a:r>
                        <a:rPr lang="en-US" b="1" dirty="0"/>
                        <a:t>Flat Event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 err="1"/>
                        <a:t>Gazdag</a:t>
                      </a:r>
                      <a:r>
                        <a:rPr lang="en-US" b="1" dirty="0"/>
                        <a:t> Migration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Kirchhoff Migration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83231"/>
                  </a:ext>
                </a:extLst>
              </a:tr>
              <a:tr h="34656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err="1"/>
                        <a:t>sscale</a:t>
                      </a:r>
                      <a:r>
                        <a:rPr lang="en-US" b="1" dirty="0"/>
                        <a:t> 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err="1"/>
                        <a:t>sscale</a:t>
                      </a:r>
                      <a:r>
                        <a:rPr lang="en-US" b="1" dirty="0"/>
                        <a:t> off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272767"/>
                  </a:ext>
                </a:extLst>
              </a:tr>
              <a:tr h="34656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Half Diff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Half Diff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695124"/>
                  </a:ext>
                </a:extLst>
              </a:tr>
              <a:tr h="28946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295523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5BCBA46-45AF-AD41-8A0B-1AF7FBEB7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528" y="1897380"/>
            <a:ext cx="1158787" cy="2817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72A290-5F46-E14F-BADC-4382F114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382" y="1897380"/>
            <a:ext cx="1158787" cy="28176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BA951-43A6-B84C-8D06-4818629E2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236" y="1897380"/>
            <a:ext cx="1158787" cy="28176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CF133D-0AD8-FB4B-A755-8A970D513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8090" y="1897380"/>
            <a:ext cx="1158787" cy="28176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034AA9-87D0-E246-83E2-EDD2FE0AB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944" y="1897380"/>
            <a:ext cx="1158787" cy="2817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E25921-343E-1C47-8E11-BAA8E93595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798" y="1897380"/>
            <a:ext cx="1158787" cy="281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58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19751-F426-A54C-B5EB-4CF883296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frequency 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D6CA7-6D08-7344-805F-E420B6779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835" y="720235"/>
            <a:ext cx="8536329" cy="422215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Velocity model building such as FWI benefits from low frequency signal</a:t>
            </a:r>
          </a:p>
          <a:p>
            <a:pPr lvl="1"/>
            <a:r>
              <a:rPr lang="en-US" dirty="0"/>
              <a:t>Avoiding local minima (“cycle skips”) in fitting the data</a:t>
            </a:r>
          </a:p>
          <a:p>
            <a:r>
              <a:rPr lang="en-US" dirty="0"/>
              <a:t>Imaging low frequencies should also benefit</a:t>
            </a:r>
          </a:p>
          <a:p>
            <a:pPr lvl="1"/>
            <a:r>
              <a:rPr lang="en-US" dirty="0"/>
              <a:t>Sub-salt/Sub-basalt/Blocky reservoir model building</a:t>
            </a:r>
          </a:p>
          <a:p>
            <a:r>
              <a:rPr lang="en-US" dirty="0"/>
              <a:t>But it seems like imaging has a low frequency limit!</a:t>
            </a:r>
          </a:p>
          <a:p>
            <a:pPr lvl="1"/>
            <a:r>
              <a:rPr lang="en-US" dirty="0"/>
              <a:t>In Kirchhoff there is a stationary phase approximation and a zero divided by zero implied by correcting/pre-empting a half integral by a half derivative:  sqrt(</a:t>
            </a:r>
            <a:r>
              <a:rPr lang="en-US" i="1" dirty="0" err="1"/>
              <a:t>i</a:t>
            </a:r>
            <a:r>
              <a:rPr lang="en-US" dirty="0" err="1">
                <a:latin typeface="Symbol" pitchFamily="2" charset="2"/>
              </a:rPr>
              <a:t>w</a:t>
            </a:r>
            <a:r>
              <a:rPr lang="en-US" dirty="0"/>
              <a:t>) / (1/sqrt(</a:t>
            </a:r>
            <a:r>
              <a:rPr lang="en-US" i="1" dirty="0" err="1"/>
              <a:t>i</a:t>
            </a:r>
            <a:r>
              <a:rPr lang="en-US" dirty="0" err="1">
                <a:latin typeface="Symbol" pitchFamily="2" charset="2"/>
              </a:rPr>
              <a:t>w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FK and FD migration methods will also have a problem with very low frequencies for any shallow reflector that is not flat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8560721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309F9-E8C8-964E-95DE-7FC6E23D6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Spiral plots for Ultra Low Frequency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3452E-48A5-C54D-A80D-D7F2A2870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708661"/>
            <a:ext cx="3585410" cy="38859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With maximum migration aperture of 4km they do not converge at 0.5 Hz</a:t>
            </a:r>
          </a:p>
          <a:p>
            <a:r>
              <a:rPr lang="en-US" dirty="0"/>
              <a:t>With up to 4 km aperture, we will not be able to image 1Hz even if we had 1Hz sources and receivers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24516-C0B8-ED42-99F3-D791B0E3E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240" y="731520"/>
            <a:ext cx="4312872" cy="39633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495908-6D7D-894F-ABB9-4D48981D6814}"/>
              </a:ext>
            </a:extLst>
          </p:cNvPr>
          <p:cNvSpPr txBox="1"/>
          <p:nvPr/>
        </p:nvSpPr>
        <p:spPr>
          <a:xfrm>
            <a:off x="4572000" y="1180617"/>
            <a:ext cx="10534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stem Font Regular"/>
              <a:buChar char="−"/>
            </a:pPr>
            <a:r>
              <a:rPr lang="en-US" dirty="0">
                <a:solidFill>
                  <a:srgbClr val="002060"/>
                </a:solidFill>
              </a:rPr>
              <a:t>0.5 Hz</a:t>
            </a:r>
          </a:p>
          <a:p>
            <a:pPr marL="285750" indent="-285750">
              <a:buFont typeface="System Font Regular"/>
              <a:buChar char="−"/>
            </a:pPr>
            <a:r>
              <a:rPr lang="en-US" dirty="0">
                <a:solidFill>
                  <a:srgbClr val="00B050"/>
                </a:solidFill>
              </a:rPr>
              <a:t>1 Hz</a:t>
            </a:r>
          </a:p>
          <a:p>
            <a:pPr marL="285750" indent="-285750">
              <a:buFont typeface="System Font Regular"/>
              <a:buChar char="−"/>
            </a:pPr>
            <a:r>
              <a:rPr lang="en-US" dirty="0">
                <a:solidFill>
                  <a:srgbClr val="FF0000"/>
                </a:solidFill>
              </a:rPr>
              <a:t>2 Hz</a:t>
            </a:r>
          </a:p>
        </p:txBody>
      </p:sp>
    </p:spTree>
    <p:extLst>
      <p:ext uri="{BB962C8B-B14F-4D97-AF65-F5344CB8AC3E}">
        <p14:creationId xmlns:p14="http://schemas.microsoft.com/office/powerpoint/2010/main" val="2385704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451C6-E40E-784E-8A5E-7D0337923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49F44-F14C-0A4B-A411-725FA0B9A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047" y="708661"/>
            <a:ext cx="8444753" cy="3500268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Kirchhoff methods (late 1960s)</a:t>
            </a:r>
          </a:p>
          <a:p>
            <a:pPr lvl="1"/>
            <a:r>
              <a:rPr lang="en-US" dirty="0"/>
              <a:t>NMO-Stacking had been in use as summation over hyperbolas in the offset direction</a:t>
            </a:r>
          </a:p>
          <a:p>
            <a:pPr lvl="1"/>
            <a:r>
              <a:rPr lang="en-US" dirty="0"/>
              <a:t>In the mid-point direction it became Kirchhoff Migration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Finite Differencing methods: </a:t>
            </a:r>
            <a:r>
              <a:rPr lang="en-US" dirty="0" err="1"/>
              <a:t>Claerbout</a:t>
            </a:r>
            <a:r>
              <a:rPr lang="en-US" dirty="0"/>
              <a:t> (early 1970s)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Fourier Transform methods: </a:t>
            </a:r>
            <a:r>
              <a:rPr lang="en-US" dirty="0" err="1"/>
              <a:t>Gazdag</a:t>
            </a:r>
            <a:r>
              <a:rPr lang="en-US" dirty="0"/>
              <a:t>, </a:t>
            </a:r>
            <a:r>
              <a:rPr lang="en-US" dirty="0" err="1"/>
              <a:t>Stolt</a:t>
            </a:r>
            <a:r>
              <a:rPr lang="en-US" dirty="0"/>
              <a:t> (late 1970s)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Reverse Time Migration (early 1980s)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Least Squares Migration (Theory: late 1980s)</a:t>
            </a:r>
          </a:p>
        </p:txBody>
      </p:sp>
    </p:spTree>
    <p:extLst>
      <p:ext uri="{BB962C8B-B14F-4D97-AF65-F5344CB8AC3E}">
        <p14:creationId xmlns:p14="http://schemas.microsoft.com/office/powerpoint/2010/main" val="28219390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309F9-E8C8-964E-95DE-7FC6E23D6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Spiral plots for Ultra Low Frequency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3452E-48A5-C54D-A80D-D7F2A2870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08661"/>
            <a:ext cx="3749039" cy="411798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With 40 km aperture they converge better</a:t>
            </a:r>
          </a:p>
          <a:p>
            <a:r>
              <a:rPr lang="en-US" dirty="0"/>
              <a:t>We can image 1 Hz signal if had</a:t>
            </a:r>
          </a:p>
          <a:p>
            <a:pPr lvl="1"/>
            <a:r>
              <a:rPr lang="en-US" dirty="0"/>
              <a:t>Ultra low frequency sources and receivers</a:t>
            </a:r>
          </a:p>
          <a:p>
            <a:pPr lvl="1"/>
            <a:r>
              <a:rPr lang="en-US" dirty="0"/>
              <a:t>Ultra long offset</a:t>
            </a:r>
          </a:p>
          <a:p>
            <a:pPr lvl="1"/>
            <a:r>
              <a:rPr lang="en-US" dirty="0"/>
              <a:t>And are willing to tolerate or fix incomplete convergence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16A3A-A74B-D84F-B0C6-07E92A2F5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240" y="731520"/>
            <a:ext cx="4319016" cy="39690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E176BA-0B6C-C147-ABD9-C80B99054DCE}"/>
              </a:ext>
            </a:extLst>
          </p:cNvPr>
          <p:cNvSpPr txBox="1"/>
          <p:nvPr/>
        </p:nvSpPr>
        <p:spPr>
          <a:xfrm>
            <a:off x="4572000" y="1180617"/>
            <a:ext cx="10534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stem Font Regular"/>
              <a:buChar char="−"/>
            </a:pPr>
            <a:r>
              <a:rPr lang="en-US" dirty="0">
                <a:solidFill>
                  <a:srgbClr val="002060"/>
                </a:solidFill>
              </a:rPr>
              <a:t>0.5 Hz</a:t>
            </a:r>
          </a:p>
          <a:p>
            <a:pPr marL="285750" indent="-285750">
              <a:buFont typeface="System Font Regular"/>
              <a:buChar char="−"/>
            </a:pPr>
            <a:r>
              <a:rPr lang="en-US" dirty="0">
                <a:solidFill>
                  <a:srgbClr val="00B050"/>
                </a:solidFill>
              </a:rPr>
              <a:t>1 Hz</a:t>
            </a:r>
          </a:p>
          <a:p>
            <a:pPr marL="285750" indent="-285750">
              <a:buFont typeface="System Font Regular"/>
              <a:buChar char="−"/>
            </a:pPr>
            <a:r>
              <a:rPr lang="en-US" dirty="0">
                <a:solidFill>
                  <a:srgbClr val="FF0000"/>
                </a:solidFill>
              </a:rPr>
              <a:t>2 Hz</a:t>
            </a:r>
          </a:p>
        </p:txBody>
      </p:sp>
    </p:spTree>
    <p:extLst>
      <p:ext uri="{BB962C8B-B14F-4D97-AF65-F5344CB8AC3E}">
        <p14:creationId xmlns:p14="http://schemas.microsoft.com/office/powerpoint/2010/main" val="38482293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D1591-4F93-6A41-A093-953516EEB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03BF2-F5C0-C64E-8EB4-6411AC8D1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3D Kirchhoff migration requires a time differentiator</a:t>
            </a:r>
          </a:p>
          <a:p>
            <a:pPr lvl="1"/>
            <a:r>
              <a:rPr lang="en-US" dirty="0"/>
              <a:t>A differentiator is very simple:  D(Z) = 1 – Z</a:t>
            </a:r>
          </a:p>
          <a:p>
            <a:pPr lvl="1"/>
            <a:r>
              <a:rPr lang="en-US" dirty="0"/>
              <a:t>The only slight complication is that it should be anti-causal (if not, the sign is reversed)</a:t>
            </a:r>
          </a:p>
          <a:p>
            <a:pPr lvl="1"/>
            <a:r>
              <a:rPr lang="en-US" dirty="0"/>
              <a:t>It’s better applied </a:t>
            </a:r>
            <a:r>
              <a:rPr lang="en-US" dirty="0" err="1"/>
              <a:t>prestack</a:t>
            </a:r>
            <a:endParaRPr lang="en-US" dirty="0"/>
          </a:p>
          <a:p>
            <a:r>
              <a:rPr lang="en-US" dirty="0"/>
              <a:t>2D is much more difficult: we need a half differentiator</a:t>
            </a:r>
          </a:p>
          <a:p>
            <a:pPr lvl="1"/>
            <a:r>
              <a:rPr lang="en-US" dirty="0"/>
              <a:t>A half differentiator is difficult in the time domain (and what would be the causality in the frequency domain?</a:t>
            </a:r>
          </a:p>
          <a:p>
            <a:pPr lvl="1"/>
            <a:r>
              <a:rPr lang="en-US" dirty="0"/>
              <a:t>It must be anti-causal (if not, it’s a mess)</a:t>
            </a:r>
          </a:p>
        </p:txBody>
      </p:sp>
    </p:spTree>
    <p:extLst>
      <p:ext uri="{BB962C8B-B14F-4D97-AF65-F5344CB8AC3E}">
        <p14:creationId xmlns:p14="http://schemas.microsoft.com/office/powerpoint/2010/main" val="17270540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D1591-4F93-6A41-A093-953516EEB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Why all those half-derivatives?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03BF2-F5C0-C64E-8EB4-6411AC8D1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219" y="708661"/>
            <a:ext cx="8623138" cy="3885962"/>
          </a:xfrm>
        </p:spPr>
        <p:txBody>
          <a:bodyPr>
            <a:normAutofit/>
          </a:bodyPr>
          <a:lstStyle/>
          <a:p>
            <a:pPr marL="514350" lvl="0" indent="-514350">
              <a:buAutoNum type="arabicPeriod"/>
            </a:pPr>
            <a:r>
              <a:rPr lang="en-US" sz="2900" dirty="0"/>
              <a:t>Take the </a:t>
            </a:r>
            <a:r>
              <a:rPr lang="en-US" sz="2900" dirty="0" err="1"/>
              <a:t>Gazdag</a:t>
            </a:r>
            <a:r>
              <a:rPr lang="en-US" sz="2900" dirty="0"/>
              <a:t> phase shift formula, and Fourier transform </a:t>
            </a:r>
            <a:r>
              <a:rPr lang="en-US" sz="2900" dirty="0" err="1"/>
              <a:t>k</a:t>
            </a:r>
            <a:r>
              <a:rPr lang="en-US" sz="2900" baseline="-25000" dirty="0" err="1"/>
              <a:t>x</a:t>
            </a:r>
            <a:r>
              <a:rPr lang="en-US" sz="2900" dirty="0"/>
              <a:t> → x (2-D),  (</a:t>
            </a:r>
            <a:r>
              <a:rPr lang="en-US" sz="2900" dirty="0" err="1"/>
              <a:t>k</a:t>
            </a:r>
            <a:r>
              <a:rPr lang="en-US" sz="2900" baseline="-25000" dirty="0" err="1"/>
              <a:t>x</a:t>
            </a:r>
            <a:r>
              <a:rPr lang="en-US" sz="2900" dirty="0"/>
              <a:t>, </a:t>
            </a:r>
            <a:r>
              <a:rPr lang="en-US" sz="2900" dirty="0" err="1"/>
              <a:t>k</a:t>
            </a:r>
            <a:r>
              <a:rPr lang="en-US" sz="2900" baseline="-25000" dirty="0" err="1"/>
              <a:t>y</a:t>
            </a:r>
            <a:r>
              <a:rPr lang="en-US" sz="2900" dirty="0"/>
              <a:t>) → (x, y) (3-D) …. </a:t>
            </a:r>
            <a:r>
              <a:rPr lang="en-US" sz="2900" i="1" dirty="0"/>
              <a:t>NOT EASY!</a:t>
            </a:r>
          </a:p>
          <a:p>
            <a:pPr marL="514350" lvl="0" indent="-514350">
              <a:buAutoNum type="arabicPeriod"/>
            </a:pPr>
            <a:r>
              <a:rPr lang="en-US" sz="2900" dirty="0"/>
              <a:t>This produces “Kirchhoff-Helmholtz” formula (ask any DELPHI student): d/</a:t>
            </a:r>
            <a:r>
              <a:rPr lang="en-US" sz="2900" dirty="0" err="1"/>
              <a:t>dz</a:t>
            </a:r>
            <a:r>
              <a:rPr lang="en-US" sz="2900" dirty="0"/>
              <a:t> (Green’s function).</a:t>
            </a:r>
          </a:p>
          <a:p>
            <a:pPr marL="514350" lvl="0" indent="-514350">
              <a:buAutoNum type="arabicPeriod"/>
            </a:pPr>
            <a:r>
              <a:rPr lang="en-US" sz="2900" dirty="0"/>
              <a:t>Downward extrapolate using Kirchhoff-Helmholtz  produces sqrt ( </a:t>
            </a:r>
            <a:r>
              <a:rPr lang="en-US" sz="2900" dirty="0" err="1"/>
              <a:t>i</a:t>
            </a:r>
            <a:r>
              <a:rPr lang="en-US" sz="2900" dirty="0" err="1">
                <a:latin typeface="Symbol" pitchFamily="2" charset="2"/>
              </a:rPr>
              <a:t>w</a:t>
            </a:r>
            <a:r>
              <a:rPr lang="en-US" sz="2900" dirty="0"/>
              <a:t> ) (2-D) or </a:t>
            </a:r>
            <a:r>
              <a:rPr lang="en-US" sz="2900" dirty="0" err="1"/>
              <a:t>i</a:t>
            </a:r>
            <a:r>
              <a:rPr lang="en-US" sz="2900" dirty="0" err="1">
                <a:latin typeface="Symbol" pitchFamily="2" charset="2"/>
              </a:rPr>
              <a:t>w</a:t>
            </a:r>
            <a:r>
              <a:rPr lang="en-US" sz="2900" dirty="0"/>
              <a:t> (3-D) – these are “high-frequency” limits.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7BD3DD-7BEB-C44F-A497-DB2D9E8E6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589" y="1614148"/>
            <a:ext cx="1294780" cy="521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A5261E-ECDC-D04C-9FF1-6F085C988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562" y="1774909"/>
            <a:ext cx="2259348" cy="199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BEA45A-561E-C04F-9DF5-481A0AF3B1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781" b="19552"/>
          <a:stretch/>
        </p:blipFill>
        <p:spPr>
          <a:xfrm>
            <a:off x="6063570" y="1632436"/>
            <a:ext cx="1801639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D1591-4F93-6A41-A093-953516EEB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Why all those half-derivatives?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03BF2-F5C0-C64E-8EB4-6411AC8D1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 startAt="4"/>
            </a:pPr>
            <a:r>
              <a:rPr lang="en-US" sz="2900" dirty="0"/>
              <a:t>Multiply by an extra sqrt ( </a:t>
            </a:r>
            <a:r>
              <a:rPr lang="en-US" sz="2900" dirty="0" err="1"/>
              <a:t>i</a:t>
            </a:r>
            <a:r>
              <a:rPr lang="en-US" sz="2800" dirty="0" err="1">
                <a:latin typeface="Symbol" pitchFamily="2" charset="2"/>
              </a:rPr>
              <a:t>w</a:t>
            </a:r>
            <a:r>
              <a:rPr lang="en-US" sz="2900" dirty="0"/>
              <a:t> ) to produce </a:t>
            </a:r>
            <a:r>
              <a:rPr lang="en-US" sz="2900" dirty="0" err="1"/>
              <a:t>i</a:t>
            </a:r>
            <a:r>
              <a:rPr lang="en-US" sz="2800" dirty="0" err="1">
                <a:latin typeface="Symbol" pitchFamily="2" charset="2"/>
              </a:rPr>
              <a:t>w</a:t>
            </a:r>
            <a:r>
              <a:rPr lang="en-US" sz="2900" dirty="0"/>
              <a:t> (2-D), or </a:t>
            </a:r>
            <a:r>
              <a:rPr lang="en-US" sz="2900" dirty="0" err="1"/>
              <a:t>i</a:t>
            </a:r>
            <a:r>
              <a:rPr lang="en-US" sz="2800" dirty="0" err="1">
                <a:latin typeface="Symbol" pitchFamily="2" charset="2"/>
              </a:rPr>
              <a:t>w</a:t>
            </a:r>
            <a:r>
              <a:rPr lang="en-US" sz="2900" dirty="0"/>
              <a:t> to produce ( </a:t>
            </a:r>
            <a:r>
              <a:rPr lang="en-US" sz="2900" dirty="0" err="1"/>
              <a:t>i</a:t>
            </a:r>
            <a:r>
              <a:rPr lang="en-US" sz="2800" dirty="0" err="1">
                <a:latin typeface="Symbol" pitchFamily="2" charset="2"/>
              </a:rPr>
              <a:t>w</a:t>
            </a:r>
            <a:r>
              <a:rPr lang="en-US" sz="2900" dirty="0"/>
              <a:t> )^2 (3-D)…. </a:t>
            </a:r>
            <a:r>
              <a:rPr lang="en-US" sz="2900" i="1" dirty="0"/>
              <a:t>HUH?? </a:t>
            </a:r>
            <a:r>
              <a:rPr lang="en-US" sz="2900" dirty="0"/>
              <a:t>We’ll see why.</a:t>
            </a:r>
          </a:p>
          <a:p>
            <a:pPr marL="514350" lvl="0" indent="-514350">
              <a:buFont typeface="+mj-lt"/>
              <a:buAutoNum type="arabicPeriod" startAt="4"/>
            </a:pPr>
            <a:r>
              <a:rPr lang="en-US" sz="2900" dirty="0"/>
              <a:t>Integrate across x (2-D) or (x, y) (3-D): 2-D integration produces 1 / ( </a:t>
            </a:r>
            <a:r>
              <a:rPr lang="en-US" sz="2900" dirty="0" err="1"/>
              <a:t>i</a:t>
            </a:r>
            <a:r>
              <a:rPr lang="en-US" sz="2800" dirty="0" err="1">
                <a:latin typeface="Symbol" pitchFamily="2" charset="2"/>
              </a:rPr>
              <a:t>w</a:t>
            </a:r>
            <a:r>
              <a:rPr lang="en-US" sz="2900" dirty="0"/>
              <a:t> ), 3-D integration produces 1 / ( </a:t>
            </a:r>
            <a:r>
              <a:rPr lang="en-US" sz="2900" dirty="0" err="1"/>
              <a:t>i</a:t>
            </a:r>
            <a:r>
              <a:rPr lang="en-US" sz="2800" dirty="0" err="1">
                <a:latin typeface="Symbol" pitchFamily="2" charset="2"/>
              </a:rPr>
              <a:t>w</a:t>
            </a:r>
            <a:r>
              <a:rPr lang="en-US" sz="2900" dirty="0"/>
              <a:t> )^2.</a:t>
            </a:r>
          </a:p>
          <a:p>
            <a:pPr marL="514350" lvl="0" indent="-514350">
              <a:buFont typeface="+mj-lt"/>
              <a:buAutoNum type="arabicPeriod" startAt="4"/>
            </a:pPr>
            <a:r>
              <a:rPr lang="en-US" sz="2900" dirty="0"/>
              <a:t>BINGO! Image wavelet is the same as input wavelet! Step 4 did the job, same as in slide #31.</a:t>
            </a:r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0138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FF201-8470-D74F-910C-159A9CE89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Spare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8B72A-0054-B64A-9E29-3D3661EBF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Simple Kirchhoff with NMO code</a:t>
            </a:r>
          </a:p>
          <a:p>
            <a:r>
              <a:rPr lang="en-US" dirty="0"/>
              <a:t>Spiral code</a:t>
            </a:r>
          </a:p>
          <a:p>
            <a:r>
              <a:rPr lang="en-US" dirty="0"/>
              <a:t>Do we need the Jacobian?</a:t>
            </a:r>
          </a:p>
          <a:p>
            <a:r>
              <a:rPr lang="en-US" dirty="0"/>
              <a:t>Do we need spherical spreading?</a:t>
            </a:r>
          </a:p>
          <a:p>
            <a:r>
              <a:rPr lang="en-US" dirty="0"/>
              <a:t>Other snails</a:t>
            </a:r>
          </a:p>
        </p:txBody>
      </p:sp>
    </p:spTree>
    <p:extLst>
      <p:ext uri="{BB962C8B-B14F-4D97-AF65-F5344CB8AC3E}">
        <p14:creationId xmlns:p14="http://schemas.microsoft.com/office/powerpoint/2010/main" val="30071256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783DF-8A83-DB49-8DAB-9A24E0359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Kirchhof</a:t>
            </a:r>
            <a:r>
              <a:rPr lang="en-US" dirty="0"/>
              <a:t> PUSH simulated with NMO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B0569-016E-C541-9079-A9373EFF3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08660"/>
            <a:ext cx="8229600" cy="427767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/>
              <a:t>&lt;$gauss </a:t>
            </a:r>
            <a:r>
              <a:rPr lang="en-US" dirty="0" err="1"/>
              <a:t>sugain</a:t>
            </a:r>
            <a:r>
              <a:rPr lang="en-US" dirty="0"/>
              <a:t> </a:t>
            </a:r>
            <a:r>
              <a:rPr lang="en-US" dirty="0" err="1"/>
              <a:t>qbal</a:t>
            </a:r>
            <a:r>
              <a:rPr lang="en-US" dirty="0"/>
              <a:t>=1 scale=0.5  &gt; $flat</a:t>
            </a:r>
          </a:p>
          <a:p>
            <a:pPr marL="0" indent="0">
              <a:buNone/>
            </a:pPr>
            <a:r>
              <a:rPr lang="en-US" dirty="0"/>
              <a:t>@ x = $dx</a:t>
            </a:r>
          </a:p>
          <a:p>
            <a:pPr marL="0" indent="0">
              <a:buNone/>
            </a:pPr>
            <a:r>
              <a:rPr lang="en-US" dirty="0"/>
              <a:t>while ($x &lt; $</a:t>
            </a:r>
            <a:r>
              <a:rPr lang="en-US" dirty="0" err="1"/>
              <a:t>xmax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        &lt;$gauss </a:t>
            </a:r>
            <a:r>
              <a:rPr lang="en-US" dirty="0" err="1"/>
              <a:t>sugain</a:t>
            </a:r>
            <a:r>
              <a:rPr lang="en-US" dirty="0"/>
              <a:t> </a:t>
            </a:r>
            <a:r>
              <a:rPr lang="en-US" dirty="0" err="1"/>
              <a:t>qbal</a:t>
            </a:r>
            <a:r>
              <a:rPr lang="en-US" dirty="0"/>
              <a:t>=1 | </a:t>
            </a:r>
            <a:r>
              <a:rPr lang="en-US" dirty="0" err="1"/>
              <a:t>sushw</a:t>
            </a:r>
            <a:r>
              <a:rPr lang="en-US" dirty="0"/>
              <a:t> key=offset a=$x &gt;&gt; $flat</a:t>
            </a:r>
          </a:p>
          <a:p>
            <a:pPr marL="0" indent="0">
              <a:buNone/>
            </a:pPr>
            <a:r>
              <a:rPr lang="en-US" dirty="0"/>
              <a:t>        @ x += $dx</a:t>
            </a:r>
          </a:p>
          <a:p>
            <a:pPr marL="0" indent="0">
              <a:buNone/>
            </a:pPr>
            <a:r>
              <a:rPr lang="en-US" dirty="0"/>
              <a:t>end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&lt;$flat </a:t>
            </a:r>
            <a:r>
              <a:rPr lang="en-US" dirty="0" err="1"/>
              <a:t>sunmo</a:t>
            </a:r>
            <a:r>
              <a:rPr lang="en-US" dirty="0"/>
              <a:t> </a:t>
            </a:r>
            <a:r>
              <a:rPr lang="en-US" dirty="0" err="1"/>
              <a:t>smute</a:t>
            </a:r>
            <a:r>
              <a:rPr lang="en-US" dirty="0"/>
              <a:t>=1e9 &gt;$</a:t>
            </a:r>
            <a:r>
              <a:rPr lang="en-US" dirty="0" err="1"/>
              <a:t>kirir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&lt;$flat </a:t>
            </a:r>
            <a:r>
              <a:rPr lang="en-US" dirty="0" err="1"/>
              <a:t>sunmo</a:t>
            </a:r>
            <a:r>
              <a:rPr lang="en-US" dirty="0"/>
              <a:t> </a:t>
            </a:r>
            <a:r>
              <a:rPr lang="en-US" dirty="0" err="1"/>
              <a:t>smute</a:t>
            </a:r>
            <a:r>
              <a:rPr lang="en-US" dirty="0"/>
              <a:t>=1e9 </a:t>
            </a:r>
            <a:r>
              <a:rPr lang="en-US" dirty="0" err="1"/>
              <a:t>sscale</a:t>
            </a:r>
            <a:r>
              <a:rPr lang="en-US" dirty="0"/>
              <a:t>=0 &gt;$</a:t>
            </a:r>
            <a:r>
              <a:rPr lang="en-US" dirty="0" err="1"/>
              <a:t>kirir.sscale</a:t>
            </a:r>
            <a:r>
              <a:rPr lang="en-US" dirty="0"/>
              <a:t>=0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foreach f ($flat $</a:t>
            </a:r>
            <a:r>
              <a:rPr lang="en-US" dirty="0" err="1"/>
              <a:t>kirir</a:t>
            </a:r>
            <a:r>
              <a:rPr lang="en-US" dirty="0"/>
              <a:t> $</a:t>
            </a:r>
            <a:r>
              <a:rPr lang="en-US" dirty="0" err="1"/>
              <a:t>kirir.sscale</a:t>
            </a:r>
            <a:r>
              <a:rPr lang="en-US" dirty="0"/>
              <a:t>=0)</a:t>
            </a:r>
          </a:p>
          <a:p>
            <a:pPr marL="0" indent="0">
              <a:buNone/>
            </a:pPr>
            <a:r>
              <a:rPr lang="en-US" dirty="0"/>
              <a:t>        &lt;$f                 $XWIGB title=$f label1=Sec $X1END &amp;; sleep 1</a:t>
            </a:r>
          </a:p>
          <a:p>
            <a:pPr marL="0" indent="0">
              <a:buNone/>
            </a:pPr>
            <a:r>
              <a:rPr lang="en-US" dirty="0"/>
              <a:t>        &lt;$f                 $XIMAG title=$f label1=Sec $X1END &amp;; sleep 1</a:t>
            </a:r>
          </a:p>
          <a:p>
            <a:pPr marL="0" indent="0">
              <a:buNone/>
            </a:pPr>
            <a:r>
              <a:rPr lang="en-US" dirty="0"/>
              <a:t>        &lt;$f </a:t>
            </a:r>
            <a:r>
              <a:rPr lang="en-US" dirty="0" err="1"/>
              <a:t>sufft</a:t>
            </a:r>
            <a:r>
              <a:rPr lang="en-US" dirty="0"/>
              <a:t> | </a:t>
            </a:r>
            <a:r>
              <a:rPr lang="en-US" dirty="0" err="1"/>
              <a:t>suamp</a:t>
            </a:r>
            <a:r>
              <a:rPr lang="en-US" dirty="0"/>
              <a:t> | $XIMAG title=$f label1=Sec legend=1 </a:t>
            </a:r>
            <a:r>
              <a:rPr lang="en-US" dirty="0" err="1"/>
              <a:t>cmap</a:t>
            </a:r>
            <a:r>
              <a:rPr lang="en-US" dirty="0"/>
              <a:t>=hsv8 verbose=1 &amp;; sleep 1</a:t>
            </a:r>
          </a:p>
          <a:p>
            <a:pPr marL="0" indent="0">
              <a:buNone/>
            </a:pPr>
            <a:r>
              <a:rPr lang="en-US" dirty="0"/>
              <a:t>        &lt;$f </a:t>
            </a:r>
            <a:r>
              <a:rPr lang="en-US" dirty="0" err="1"/>
              <a:t>sustack</a:t>
            </a:r>
            <a:r>
              <a:rPr lang="en-US" dirty="0"/>
              <a:t> | $XGRAP title="$f stacked across" &amp;; sleep 1</a:t>
            </a:r>
          </a:p>
          <a:p>
            <a:pPr marL="0" indent="0">
              <a:buNone/>
            </a:pPr>
            <a:r>
              <a:rPr lang="en-US" dirty="0"/>
              <a:t>        &lt;$f </a:t>
            </a:r>
            <a:r>
              <a:rPr lang="en-US" dirty="0" err="1"/>
              <a:t>surange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       sleep 2</a:t>
            </a:r>
          </a:p>
          <a:p>
            <a:pPr marL="0" indent="0">
              <a:buNone/>
            </a:pPr>
            <a:r>
              <a:rPr lang="en-US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2791640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FF201-8470-D74F-910C-159A9CE89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Spare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8B72A-0054-B64A-9E29-3D3661EBF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 Kirchhoff with NMO code</a:t>
            </a:r>
          </a:p>
          <a:p>
            <a:r>
              <a:rPr lang="en-US" b="1" dirty="0"/>
              <a:t>Spiral code</a:t>
            </a:r>
          </a:p>
          <a:p>
            <a:r>
              <a:rPr lang="en-US" dirty="0"/>
              <a:t>Do we need the Jacobian?</a:t>
            </a:r>
          </a:p>
          <a:p>
            <a:r>
              <a:rPr lang="en-US" dirty="0"/>
              <a:t>Do we need spherical spreading?</a:t>
            </a:r>
          </a:p>
          <a:p>
            <a:r>
              <a:rPr lang="en-US" dirty="0"/>
              <a:t>Other snails</a:t>
            </a:r>
          </a:p>
        </p:txBody>
      </p:sp>
    </p:spTree>
    <p:extLst>
      <p:ext uri="{BB962C8B-B14F-4D97-AF65-F5344CB8AC3E}">
        <p14:creationId xmlns:p14="http://schemas.microsoft.com/office/powerpoint/2010/main" val="41384023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2957A-AAA7-9248-A949-B35E6868F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(reproduced 2020) —comments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B8D2D7-9AFC-0141-A8B9-7D404A983712}"/>
              </a:ext>
            </a:extLst>
          </p:cNvPr>
          <p:cNvSpPr/>
          <p:nvPr/>
        </p:nvSpPr>
        <p:spPr>
          <a:xfrm>
            <a:off x="586152" y="695651"/>
            <a:ext cx="8100647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/*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This programs follows this 1996 paper: Dealiasing DMO: Good‐pass, bad‐pass, and unconstrained.  Ronen, Nichols, Bale, and Ferber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https://doi.org/10.1190/1.1887374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https://library.seg.org/doi/abs/10.1190/1.1887374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The 1996 paper did it for (Kirchhoff) DMO.  This program is for (Kirchhoff) Migration.   Post stack or Zero Offset Migration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The idea is to calculate a flat event response.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The program sums over a diffraction hyperbola from a point (x0,z0) to a surface point (x,z=0)</a:t>
            </a:r>
          </a:p>
          <a:p>
            <a:b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</a:br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t(t0,x0,x) = sqrt (t0^2 + (2*(x-x0)/v)^2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where t0 = 2/v*z0</a:t>
            </a:r>
          </a:p>
          <a:p>
            <a:b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</a:br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In General the Kirchhoff integral would be  Image(z0,x0) = integral dx C(x) Data(t(t0,x-x0),x)</a:t>
            </a:r>
          </a:p>
          <a:p>
            <a:b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</a:br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Because we calibrate a flat event, we can set x0=0  Image(z) = integral dx C(x) Data(t(t0),x)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t(t0,x) = sqrt (t0^2 + (2*x/v)^2</a:t>
            </a:r>
          </a:p>
          <a:p>
            <a:b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</a:br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C() is a an operator which is expected to contain a scalar times a half derivative. What we know about C() is that it contains spherical spreading and a Jacobian because the integration is over the hyperbola and not over the horizontal x.  For the Jacobian we need dt/dx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t^2 = t0^2 + (2/v)^2 * x^2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2*t*dt = (2/v)^2 * 2*x*dx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dt/dx = (x/t) * (2/v)^2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dl^2 = dt^2 + dx^2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Jacobian = dl/dx = sqrt(1+(x/t*(2/v)^2)^2)</a:t>
            </a:r>
          </a:p>
          <a:p>
            <a:b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</a:br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We can do the above in the frequency domain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Image(kz) = integral dx C(x) exp(i*w*t(t0,x) * Data(w,x)</a:t>
            </a:r>
          </a:p>
          <a:p>
            <a:b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</a:br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We expect that if we know C() the results would be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Image(z) = delta(z-z0)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Image(kz) = exp(i*kz*z0)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If we don't know C() then the output would be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Image(kz) = C(kz) * exp(i*kz*z0)</a:t>
            </a:r>
          </a:p>
          <a:p>
            <a:b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</a:br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We are not interested in exp(i*kz*z0).  Only in C() which is complex.  We expect sqrt(iw)</a:t>
            </a:r>
          </a:p>
          <a:p>
            <a:r>
              <a:rPr lang="en-US" sz="700" dirty="0">
                <a:solidFill>
                  <a:srgbClr val="000000"/>
                </a:solidFill>
                <a:latin typeface="Menlo" panose="020B0609030804020204" pitchFamily="49" charset="0"/>
              </a:rPr>
              <a:t>*/</a:t>
            </a:r>
            <a:endParaRPr lang="en-US" sz="7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661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2957A-AAA7-9248-A949-B35E6868F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Code—before the integration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95E105-5CF4-874A-B1EC-0A134432A833}"/>
              </a:ext>
            </a:extLst>
          </p:cNvPr>
          <p:cNvSpPr/>
          <p:nvPr/>
        </p:nvSpPr>
        <p:spPr>
          <a:xfrm>
            <a:off x="586152" y="695651"/>
            <a:ext cx="8100647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int main(int ac, char **av)</a:t>
            </a:r>
          </a:p>
          <a:p>
            <a:r>
              <a:rPr lang="en-US" sz="1400" dirty="0"/>
              <a:t>{</a:t>
            </a:r>
          </a:p>
          <a:p>
            <a:r>
              <a:rPr lang="en-US" sz="1400" dirty="0"/>
              <a:t>        int    i, verbose=1, nx=10001;</a:t>
            </a:r>
          </a:p>
          <a:p>
            <a:r>
              <a:rPr lang="en-US" sz="1400" dirty="0"/>
              <a:t>        double f;       FGETPAR(1,f,40.0);</a:t>
            </a:r>
          </a:p>
          <a:p>
            <a:r>
              <a:rPr lang="en-US" sz="1400" dirty="0"/>
              <a:t>        double t0;      FGETPAR(2,t0,1.0);</a:t>
            </a:r>
          </a:p>
          <a:p>
            <a:r>
              <a:rPr lang="en-US" sz="1400" dirty="0"/>
              <a:t>        double xmax;    FGETPAR(3,xmax,12000.0);</a:t>
            </a:r>
          </a:p>
          <a:p>
            <a:r>
              <a:rPr lang="en-US" sz="1400" dirty="0"/>
              <a:t>        int halfdiff;   IGETPAR(4,halfdiff,0);</a:t>
            </a:r>
          </a:p>
          <a:p>
            <a:r>
              <a:rPr lang="en-US" sz="1400" dirty="0"/>
              <a:t>        double xmin = 0.0; double v    = 1500.0;  double dx   = (xmax-xmin)/(nx-1);</a:t>
            </a:r>
          </a:p>
          <a:p>
            <a:r>
              <a:rPr lang="en-US" sz="1400" dirty="0"/>
              <a:t>        double w    = 2*M_PI*f; // M_PI is defined by &lt;math.h&gt;</a:t>
            </a:r>
          </a:p>
          <a:p>
            <a:r>
              <a:rPr lang="en-US" sz="1400" dirty="0"/>
              <a:t>        double vh   = v/2.0; double ovh  = 1.0/vh; double z0   = t0*vh; double t0t0 = t0*t0;</a:t>
            </a:r>
          </a:p>
          <a:p>
            <a:r>
              <a:rPr lang="en-US" sz="1400" dirty="0"/>
              <a:t>        if(verbose) {</a:t>
            </a:r>
          </a:p>
          <a:p>
            <a:r>
              <a:rPr lang="en-US" sz="1400" dirty="0"/>
              <a:t>                if(ac==1) fprintf(stderr, "Example:\n%s [freq_in_Hz t0_in_secs xmax halfdiff]\n",av[0]); // Selfdoc</a:t>
            </a:r>
          </a:p>
          <a:p>
            <a:r>
              <a:rPr lang="en-US" sz="1400" dirty="0"/>
              <a:t>                fprintf(stderr,"f=%g w=%g  v=%g t0=%g z0=%g  nx=%d xmin=%g xmax=%g dx=%g\n",</a:t>
            </a:r>
          </a:p>
          <a:p>
            <a:r>
              <a:rPr lang="en-US" sz="1400" dirty="0"/>
              <a:t>                f,w,v,t0,z0,nx,xmin,xmax,dx);</a:t>
            </a:r>
          </a:p>
          <a:p>
            <a:r>
              <a:rPr lang="en-US" sz="1400" dirty="0"/>
              <a:t>        }</a:t>
            </a:r>
          </a:p>
          <a:p>
            <a:r>
              <a:rPr lang="en-US" sz="1400" dirty="0"/>
              <a:t>        double re = 0.0;</a:t>
            </a:r>
          </a:p>
          <a:p>
            <a:r>
              <a:rPr lang="en-US" sz="1400" dirty="0"/>
              <a:t>        double im = 0.0;</a:t>
            </a:r>
          </a:p>
          <a:p>
            <a:r>
              <a:rPr lang="en-US" sz="1400" dirty="0"/>
              <a:t>        printf("%g      %g\n",re,im);   // We want the starting point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41102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2957A-AAA7-9248-A949-B35E6868F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Code—loop over 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B8D2D7-9AFC-0141-A8B9-7D404A983712}"/>
              </a:ext>
            </a:extLst>
          </p:cNvPr>
          <p:cNvSpPr/>
          <p:nvPr/>
        </p:nvSpPr>
        <p:spPr>
          <a:xfrm>
            <a:off x="586152" y="695651"/>
            <a:ext cx="8100647" cy="3947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 82         for(i=0;i&lt;nx;i++) { </a:t>
            </a:r>
          </a:p>
          <a:p>
            <a:r>
              <a:rPr lang="en-US" sz="1050" dirty="0"/>
              <a:t> 83                 double x    = xmin + i*dx;</a:t>
            </a:r>
          </a:p>
          <a:p>
            <a:r>
              <a:rPr lang="en-US" sz="1050" dirty="0"/>
              <a:t> 84                 double xovh = x/vh;</a:t>
            </a:r>
          </a:p>
          <a:p>
            <a:r>
              <a:rPr lang="en-US" sz="1050" dirty="0"/>
              <a:t> 85                 double t    = sqrt(t0t0 + xovh*xovh);</a:t>
            </a:r>
          </a:p>
          <a:p>
            <a:r>
              <a:rPr lang="en-US" sz="1050" dirty="0"/>
              <a:t> 86                 double jac  = sqrt(1.0+xovh*xovh/t/t);</a:t>
            </a:r>
          </a:p>
          <a:p>
            <a:r>
              <a:rPr lang="en-US" sz="1050" dirty="0"/>
              <a:t> 87                 double dre  = cos(w*(t-t0));</a:t>
            </a:r>
          </a:p>
          <a:p>
            <a:r>
              <a:rPr lang="en-US" sz="1050" dirty="0"/>
              <a:t> 88                 double dim  = sin(w*(t-t0));</a:t>
            </a:r>
          </a:p>
          <a:p>
            <a:r>
              <a:rPr lang="en-US" sz="1050" dirty="0"/>
              <a:t> 89                 if(i==0) { dre *= 0.5; dim *= 0.5; } // We are summing only on positive x</a:t>
            </a:r>
          </a:p>
          <a:p>
            <a:r>
              <a:rPr lang="en-US" sz="1050" dirty="0"/>
              <a:t> 90 </a:t>
            </a:r>
          </a:p>
          <a:p>
            <a:r>
              <a:rPr lang="en-US" sz="1050" dirty="0"/>
              <a:t> 91                 // Jacobian:  Integral dl = jac * dx </a:t>
            </a:r>
          </a:p>
          <a:p>
            <a:r>
              <a:rPr lang="en-US" sz="1050" dirty="0"/>
              <a:t> 92                 dre *= jac*dx; </a:t>
            </a:r>
          </a:p>
          <a:p>
            <a:r>
              <a:rPr lang="en-US" sz="1050" dirty="0"/>
              <a:t> 93                 dim *= jac*dx; </a:t>
            </a:r>
          </a:p>
          <a:p>
            <a:r>
              <a:rPr lang="en-US" sz="1050" dirty="0"/>
              <a:t> 94 </a:t>
            </a:r>
          </a:p>
          <a:p>
            <a:r>
              <a:rPr lang="en-US" sz="1050" dirty="0"/>
              <a:t> 95                 // Spherical spreading 1/sqrt(time) in 2D</a:t>
            </a:r>
          </a:p>
          <a:p>
            <a:r>
              <a:rPr lang="en-US" sz="1050" dirty="0"/>
              <a:t> 96                 dre /= sqrt(t);</a:t>
            </a:r>
          </a:p>
          <a:p>
            <a:r>
              <a:rPr lang="en-US" sz="1050" dirty="0"/>
              <a:t> 97                 dim /= sqrt(t);</a:t>
            </a:r>
          </a:p>
          <a:p>
            <a:r>
              <a:rPr lang="en-US" sz="1050" dirty="0"/>
              <a:t> 98 </a:t>
            </a:r>
          </a:p>
          <a:p>
            <a:r>
              <a:rPr lang="en-US" sz="1050" dirty="0"/>
              <a:t> 99                 re += dre;</a:t>
            </a:r>
          </a:p>
          <a:p>
            <a:r>
              <a:rPr lang="en-US" sz="1050" dirty="0"/>
              <a:t>100                </a:t>
            </a:r>
            <a:r>
              <a:rPr lang="en-US" sz="1050" dirty="0" err="1"/>
              <a:t>im</a:t>
            </a:r>
            <a:r>
              <a:rPr lang="en-US" sz="1050" dirty="0"/>
              <a:t> += dim;</a:t>
            </a:r>
          </a:p>
          <a:p>
            <a:r>
              <a:rPr lang="en-US" sz="1050" dirty="0"/>
              <a:t>101 </a:t>
            </a:r>
          </a:p>
          <a:p>
            <a:r>
              <a:rPr lang="en-US" sz="1050" dirty="0"/>
              <a:t>102                 if(halfdiff) printf("%g %g\n",(re+im)*sqrt(w/2),(im-re)*sqrt(w/2));</a:t>
            </a:r>
          </a:p>
          <a:p>
            <a:r>
              <a:rPr lang="en-US" sz="1050" dirty="0"/>
              <a:t>103                 else            printf("%g %g\n",re,im);</a:t>
            </a:r>
          </a:p>
          <a:p>
            <a:r>
              <a:rPr lang="en-US" sz="1050" dirty="0"/>
              <a:t>104         }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798653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90436-FDD3-F14B-9913-F5C248BE5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205978"/>
            <a:ext cx="8499348" cy="396002"/>
          </a:xfrm>
        </p:spPr>
        <p:txBody>
          <a:bodyPr/>
          <a:lstStyle/>
          <a:p>
            <a:r>
              <a:rPr lang="en-US" dirty="0"/>
              <a:t>Impulse response of simple Kirchhoff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7BE00D-0004-FB41-8B2C-7123D344D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" y="713232"/>
            <a:ext cx="5239512" cy="399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163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FF201-8470-D74F-910C-159A9CE89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Spare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8B72A-0054-B64A-9E29-3D3661EBF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 Kirchhoff with NMO code</a:t>
            </a:r>
          </a:p>
          <a:p>
            <a:r>
              <a:rPr lang="en-US" dirty="0"/>
              <a:t>Spiral code</a:t>
            </a:r>
          </a:p>
          <a:p>
            <a:r>
              <a:rPr lang="en-US" b="1" dirty="0"/>
              <a:t>Do we need the Jacobian?</a:t>
            </a:r>
          </a:p>
          <a:p>
            <a:r>
              <a:rPr lang="en-US" dirty="0"/>
              <a:t>Do we need spherical spreading?</a:t>
            </a:r>
          </a:p>
          <a:p>
            <a:r>
              <a:rPr lang="en-US" dirty="0"/>
              <a:t>Other snails</a:t>
            </a:r>
          </a:p>
        </p:txBody>
      </p:sp>
    </p:spTree>
    <p:extLst>
      <p:ext uri="{BB962C8B-B14F-4D97-AF65-F5344CB8AC3E}">
        <p14:creationId xmlns:p14="http://schemas.microsoft.com/office/powerpoint/2010/main" val="30755975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EF941-0EF9-2745-B650-191D040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Default: Jacobian=YES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64304-0887-DF4D-91B7-5F77C428B3A0}"/>
              </a:ext>
            </a:extLst>
          </p:cNvPr>
          <p:cNvSpPr txBox="1"/>
          <p:nvPr/>
        </p:nvSpPr>
        <p:spPr>
          <a:xfrm>
            <a:off x="5029200" y="727340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Observations</a:t>
            </a:r>
            <a:endParaRPr lang="en-US" dirty="0"/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This is the same as one of the previous slides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51AC77-40DB-C54D-8430-7019A94E5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" y="685800"/>
            <a:ext cx="4408805" cy="40318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6434F1-E0C0-7542-BFFF-FB3D886273E6}"/>
              </a:ext>
            </a:extLst>
          </p:cNvPr>
          <p:cNvSpPr txBox="1"/>
          <p:nvPr/>
        </p:nvSpPr>
        <p:spPr>
          <a:xfrm>
            <a:off x="1438982" y="1362381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 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0AC0A7-64ED-BB43-AF40-6FCDB9031258}"/>
              </a:ext>
            </a:extLst>
          </p:cNvPr>
          <p:cNvSpPr txBox="1"/>
          <p:nvPr/>
        </p:nvSpPr>
        <p:spPr>
          <a:xfrm>
            <a:off x="924233" y="264399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CA00"/>
                </a:solidFill>
              </a:rPr>
              <a:t>20 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AA230F-0A2B-534D-9AF8-55124376F4AF}"/>
              </a:ext>
            </a:extLst>
          </p:cNvPr>
          <p:cNvSpPr txBox="1"/>
          <p:nvPr/>
        </p:nvSpPr>
        <p:spPr>
          <a:xfrm>
            <a:off x="528406" y="340474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80 Hz</a:t>
            </a:r>
          </a:p>
        </p:txBody>
      </p:sp>
    </p:spTree>
    <p:extLst>
      <p:ext uri="{BB962C8B-B14F-4D97-AF65-F5344CB8AC3E}">
        <p14:creationId xmlns:p14="http://schemas.microsoft.com/office/powerpoint/2010/main" val="35197157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6C4C9B-E105-8D48-A4C2-BFD43A6A4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" y="694944"/>
            <a:ext cx="4415536" cy="4038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BEF941-0EF9-2745-B650-191D040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Jacobian=NO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64304-0887-DF4D-91B7-5F77C428B3A0}"/>
              </a:ext>
            </a:extLst>
          </p:cNvPr>
          <p:cNvSpPr txBox="1"/>
          <p:nvPr/>
        </p:nvSpPr>
        <p:spPr>
          <a:xfrm>
            <a:off x="5029200" y="727340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Observations</a:t>
            </a:r>
            <a:endParaRPr lang="en-US" dirty="0"/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Convergence is a bit faster</a:t>
            </a:r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No big difference—hardly noticeable except the overall scale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6434F1-E0C0-7542-BFFF-FB3D886273E6}"/>
              </a:ext>
            </a:extLst>
          </p:cNvPr>
          <p:cNvSpPr txBox="1"/>
          <p:nvPr/>
        </p:nvSpPr>
        <p:spPr>
          <a:xfrm>
            <a:off x="1438982" y="1362381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 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0AC0A7-64ED-BB43-AF40-6FCDB9031258}"/>
              </a:ext>
            </a:extLst>
          </p:cNvPr>
          <p:cNvSpPr txBox="1"/>
          <p:nvPr/>
        </p:nvSpPr>
        <p:spPr>
          <a:xfrm>
            <a:off x="924233" y="264399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CA00"/>
                </a:solidFill>
              </a:rPr>
              <a:t>20 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AA230F-0A2B-534D-9AF8-55124376F4AF}"/>
              </a:ext>
            </a:extLst>
          </p:cNvPr>
          <p:cNvSpPr txBox="1"/>
          <p:nvPr/>
        </p:nvSpPr>
        <p:spPr>
          <a:xfrm>
            <a:off x="528406" y="340474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80 Hz</a:t>
            </a:r>
          </a:p>
        </p:txBody>
      </p:sp>
    </p:spTree>
    <p:extLst>
      <p:ext uri="{BB962C8B-B14F-4D97-AF65-F5344CB8AC3E}">
        <p14:creationId xmlns:p14="http://schemas.microsoft.com/office/powerpoint/2010/main" val="18748534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FF201-8470-D74F-910C-159A9CE89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Spare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8B72A-0054-B64A-9E29-3D3661EBF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Do we need the Jacobian?</a:t>
            </a:r>
          </a:p>
          <a:p>
            <a:r>
              <a:rPr lang="en-US" dirty="0"/>
              <a:t>Do we need spherical spreading?</a:t>
            </a:r>
          </a:p>
          <a:p>
            <a:pPr lvl="1"/>
            <a:r>
              <a:rPr lang="en-US" dirty="0"/>
              <a:t>Compare </a:t>
            </a:r>
            <a:r>
              <a:rPr lang="en-US" dirty="0" err="1"/>
              <a:t>tpow</a:t>
            </a:r>
            <a:r>
              <a:rPr lang="en-US" dirty="0"/>
              <a:t> = 1, 0.5 (=default), 0, -1, -4</a:t>
            </a:r>
          </a:p>
        </p:txBody>
      </p:sp>
    </p:spTree>
    <p:extLst>
      <p:ext uri="{BB962C8B-B14F-4D97-AF65-F5344CB8AC3E}">
        <p14:creationId xmlns:p14="http://schemas.microsoft.com/office/powerpoint/2010/main" val="3029357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0D649A-69C7-C542-AD82-EDA74E974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" y="685800"/>
            <a:ext cx="4415536" cy="4038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BEF941-0EF9-2745-B650-191D040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tpow</a:t>
            </a:r>
            <a:r>
              <a:rPr lang="en-US" dirty="0"/>
              <a:t>=1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64304-0887-DF4D-91B7-5F77C428B3A0}"/>
              </a:ext>
            </a:extLst>
          </p:cNvPr>
          <p:cNvSpPr txBox="1"/>
          <p:nvPr/>
        </p:nvSpPr>
        <p:spPr>
          <a:xfrm>
            <a:off x="5029200" y="72734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Observations</a:t>
            </a:r>
            <a:endParaRPr lang="en-US" dirty="0"/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Slightly faster convergence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6434F1-E0C0-7542-BFFF-FB3D886273E6}"/>
              </a:ext>
            </a:extLst>
          </p:cNvPr>
          <p:cNvSpPr txBox="1"/>
          <p:nvPr/>
        </p:nvSpPr>
        <p:spPr>
          <a:xfrm>
            <a:off x="1438982" y="1362381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 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0AC0A7-64ED-BB43-AF40-6FCDB9031258}"/>
              </a:ext>
            </a:extLst>
          </p:cNvPr>
          <p:cNvSpPr txBox="1"/>
          <p:nvPr/>
        </p:nvSpPr>
        <p:spPr>
          <a:xfrm>
            <a:off x="924233" y="264399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CA00"/>
                </a:solidFill>
              </a:rPr>
              <a:t>20 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AA230F-0A2B-534D-9AF8-55124376F4AF}"/>
              </a:ext>
            </a:extLst>
          </p:cNvPr>
          <p:cNvSpPr txBox="1"/>
          <p:nvPr/>
        </p:nvSpPr>
        <p:spPr>
          <a:xfrm>
            <a:off x="528406" y="340474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80 Hz</a:t>
            </a:r>
          </a:p>
        </p:txBody>
      </p:sp>
    </p:spTree>
    <p:extLst>
      <p:ext uri="{BB962C8B-B14F-4D97-AF65-F5344CB8AC3E}">
        <p14:creationId xmlns:p14="http://schemas.microsoft.com/office/powerpoint/2010/main" val="16252478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EF941-0EF9-2745-B650-191D040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Default: </a:t>
            </a:r>
            <a:r>
              <a:rPr lang="en-US" dirty="0" err="1"/>
              <a:t>tpow</a:t>
            </a:r>
            <a:r>
              <a:rPr lang="en-US" dirty="0"/>
              <a:t>=0.5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64304-0887-DF4D-91B7-5F77C428B3A0}"/>
              </a:ext>
            </a:extLst>
          </p:cNvPr>
          <p:cNvSpPr txBox="1"/>
          <p:nvPr/>
        </p:nvSpPr>
        <p:spPr>
          <a:xfrm>
            <a:off x="5029200" y="727340"/>
            <a:ext cx="3446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Observations</a:t>
            </a:r>
            <a:endParaRPr lang="en-US" dirty="0"/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This is the same as two of the previous slides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51AC77-40DB-C54D-8430-7019A94E5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" y="685800"/>
            <a:ext cx="4408805" cy="40318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6434F1-E0C0-7542-BFFF-FB3D886273E6}"/>
              </a:ext>
            </a:extLst>
          </p:cNvPr>
          <p:cNvSpPr txBox="1"/>
          <p:nvPr/>
        </p:nvSpPr>
        <p:spPr>
          <a:xfrm>
            <a:off x="1438982" y="1362381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 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0AC0A7-64ED-BB43-AF40-6FCDB9031258}"/>
              </a:ext>
            </a:extLst>
          </p:cNvPr>
          <p:cNvSpPr txBox="1"/>
          <p:nvPr/>
        </p:nvSpPr>
        <p:spPr>
          <a:xfrm>
            <a:off x="924233" y="264399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CA00"/>
                </a:solidFill>
              </a:rPr>
              <a:t>20 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AA230F-0A2B-534D-9AF8-55124376F4AF}"/>
              </a:ext>
            </a:extLst>
          </p:cNvPr>
          <p:cNvSpPr txBox="1"/>
          <p:nvPr/>
        </p:nvSpPr>
        <p:spPr>
          <a:xfrm>
            <a:off x="528406" y="340474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80 Hz</a:t>
            </a:r>
          </a:p>
        </p:txBody>
      </p:sp>
    </p:spTree>
    <p:extLst>
      <p:ext uri="{BB962C8B-B14F-4D97-AF65-F5344CB8AC3E}">
        <p14:creationId xmlns:p14="http://schemas.microsoft.com/office/powerpoint/2010/main" val="31612958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EF941-0EF9-2745-B650-191D040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tpow</a:t>
            </a:r>
            <a:r>
              <a:rPr lang="en-US" dirty="0"/>
              <a:t>=0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64304-0887-DF4D-91B7-5F77C428B3A0}"/>
              </a:ext>
            </a:extLst>
          </p:cNvPr>
          <p:cNvSpPr txBox="1"/>
          <p:nvPr/>
        </p:nvSpPr>
        <p:spPr>
          <a:xfrm>
            <a:off x="5029200" y="72734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Observations</a:t>
            </a:r>
            <a:endParaRPr lang="en-US" dirty="0"/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Slightly slower convergence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6434F1-E0C0-7542-BFFF-FB3D886273E6}"/>
              </a:ext>
            </a:extLst>
          </p:cNvPr>
          <p:cNvSpPr txBox="1"/>
          <p:nvPr/>
        </p:nvSpPr>
        <p:spPr>
          <a:xfrm>
            <a:off x="1438982" y="1362381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 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0AC0A7-64ED-BB43-AF40-6FCDB9031258}"/>
              </a:ext>
            </a:extLst>
          </p:cNvPr>
          <p:cNvSpPr txBox="1"/>
          <p:nvPr/>
        </p:nvSpPr>
        <p:spPr>
          <a:xfrm>
            <a:off x="924233" y="264399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CA00"/>
                </a:solidFill>
              </a:rPr>
              <a:t>20 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AA230F-0A2B-534D-9AF8-55124376F4AF}"/>
              </a:ext>
            </a:extLst>
          </p:cNvPr>
          <p:cNvSpPr txBox="1"/>
          <p:nvPr/>
        </p:nvSpPr>
        <p:spPr>
          <a:xfrm>
            <a:off x="528406" y="340474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80 Hz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5045A3-0B0F-5A47-ADB9-78A465309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" y="685800"/>
            <a:ext cx="4415536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122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73B190-ADB5-C249-9561-2E67E8F8C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" y="685800"/>
            <a:ext cx="4415536" cy="4038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BEF941-0EF9-2745-B650-191D040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tpow</a:t>
            </a:r>
            <a:r>
              <a:rPr lang="en-US" dirty="0"/>
              <a:t>=-1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64304-0887-DF4D-91B7-5F77C428B3A0}"/>
              </a:ext>
            </a:extLst>
          </p:cNvPr>
          <p:cNvSpPr txBox="1"/>
          <p:nvPr/>
        </p:nvSpPr>
        <p:spPr>
          <a:xfrm>
            <a:off x="5029200" y="72734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Observations</a:t>
            </a:r>
            <a:endParaRPr lang="en-US" dirty="0"/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Slower convergence</a:t>
            </a:r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But it still converges—at least down to 5 Hz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6434F1-E0C0-7542-BFFF-FB3D886273E6}"/>
              </a:ext>
            </a:extLst>
          </p:cNvPr>
          <p:cNvSpPr txBox="1"/>
          <p:nvPr/>
        </p:nvSpPr>
        <p:spPr>
          <a:xfrm>
            <a:off x="1438982" y="1362381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 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0AC0A7-64ED-BB43-AF40-6FCDB9031258}"/>
              </a:ext>
            </a:extLst>
          </p:cNvPr>
          <p:cNvSpPr txBox="1"/>
          <p:nvPr/>
        </p:nvSpPr>
        <p:spPr>
          <a:xfrm>
            <a:off x="924233" y="264399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CA00"/>
                </a:solidFill>
              </a:rPr>
              <a:t>20 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AA230F-0A2B-534D-9AF8-55124376F4AF}"/>
              </a:ext>
            </a:extLst>
          </p:cNvPr>
          <p:cNvSpPr txBox="1"/>
          <p:nvPr/>
        </p:nvSpPr>
        <p:spPr>
          <a:xfrm>
            <a:off x="528406" y="340474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80 Hz</a:t>
            </a:r>
          </a:p>
        </p:txBody>
      </p:sp>
    </p:spTree>
    <p:extLst>
      <p:ext uri="{BB962C8B-B14F-4D97-AF65-F5344CB8AC3E}">
        <p14:creationId xmlns:p14="http://schemas.microsoft.com/office/powerpoint/2010/main" val="20562914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683A87-5A40-0245-B3D9-9A9100B5E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" y="685800"/>
            <a:ext cx="4415536" cy="4038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BEF941-0EF9-2745-B650-191D040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tpow</a:t>
            </a:r>
            <a:r>
              <a:rPr lang="en-US" dirty="0"/>
              <a:t>=-4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64304-0887-DF4D-91B7-5F77C428B3A0}"/>
              </a:ext>
            </a:extLst>
          </p:cNvPr>
          <p:cNvSpPr txBox="1"/>
          <p:nvPr/>
        </p:nvSpPr>
        <p:spPr>
          <a:xfrm>
            <a:off x="5029200" y="727340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Observations</a:t>
            </a:r>
            <a:endParaRPr lang="en-US" dirty="0"/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Low frequency does not converge</a:t>
            </a:r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High frequencies converge slower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6434F1-E0C0-7542-BFFF-FB3D886273E6}"/>
              </a:ext>
            </a:extLst>
          </p:cNvPr>
          <p:cNvSpPr txBox="1"/>
          <p:nvPr/>
        </p:nvSpPr>
        <p:spPr>
          <a:xfrm>
            <a:off x="1438982" y="1362381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 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0AC0A7-64ED-BB43-AF40-6FCDB9031258}"/>
              </a:ext>
            </a:extLst>
          </p:cNvPr>
          <p:cNvSpPr txBox="1"/>
          <p:nvPr/>
        </p:nvSpPr>
        <p:spPr>
          <a:xfrm>
            <a:off x="924233" y="264399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CA00"/>
                </a:solidFill>
              </a:rPr>
              <a:t>20 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AA230F-0A2B-534D-9AF8-55124376F4AF}"/>
              </a:ext>
            </a:extLst>
          </p:cNvPr>
          <p:cNvSpPr txBox="1"/>
          <p:nvPr/>
        </p:nvSpPr>
        <p:spPr>
          <a:xfrm>
            <a:off x="528406" y="340474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80 Hz</a:t>
            </a:r>
          </a:p>
        </p:txBody>
      </p:sp>
    </p:spTree>
    <p:extLst>
      <p:ext uri="{BB962C8B-B14F-4D97-AF65-F5344CB8AC3E}">
        <p14:creationId xmlns:p14="http://schemas.microsoft.com/office/powerpoint/2010/main" val="133865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90436-FDD3-F14B-9913-F5C248BE5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205978"/>
            <a:ext cx="8499348" cy="396002"/>
          </a:xfrm>
        </p:spPr>
        <p:txBody>
          <a:bodyPr/>
          <a:lstStyle/>
          <a:p>
            <a:r>
              <a:rPr lang="en-US" dirty="0"/>
              <a:t>Flat event response of simple Kirchhoff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7BE00D-0004-FB41-8B2C-7123D344D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" y="713232"/>
            <a:ext cx="5239512" cy="3991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6C8871-8312-D441-A471-535B19F4C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740552"/>
            <a:ext cx="2483104" cy="392277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E4D4395-9E58-E840-A9C7-709015CB8ACD}"/>
              </a:ext>
            </a:extLst>
          </p:cNvPr>
          <p:cNvCxnSpPr/>
          <p:nvPr/>
        </p:nvCxnSpPr>
        <p:spPr>
          <a:xfrm>
            <a:off x="1041722" y="4085863"/>
            <a:ext cx="5822065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60F90E5-DA10-904B-87A0-0E3C6FDB060B}"/>
              </a:ext>
            </a:extLst>
          </p:cNvPr>
          <p:cNvCxnSpPr>
            <a:cxnSpLocks/>
          </p:cNvCxnSpPr>
          <p:nvPr/>
        </p:nvCxnSpPr>
        <p:spPr>
          <a:xfrm>
            <a:off x="1041722" y="2852376"/>
            <a:ext cx="5416228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38B128E-A27A-6240-9EA2-B9D62F612D1A}"/>
              </a:ext>
            </a:extLst>
          </p:cNvPr>
          <p:cNvCxnSpPr>
            <a:cxnSpLocks/>
          </p:cNvCxnSpPr>
          <p:nvPr/>
        </p:nvCxnSpPr>
        <p:spPr>
          <a:xfrm>
            <a:off x="1041722" y="1690326"/>
            <a:ext cx="5416228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02E843B-7A17-C24D-849F-0B33B4898AA0}"/>
              </a:ext>
            </a:extLst>
          </p:cNvPr>
          <p:cNvSpPr txBox="1"/>
          <p:nvPr/>
        </p:nvSpPr>
        <p:spPr>
          <a:xfrm>
            <a:off x="1063351" y="4221658"/>
            <a:ext cx="47109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Sum across to calculate the flat event response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7D23B7-DEB0-4846-A6CD-D212C8C850D2}"/>
              </a:ext>
            </a:extLst>
          </p:cNvPr>
          <p:cNvSpPr txBox="1"/>
          <p:nvPr/>
        </p:nvSpPr>
        <p:spPr>
          <a:xfrm>
            <a:off x="6918327" y="3901197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This is good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C6344C-FDCF-2942-86EC-B7E8EFD340DF}"/>
              </a:ext>
            </a:extLst>
          </p:cNvPr>
          <p:cNvSpPr txBox="1"/>
          <p:nvPr/>
        </p:nvSpPr>
        <p:spPr>
          <a:xfrm>
            <a:off x="6862247" y="2108176"/>
            <a:ext cx="1565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This precursor is not good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93CF50FF-A94F-CF4C-958B-4CADF466FC1D}"/>
              </a:ext>
            </a:extLst>
          </p:cNvPr>
          <p:cNvSpPr/>
          <p:nvPr/>
        </p:nvSpPr>
        <p:spPr>
          <a:xfrm>
            <a:off x="6536602" y="961487"/>
            <a:ext cx="327185" cy="2939710"/>
          </a:xfrm>
          <a:prstGeom prst="rightBrace">
            <a:avLst/>
          </a:prstGeom>
          <a:ln w="158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1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451C6-E40E-784E-8A5E-7D0337923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Retaining low frequency in 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49F44-F14C-0A4B-A411-725FA0B9A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08660"/>
            <a:ext cx="8229600" cy="411883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Kirchhoff methods produced a low frequency precursor</a:t>
            </a:r>
          </a:p>
          <a:p>
            <a:pPr lvl="1"/>
            <a:r>
              <a:rPr lang="en-US" dirty="0"/>
              <a:t>It can be attenuated by low-cut filtering.   BUT …</a:t>
            </a:r>
          </a:p>
          <a:p>
            <a:pPr lvl="1"/>
            <a:r>
              <a:rPr lang="en-US" dirty="0"/>
              <a:t>Broadband processing: stay away from low-cut filters! </a:t>
            </a:r>
          </a:p>
          <a:p>
            <a:r>
              <a:rPr lang="en-US" dirty="0"/>
              <a:t>Questions: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Is this an inherent problem for all migration methods?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Do we care (about Kirchhoff)?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What is the best solution?</a:t>
            </a:r>
          </a:p>
        </p:txBody>
      </p:sp>
    </p:spTree>
    <p:extLst>
      <p:ext uri="{BB962C8B-B14F-4D97-AF65-F5344CB8AC3E}">
        <p14:creationId xmlns:p14="http://schemas.microsoft.com/office/powerpoint/2010/main" val="384001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8D0E9-2572-214C-8847-7AB2D6025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83" y="205978"/>
            <a:ext cx="8489081" cy="396002"/>
          </a:xfrm>
        </p:spPr>
        <p:txBody>
          <a:bodyPr/>
          <a:lstStyle/>
          <a:p>
            <a:r>
              <a:rPr lang="en-US" dirty="0"/>
              <a:t>1.  </a:t>
            </a:r>
            <a:r>
              <a:rPr lang="en-US" dirty="0" err="1"/>
              <a:t>Gazdag</a:t>
            </a:r>
            <a:r>
              <a:rPr lang="en-US" dirty="0"/>
              <a:t> method: DC okay in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D1660-15F4-C74E-8B26-12CB08E8C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083" y="645290"/>
            <a:ext cx="5675957" cy="4216424"/>
          </a:xfrm>
        </p:spPr>
        <p:txBody>
          <a:bodyPr>
            <a:normAutofit/>
          </a:bodyPr>
          <a:lstStyle/>
          <a:p>
            <a:r>
              <a:rPr lang="en-US" dirty="0"/>
              <a:t>No problem at </a:t>
            </a:r>
            <a:r>
              <a:rPr lang="en-US" dirty="0">
                <a:latin typeface="Symbol" pitchFamily="2" charset="2"/>
              </a:rPr>
              <a:t>w</a:t>
            </a:r>
            <a:r>
              <a:rPr lang="en-US" dirty="0"/>
              <a:t>=0</a:t>
            </a:r>
          </a:p>
          <a:p>
            <a:pPr lvl="1"/>
            <a:r>
              <a:rPr lang="en-US" dirty="0"/>
              <a:t>Downward continuation step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When </a:t>
            </a:r>
            <a:r>
              <a:rPr lang="en-US" dirty="0">
                <a:latin typeface="Symbol" pitchFamily="2" charset="2"/>
              </a:rPr>
              <a:t>w </a:t>
            </a:r>
            <a:r>
              <a:rPr lang="en-US" dirty="0"/>
              <a:t>is zero, so are k</a:t>
            </a:r>
            <a:r>
              <a:rPr lang="en-US" baseline="-25000" dirty="0"/>
              <a:t>x</a:t>
            </a:r>
            <a:r>
              <a:rPr lang="en-US" dirty="0"/>
              <a:t> and </a:t>
            </a:r>
            <a:r>
              <a:rPr lang="en-US" dirty="0" err="1"/>
              <a:t>k</a:t>
            </a:r>
            <a:r>
              <a:rPr lang="en-US" baseline="-25000" dirty="0" err="1"/>
              <a:t>z</a:t>
            </a:r>
            <a:endParaRPr lang="en-US" baseline="-25000" dirty="0"/>
          </a:p>
          <a:p>
            <a:pPr lvl="1"/>
            <a:r>
              <a:rPr lang="en-US" dirty="0"/>
              <a:t>(When </a:t>
            </a:r>
            <a:r>
              <a:rPr lang="en-US" dirty="0">
                <a:latin typeface="Symbol" pitchFamily="2" charset="2"/>
              </a:rPr>
              <a:t>w=</a:t>
            </a:r>
            <a:r>
              <a:rPr lang="en-US" dirty="0"/>
              <a:t>0, </a:t>
            </a:r>
            <a:r>
              <a:rPr lang="en-US" dirty="0" err="1"/>
              <a:t>k</a:t>
            </a:r>
            <a:r>
              <a:rPr lang="en-US" baseline="-25000" dirty="0" err="1"/>
              <a:t>z</a:t>
            </a:r>
            <a:r>
              <a:rPr lang="en-US" dirty="0"/>
              <a:t> is imaginary if </a:t>
            </a:r>
            <a:r>
              <a:rPr lang="en-US" dirty="0" err="1"/>
              <a:t>k</a:t>
            </a:r>
            <a:r>
              <a:rPr lang="en-US" baseline="-25000" dirty="0" err="1"/>
              <a:t>x</a:t>
            </a:r>
            <a:r>
              <a:rPr lang="en-US" baseline="-25000" dirty="0"/>
              <a:t> </a:t>
            </a:r>
            <a:r>
              <a:rPr lang="en-US" dirty="0"/>
              <a:t>is not zero and real)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F91C86-06AA-AD4E-832E-8CEF85ACC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082" y="842588"/>
            <a:ext cx="1801639" cy="36128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9EF462-8122-984C-B508-0C00FA2FC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468" y="2243122"/>
            <a:ext cx="1294780" cy="521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DD8DFC-55B3-DE44-A76D-C39D49D3B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467" y="1740184"/>
            <a:ext cx="2259348" cy="19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90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22256</TotalTime>
  <Words>4233</Words>
  <Application>Microsoft Macintosh PowerPoint</Application>
  <PresentationFormat>On-screen Show (16:9)</PresentationFormat>
  <Paragraphs>525</Paragraphs>
  <Slides>68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8" baseType="lpstr">
      <vt:lpstr>Arial</vt:lpstr>
      <vt:lpstr>Calibri</vt:lpstr>
      <vt:lpstr>DejaVuSans-Identity-H</vt:lpstr>
      <vt:lpstr>Menlo</vt:lpstr>
      <vt:lpstr>Mistral</vt:lpstr>
      <vt:lpstr>Symbol</vt:lpstr>
      <vt:lpstr>System Font Regular</vt:lpstr>
      <vt:lpstr>Wingdings</vt:lpstr>
      <vt:lpstr>Zapf Dingbats</vt:lpstr>
      <vt:lpstr>Office Theme</vt:lpstr>
      <vt:lpstr>Broadband Processing and Imaging:  Retaining low frequencies in migration </vt:lpstr>
      <vt:lpstr>Low frequency signal is a challenge</vt:lpstr>
      <vt:lpstr>Broadband processing and imaging</vt:lpstr>
      <vt:lpstr>Spoiler Alert</vt:lpstr>
      <vt:lpstr>History of Migration</vt:lpstr>
      <vt:lpstr>Impulse response of simple Kirchhoff</vt:lpstr>
      <vt:lpstr>Flat event response of simple Kirchhoff</vt:lpstr>
      <vt:lpstr>Retaining low frequency in migration</vt:lpstr>
      <vt:lpstr>1.  Gazdag method: DC okay in theory</vt:lpstr>
      <vt:lpstr>1. Gazdag method: in practice </vt:lpstr>
      <vt:lpstr>Bandlimited wavelet: High-cut but no low-cut</vt:lpstr>
      <vt:lpstr>Gaussian wavelet</vt:lpstr>
      <vt:lpstr>Migration impulse response</vt:lpstr>
      <vt:lpstr>Migration impulse response</vt:lpstr>
      <vt:lpstr>Impulse response → flat event response</vt:lpstr>
      <vt:lpstr>Summary so far</vt:lpstr>
      <vt:lpstr>2. Do we care?</vt:lpstr>
      <vt:lpstr>Deceivingly simple (in 2D)</vt:lpstr>
      <vt:lpstr>Ideal 3D seismic survey</vt:lpstr>
      <vt:lpstr>Towed Streamers</vt:lpstr>
      <vt:lpstr>Wide Azimuth Towed Streamers</vt:lpstr>
      <vt:lpstr>Land surveys are irregular (“brick” shown here) </vt:lpstr>
      <vt:lpstr>Land surveys are irregular </vt:lpstr>
      <vt:lpstr>Cross-spread geometry (Time, RCVx ,SHTy)</vt:lpstr>
      <vt:lpstr>Ocean Bottom Nodes (Time, Shotx ,Shoty)</vt:lpstr>
      <vt:lpstr>Compressive sensing</vt:lpstr>
      <vt:lpstr>Do we care about Kirchhoff?  YES</vt:lpstr>
      <vt:lpstr>2. Better solution than arbitrary low cut?</vt:lpstr>
      <vt:lpstr>Flat event response</vt:lpstr>
      <vt:lpstr>Kirchhoff PULL</vt:lpstr>
      <vt:lpstr>Results—4km aperture, t0=1 seconds</vt:lpstr>
      <vt:lpstr>Results—4km aperture, t0=4 seconds</vt:lpstr>
      <vt:lpstr>Results with half derivative option on, t0=1</vt:lpstr>
      <vt:lpstr>Results with half derivative option on, t0=4</vt:lpstr>
      <vt:lpstr>Summary of the last bit (the spirals)</vt:lpstr>
      <vt:lpstr>Now let’s try to apply half derivative</vt:lpstr>
      <vt:lpstr>Half derivative using Taylor series</vt:lpstr>
      <vt:lpstr>Testing the half-derivative program</vt:lpstr>
      <vt:lpstr>No Half Diff—Not good</vt:lpstr>
      <vt:lpstr>Causal Half Diff—even worse!</vt:lpstr>
      <vt:lpstr>Anti-causal Half Diff—pretty good</vt:lpstr>
      <vt:lpstr>Comparing the three outputs</vt:lpstr>
      <vt:lpstr>3D</vt:lpstr>
      <vt:lpstr>1/8th of a sphere (migration impulse response) </vt:lpstr>
      <vt:lpstr>3D Flat event response with and w/o diff</vt:lpstr>
      <vt:lpstr>Flat event responses (sscale=0 in sunmo)</vt:lpstr>
      <vt:lpstr>Summary so far—significant problem ~solved</vt:lpstr>
      <vt:lpstr>Low frequency imaging</vt:lpstr>
      <vt:lpstr>Spiral plots for Ultra Low Frequency</vt:lpstr>
      <vt:lpstr>Spiral plots for Ultra Low Frequency</vt:lpstr>
      <vt:lpstr>Summary</vt:lpstr>
      <vt:lpstr>Appendix: Why all those half-derivatives?</vt:lpstr>
      <vt:lpstr>Appendix: Why all those half-derivatives?</vt:lpstr>
      <vt:lpstr>Spare slides</vt:lpstr>
      <vt:lpstr>Kirchhof PUSH simulated with NMO</vt:lpstr>
      <vt:lpstr>Spare slides</vt:lpstr>
      <vt:lpstr>Code (reproduced 2020) —comments</vt:lpstr>
      <vt:lpstr>Code—before the integration</vt:lpstr>
      <vt:lpstr>Code—loop over x</vt:lpstr>
      <vt:lpstr>Spare slides</vt:lpstr>
      <vt:lpstr>Default: Jacobian=YES</vt:lpstr>
      <vt:lpstr>Jacobian=NO</vt:lpstr>
      <vt:lpstr>Spare slides</vt:lpstr>
      <vt:lpstr>tpow=1</vt:lpstr>
      <vt:lpstr>Default: tpow=0.5</vt:lpstr>
      <vt:lpstr>tpow=0</vt:lpstr>
      <vt:lpstr>tpow=-1</vt:lpstr>
      <vt:lpstr>tpow=-4</vt:lpstr>
    </vt:vector>
  </TitlesOfParts>
  <Company> 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Shuki Ronen</dc:creator>
  <cp:lastModifiedBy>Shuki Ronen</cp:lastModifiedBy>
  <cp:revision>815</cp:revision>
  <dcterms:created xsi:type="dcterms:W3CDTF">2016-03-07T17:20:31Z</dcterms:created>
  <dcterms:modified xsi:type="dcterms:W3CDTF">2020-06-02T02:21:41Z</dcterms:modified>
</cp:coreProperties>
</file>