
<file path=[Content_Types].xml><?xml version="1.0" encoding="utf-8"?>
<Types xmlns="http://schemas.openxmlformats.org/package/2006/content-types">
  <Default Extension="xml" ContentType="application/xml"/>
  <Default Extension="pdf" ContentType="application/pd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mov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Microsoft_Equation1.bin" ContentType="application/vnd.openxmlformats-officedocument.oleObject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Microsoft_Equation2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Microsoft_Equation3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media/media2.gif" ContentType="video/unknown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03" r:id="rId1"/>
  </p:sldMasterIdLst>
  <p:notesMasterIdLst>
    <p:notesMasterId r:id="rId109"/>
  </p:notesMasterIdLst>
  <p:handoutMasterIdLst>
    <p:handoutMasterId r:id="rId110"/>
  </p:handoutMasterIdLst>
  <p:sldIdLst>
    <p:sldId id="731" r:id="rId2"/>
    <p:sldId id="755" r:id="rId3"/>
    <p:sldId id="756" r:id="rId4"/>
    <p:sldId id="757" r:id="rId5"/>
    <p:sldId id="761" r:id="rId6"/>
    <p:sldId id="760" r:id="rId7"/>
    <p:sldId id="759" r:id="rId8"/>
    <p:sldId id="758" r:id="rId9"/>
    <p:sldId id="830" r:id="rId10"/>
    <p:sldId id="835" r:id="rId11"/>
    <p:sldId id="834" r:id="rId12"/>
    <p:sldId id="845" r:id="rId13"/>
    <p:sldId id="843" r:id="rId14"/>
    <p:sldId id="844" r:id="rId15"/>
    <p:sldId id="851" r:id="rId16"/>
    <p:sldId id="852" r:id="rId17"/>
    <p:sldId id="853" r:id="rId18"/>
    <p:sldId id="854" r:id="rId19"/>
    <p:sldId id="855" r:id="rId20"/>
    <p:sldId id="856" r:id="rId21"/>
    <p:sldId id="857" r:id="rId22"/>
    <p:sldId id="848" r:id="rId23"/>
    <p:sldId id="762" r:id="rId24"/>
    <p:sldId id="822" r:id="rId25"/>
    <p:sldId id="828" r:id="rId26"/>
    <p:sldId id="823" r:id="rId27"/>
    <p:sldId id="824" r:id="rId28"/>
    <p:sldId id="825" r:id="rId29"/>
    <p:sldId id="821" r:id="rId30"/>
    <p:sldId id="777" r:id="rId31"/>
    <p:sldId id="778" r:id="rId32"/>
    <p:sldId id="849" r:id="rId33"/>
    <p:sldId id="763" r:id="rId34"/>
    <p:sldId id="765" r:id="rId35"/>
    <p:sldId id="701" r:id="rId36"/>
    <p:sldId id="702" r:id="rId37"/>
    <p:sldId id="704" r:id="rId38"/>
    <p:sldId id="705" r:id="rId39"/>
    <p:sldId id="766" r:id="rId40"/>
    <p:sldId id="767" r:id="rId41"/>
    <p:sldId id="768" r:id="rId42"/>
    <p:sldId id="769" r:id="rId43"/>
    <p:sldId id="770" r:id="rId44"/>
    <p:sldId id="772" r:id="rId45"/>
    <p:sldId id="773" r:id="rId46"/>
    <p:sldId id="850" r:id="rId47"/>
    <p:sldId id="878" r:id="rId48"/>
    <p:sldId id="879" r:id="rId49"/>
    <p:sldId id="779" r:id="rId50"/>
    <p:sldId id="780" r:id="rId51"/>
    <p:sldId id="781" r:id="rId52"/>
    <p:sldId id="783" r:id="rId53"/>
    <p:sldId id="782" r:id="rId54"/>
    <p:sldId id="784" r:id="rId55"/>
    <p:sldId id="826" r:id="rId56"/>
    <p:sldId id="785" r:id="rId57"/>
    <p:sldId id="786" r:id="rId58"/>
    <p:sldId id="787" r:id="rId59"/>
    <p:sldId id="793" r:id="rId60"/>
    <p:sldId id="794" r:id="rId61"/>
    <p:sldId id="795" r:id="rId62"/>
    <p:sldId id="796" r:id="rId63"/>
    <p:sldId id="792" r:id="rId64"/>
    <p:sldId id="788" r:id="rId65"/>
    <p:sldId id="789" r:id="rId66"/>
    <p:sldId id="791" r:id="rId67"/>
    <p:sldId id="861" r:id="rId68"/>
    <p:sldId id="863" r:id="rId69"/>
    <p:sldId id="875" r:id="rId70"/>
    <p:sldId id="873" r:id="rId71"/>
    <p:sldId id="872" r:id="rId72"/>
    <p:sldId id="809" r:id="rId73"/>
    <p:sldId id="816" r:id="rId74"/>
    <p:sldId id="817" r:id="rId75"/>
    <p:sldId id="810" r:id="rId76"/>
    <p:sldId id="811" r:id="rId77"/>
    <p:sldId id="812" r:id="rId78"/>
    <p:sldId id="813" r:id="rId79"/>
    <p:sldId id="814" r:id="rId80"/>
    <p:sldId id="827" r:id="rId81"/>
    <p:sldId id="818" r:id="rId82"/>
    <p:sldId id="797" r:id="rId83"/>
    <p:sldId id="798" r:id="rId84"/>
    <p:sldId id="805" r:id="rId85"/>
    <p:sldId id="800" r:id="rId86"/>
    <p:sldId id="801" r:id="rId87"/>
    <p:sldId id="802" r:id="rId88"/>
    <p:sldId id="803" r:id="rId89"/>
    <p:sldId id="804" r:id="rId90"/>
    <p:sldId id="806" r:id="rId91"/>
    <p:sldId id="807" r:id="rId92"/>
    <p:sldId id="808" r:id="rId93"/>
    <p:sldId id="858" r:id="rId94"/>
    <p:sldId id="859" r:id="rId95"/>
    <p:sldId id="860" r:id="rId96"/>
    <p:sldId id="864" r:id="rId97"/>
    <p:sldId id="865" r:id="rId98"/>
    <p:sldId id="866" r:id="rId99"/>
    <p:sldId id="867" r:id="rId100"/>
    <p:sldId id="868" r:id="rId101"/>
    <p:sldId id="869" r:id="rId102"/>
    <p:sldId id="870" r:id="rId103"/>
    <p:sldId id="871" r:id="rId104"/>
    <p:sldId id="876" r:id="rId105"/>
    <p:sldId id="877" r:id="rId106"/>
    <p:sldId id="874" r:id="rId107"/>
    <p:sldId id="445" r:id="rId108"/>
  </p:sldIdLst>
  <p:sldSz cx="9144000" cy="5143500" type="screen16x9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30FF"/>
    <a:srgbClr val="939393"/>
    <a:srgbClr val="A2A2A2"/>
    <a:srgbClr val="00C102"/>
    <a:srgbClr val="CDCDCD"/>
    <a:srgbClr val="00DA02"/>
    <a:srgbClr val="DC6809"/>
    <a:srgbClr val="950101"/>
    <a:srgbClr val="7D2309"/>
    <a:srgbClr val="7D0E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47" autoAdjust="0"/>
    <p:restoredTop sz="81412" autoAdjust="0"/>
  </p:normalViewPr>
  <p:slideViewPr>
    <p:cSldViewPr>
      <p:cViewPr>
        <p:scale>
          <a:sx n="100" d="100"/>
          <a:sy n="100" d="100"/>
        </p:scale>
        <p:origin x="-712" y="-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slide" Target="slides/slide107.xml"/><Relationship Id="rId10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handoutMaster" Target="handoutMasters/handoutMaster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printerSettings" Target="printerSettings/printerSettings1.bin"/><Relationship Id="rId112" Type="http://schemas.openxmlformats.org/officeDocument/2006/relationships/presProps" Target="presProps.xml"/><Relationship Id="rId113" Type="http://schemas.openxmlformats.org/officeDocument/2006/relationships/viewProps" Target="viewProps.xml"/><Relationship Id="rId114" Type="http://schemas.openxmlformats.org/officeDocument/2006/relationships/theme" Target="theme/theme1.xml"/><Relationship Id="rId115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Relationship Id="rId2" Type="http://schemas.openxmlformats.org/officeDocument/2006/relationships/image" Target="../media/image20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Relationship Id="rId2" Type="http://schemas.openxmlformats.org/officeDocument/2006/relationships/image" Target="../media/image2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emf"/><Relationship Id="rId2" Type="http://schemas.openxmlformats.org/officeDocument/2006/relationships/image" Target="../media/image107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Relationship Id="rId2" Type="http://schemas.openxmlformats.org/officeDocument/2006/relationships/image" Target="../media/image21.emf"/><Relationship Id="rId3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Relationship Id="rId2" Type="http://schemas.openxmlformats.org/officeDocument/2006/relationships/image" Target="../media/image21.emf"/><Relationship Id="rId3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Relationship Id="rId2" Type="http://schemas.openxmlformats.org/officeDocument/2006/relationships/image" Target="../media/image2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Relationship Id="rId2" Type="http://schemas.openxmlformats.org/officeDocument/2006/relationships/image" Target="../media/image2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Relationship Id="rId2" Type="http://schemas.openxmlformats.org/officeDocument/2006/relationships/image" Target="../media/image7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3E30A0-3DC8-1A45-8352-CB391DBCD857}" type="datetimeFigureOut">
              <a:rPr lang="en-US" smtClean="0"/>
              <a:t>2/23/17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53B15A-32A3-0242-ACEC-44D0BB0FC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9514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A8ADFD5B-A66C-449C-B6E8-FB716D07777D}" type="datetimeFigureOut">
              <a:rPr lang="en-US" smtClean="0"/>
              <a:pPr/>
              <a:t>2/23/17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CA5D3BF3-D352-46FC-8343-31F56E6730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639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Hello,</a:t>
            </a:r>
            <a:r>
              <a:rPr lang="en-US" baseline="0" dirty="0" smtClean="0"/>
              <a:t> my name is Ohad, and this talk is about wave-mode separation of multicomponent seismic data.</a:t>
            </a:r>
          </a:p>
          <a:p>
            <a:r>
              <a:rPr lang="en-US" baseline="0" dirty="0" smtClean="0"/>
              <a:t>We use a polarization filtering scheme in the the continuous wavelet domain to carry out this wave mode separation.</a:t>
            </a:r>
          </a:p>
          <a:p>
            <a:r>
              <a:rPr lang="en-US" baseline="0" dirty="0" smtClean="0"/>
              <a:t>An example of what I mean by wave mode separation can be seen in this vertical geophone receiver gather:</a:t>
            </a:r>
          </a:p>
          <a:p>
            <a:r>
              <a:rPr lang="en-US" baseline="0" dirty="0" smtClean="0"/>
              <a:t>here is a wave mode that obscures our desired P-wave reflections.</a:t>
            </a:r>
          </a:p>
          <a:p>
            <a:r>
              <a:rPr lang="en-US" baseline="0" dirty="0" smtClean="0"/>
              <a:t>You can see that is has been removed here, and the P-wave reflections are now visible.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711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52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177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177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Seisballs</a:t>
            </a:r>
            <a:r>
              <a:rPr lang="en-US" dirty="0" smtClean="0"/>
              <a:t> are a derivation from Bob’s idea of using the BMW symbol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45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AWD, clip=93%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02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Vibroseis</a:t>
            </a:r>
            <a:r>
              <a:rPr lang="en-US" dirty="0" smtClean="0"/>
              <a:t>, clip=93%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02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Dynamite</a:t>
            </a:r>
            <a:r>
              <a:rPr lang="en-US" baseline="0" dirty="0" smtClean="0"/>
              <a:t> 25, clip=93%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02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Dynamite</a:t>
            </a:r>
            <a:r>
              <a:rPr lang="en-US" baseline="0" dirty="0" smtClean="0"/>
              <a:t> 50, clip=93%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02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177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177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Hello,</a:t>
            </a:r>
            <a:r>
              <a:rPr lang="en-US" baseline="0" dirty="0" smtClean="0"/>
              <a:t> my name is Ohad, and this talk is about wave-mode separation of multicomponent seismic data.</a:t>
            </a:r>
          </a:p>
          <a:p>
            <a:r>
              <a:rPr lang="en-US" baseline="0" dirty="0" smtClean="0"/>
              <a:t>We use a polarization filtering scheme in the the continuous wavelet domain to carry out this wave mode separation.</a:t>
            </a:r>
          </a:p>
          <a:p>
            <a:r>
              <a:rPr lang="en-US" baseline="0" dirty="0" smtClean="0"/>
              <a:t>An example of what I mean by wave mode separation can be seen in this vertical geophone receiver gather:</a:t>
            </a:r>
          </a:p>
          <a:p>
            <a:r>
              <a:rPr lang="en-US" baseline="0" dirty="0" smtClean="0"/>
              <a:t>here is a wave mode that obscures our desired P-wave reflections.</a:t>
            </a:r>
          </a:p>
          <a:p>
            <a:r>
              <a:rPr lang="en-US" baseline="0" dirty="0" smtClean="0"/>
              <a:t>You can see that is has been removed here, and the P-wave reflections are now visible.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71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177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5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81F00CB0-BE3D-7B47-B232-D6FAC898E730}" type="datetime1">
              <a:rPr lang="en-US" smtClean="0">
                <a:solidFill>
                  <a:srgbClr val="FFFFFF"/>
                </a:solidFill>
              </a:rPr>
              <a:t>2/23/17</a:t>
            </a:fld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="1">
                <a:latin typeface="Arial"/>
                <a:cs typeface="Arial"/>
              </a:defRPr>
            </a:lvl1pPr>
          </a:lstStyle>
          <a:p>
            <a:fld id="{8F82E0A0-C266-4798-8C8F-B9F91E9DA37E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509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B0481-07BD-274B-92D9-7860572DA874}" type="datetime1">
              <a:rPr lang="en-US" smtClean="0"/>
              <a:t>2/23/17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990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5CDDF-5878-114B-9880-2A152B2BBBC2}" type="datetime1">
              <a:rPr lang="en-US" smtClean="0"/>
              <a:t>2/23/17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231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694"/>
            <a:ext cx="9144000" cy="93762"/>
          </a:xfrm>
          <a:prstGeom prst="rect">
            <a:avLst/>
          </a:prstGeom>
        </p:spPr>
      </p:pic>
      <p:pic>
        <p:nvPicPr>
          <p:cNvPr id="7" name="Picture 6" descr="Overlay-FullBackground.jpg"/>
          <p:cNvPicPr>
            <a:picLocks noChangeAspect="1"/>
          </p:cNvPicPr>
          <p:nvPr userDrawn="1"/>
        </p:nvPicPr>
        <p:blipFill>
          <a:blip r:embed="rId3"/>
          <a:srcRect t="23333"/>
          <a:stretch>
            <a:fillRect/>
          </a:stretch>
        </p:blipFill>
        <p:spPr>
          <a:xfrm>
            <a:off x="0" y="514350"/>
            <a:ext cx="9144000" cy="462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517405"/>
          </a:xfrm>
          <a:solidFill>
            <a:schemeClr val="tx1">
              <a:lumMod val="50000"/>
            </a:schemeClr>
          </a:solidFill>
        </p:spPr>
        <p:txBody>
          <a:bodyPr>
            <a:noAutofit/>
          </a:bodyPr>
          <a:lstStyle>
            <a:lvl1pPr algn="ctr"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000" y="666750"/>
            <a:ext cx="8709646" cy="416257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4857750"/>
            <a:ext cx="384048" cy="285750"/>
          </a:xfrm>
          <a:solidFill>
            <a:schemeClr val="tx1">
              <a:lumMod val="50000"/>
            </a:schemeClr>
          </a:solidFill>
          <a:ln>
            <a:noFill/>
          </a:ln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‹#›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/>
          </p:nvPr>
        </p:nvSpPr>
        <p:spPr>
          <a:xfrm>
            <a:off x="381000" y="4857750"/>
            <a:ext cx="8382000" cy="285750"/>
          </a:xfrm>
          <a:solidFill>
            <a:srgbClr val="950101"/>
          </a:solidFill>
        </p:spPr>
        <p:txBody>
          <a:bodyPr anchor="ctr" anchorCtr="0">
            <a:normAutofit/>
          </a:bodyPr>
          <a:lstStyle>
            <a:lvl1pPr marL="18288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endParaRPr lang="en-US" dirty="0" smtClean="0"/>
          </a:p>
        </p:txBody>
      </p:sp>
      <p:sp>
        <p:nvSpPr>
          <p:cNvPr id="4" name="Rectangle 3"/>
          <p:cNvSpPr/>
          <p:nvPr userDrawn="1"/>
        </p:nvSpPr>
        <p:spPr>
          <a:xfrm>
            <a:off x="0" y="4857750"/>
            <a:ext cx="381000" cy="28575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220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5BA89-90E9-BD4E-81C4-0F369B62D96F}" type="datetime1">
              <a:rPr lang="en-US" smtClean="0"/>
              <a:t>2/23/17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defRPr>
            </a:lvl1pPr>
          </a:lstStyle>
          <a:p>
            <a:fld id="{8F82E0A0-C266-4798-8C8F-B9F91E9DA37E}" type="slidenum">
              <a:rPr lang="en-US" sz="1400" b="1" smtClean="0"/>
              <a:pPr/>
              <a:t>‹#›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699569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22E7B-78C4-E748-9EFF-131C4F8EECE1}" type="datetime1">
              <a:rPr lang="en-US" smtClean="0"/>
              <a:t>2/23/17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n-US" sz="2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384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CFE56-CC9F-DB4D-B089-EF19A009390B}" type="datetime1">
              <a:rPr lang="en-US" smtClean="0"/>
              <a:t>2/23/17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708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C3643-7CEE-BB40-99E1-F4E76EB36062}" type="datetime1">
              <a:rPr lang="en-US" smtClean="0"/>
              <a:t>2/23/17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104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0764F-6C3A-754E-A90A-16D8E89E798D}" type="datetime1">
              <a:rPr lang="en-US" smtClean="0"/>
              <a:t>2/23/17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7CB7D-F184-43C7-B6FD-03D728E1BBF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354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8F931-C435-6F43-B3AF-AF718ACA4399}" type="datetime1">
              <a:rPr lang="en-US" smtClean="0"/>
              <a:t>2/23/17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7CB7D-F184-43C7-B6FD-03D728E1BBFF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526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E18FB-6CD3-5C48-949C-1FE75E87547C}" type="datetime1">
              <a:rPr lang="en-US" smtClean="0"/>
              <a:t>2/23/17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7CB7D-F184-43C7-B6FD-03D728E1BBF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997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5853-C209-AF42-B776-DC8B10C82E2F}" type="datetime1">
              <a:rPr lang="en-US" smtClean="0"/>
              <a:t>2/23/17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n-US" sz="28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91192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6FA7C-85AF-3F43-8801-966FFDB50AF3}" type="datetime1">
              <a:rPr lang="en-US" smtClean="0"/>
              <a:t>2/23/17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8F82E0A0-C266-4798-8C8F-B9F91E9DA37E}" type="slidenum">
              <a:rPr lang="en-US" sz="1400" b="1" smtClean="0"/>
              <a:pPr/>
              <a:t>‹#›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814443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6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emf"/><Relationship Id="rId8" Type="http://schemas.openxmlformats.org/officeDocument/2006/relationships/image" Target="../media/image6.emf"/><Relationship Id="rId9" Type="http://schemas.openxmlformats.org/officeDocument/2006/relationships/image" Target="../media/image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emf"/><Relationship Id="rId4" Type="http://schemas.openxmlformats.org/officeDocument/2006/relationships/image" Target="../media/image166.gif"/><Relationship Id="rId5" Type="http://schemas.openxmlformats.org/officeDocument/2006/relationships/image" Target="../media/image167.gi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4.e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emf"/><Relationship Id="rId4" Type="http://schemas.openxmlformats.org/officeDocument/2006/relationships/image" Target="../media/image168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4.em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emf"/><Relationship Id="rId4" Type="http://schemas.openxmlformats.org/officeDocument/2006/relationships/image" Target="../media/image169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4.emf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4.emf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0.emf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1.em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4" Type="http://schemas.openxmlformats.org/officeDocument/2006/relationships/image" Target="../media/image174.gif"/><Relationship Id="rId5" Type="http://schemas.openxmlformats.org/officeDocument/2006/relationships/image" Target="../media/image175.png"/><Relationship Id="rId6" Type="http://schemas.openxmlformats.org/officeDocument/2006/relationships/image" Target="../media/image176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2.png"/></Relationships>
</file>

<file path=ppt/slides/_rels/slide10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4.emf"/><Relationship Id="rId12" Type="http://schemas.openxmlformats.org/officeDocument/2006/relationships/image" Target="../media/image5.emf"/><Relationship Id="rId13" Type="http://schemas.openxmlformats.org/officeDocument/2006/relationships/image" Target="../media/image6.emf"/><Relationship Id="rId1" Type="http://schemas.microsoft.com/office/2007/relationships/media" Target="../media/media1.mov"/><Relationship Id="rId2" Type="http://schemas.openxmlformats.org/officeDocument/2006/relationships/video" Target="../media/media1.mov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7.png"/><Relationship Id="rId8" Type="http://schemas.openxmlformats.org/officeDocument/2006/relationships/image" Target="../media/image177.emf"/><Relationship Id="rId9" Type="http://schemas.openxmlformats.org/officeDocument/2006/relationships/image" Target="../media/image111.pdf"/><Relationship Id="rId10" Type="http://schemas.openxmlformats.org/officeDocument/2006/relationships/image" Target="../media/image98.pd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image" Target="../media/image19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2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0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21.emf"/><Relationship Id="rId7" Type="http://schemas.openxmlformats.org/officeDocument/2006/relationships/oleObject" Target="../embeddings/Microsoft_Equation2.bin"/><Relationship Id="rId8" Type="http://schemas.openxmlformats.org/officeDocument/2006/relationships/image" Target="../media/image1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20.e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21.emf"/><Relationship Id="rId7" Type="http://schemas.openxmlformats.org/officeDocument/2006/relationships/oleObject" Target="../embeddings/Microsoft_Equation3.bin"/><Relationship Id="rId8" Type="http://schemas.openxmlformats.org/officeDocument/2006/relationships/image" Target="../media/image1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21.emf"/><Relationship Id="rId5" Type="http://schemas.openxmlformats.org/officeDocument/2006/relationships/image" Target="../media/image23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21.emf"/><Relationship Id="rId5" Type="http://schemas.openxmlformats.org/officeDocument/2006/relationships/image" Target="../media/image24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25.emf"/><Relationship Id="rId5" Type="http://schemas.openxmlformats.org/officeDocument/2006/relationships/oleObject" Target="../embeddings/oleObject10.bin"/><Relationship Id="rId6" Type="http://schemas.openxmlformats.org/officeDocument/2006/relationships/image" Target="../media/image26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25.emf"/><Relationship Id="rId5" Type="http://schemas.openxmlformats.org/officeDocument/2006/relationships/oleObject" Target="../embeddings/oleObject12.bin"/><Relationship Id="rId6" Type="http://schemas.openxmlformats.org/officeDocument/2006/relationships/image" Target="../media/image26.emf"/><Relationship Id="rId7" Type="http://schemas.openxmlformats.org/officeDocument/2006/relationships/image" Target="../media/image27.emf"/><Relationship Id="rId8" Type="http://schemas.openxmlformats.org/officeDocument/2006/relationships/image" Target="../media/image28.emf"/><Relationship Id="rId9" Type="http://schemas.openxmlformats.org/officeDocument/2006/relationships/image" Target="../media/image29.emf"/><Relationship Id="rId10" Type="http://schemas.openxmlformats.org/officeDocument/2006/relationships/image" Target="../media/image30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7" Type="http://schemas.openxmlformats.org/officeDocument/2006/relationships/image" Target="../media/image37.jpeg"/><Relationship Id="rId8" Type="http://schemas.openxmlformats.org/officeDocument/2006/relationships/image" Target="../media/image38.jpeg"/><Relationship Id="rId9" Type="http://schemas.openxmlformats.org/officeDocument/2006/relationships/image" Target="../media/image39.jpeg"/><Relationship Id="rId10" Type="http://schemas.openxmlformats.org/officeDocument/2006/relationships/image" Target="../media/image9.jpeg"/><Relationship Id="rId11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emf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png"/><Relationship Id="rId12" Type="http://schemas.openxmlformats.org/officeDocument/2006/relationships/image" Target="../media/image48.png"/><Relationship Id="rId13" Type="http://schemas.openxmlformats.org/officeDocument/2006/relationships/image" Target="../media/image49.png"/><Relationship Id="rId14" Type="http://schemas.openxmlformats.org/officeDocument/2006/relationships/image" Target="../media/image50.png"/><Relationship Id="rId15" Type="http://schemas.openxmlformats.org/officeDocument/2006/relationships/image" Target="../media/image51.png"/><Relationship Id="rId16" Type="http://schemas.openxmlformats.org/officeDocument/2006/relationships/image" Target="../media/image52.png"/><Relationship Id="rId17" Type="http://schemas.openxmlformats.org/officeDocument/2006/relationships/image" Target="../media/image53.jpg"/><Relationship Id="rId1" Type="http://schemas.microsoft.com/office/2007/relationships/media" Target="../media/media2.gif"/><Relationship Id="rId2" Type="http://schemas.openxmlformats.org/officeDocument/2006/relationships/video" Target="../media/media2.gif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1.emf"/><Relationship Id="rId6" Type="http://schemas.openxmlformats.org/officeDocument/2006/relationships/image" Target="../media/image42.emf"/><Relationship Id="rId7" Type="http://schemas.openxmlformats.org/officeDocument/2006/relationships/image" Target="../media/image43.emf"/><Relationship Id="rId8" Type="http://schemas.openxmlformats.org/officeDocument/2006/relationships/image" Target="../media/image44.emf"/><Relationship Id="rId9" Type="http://schemas.openxmlformats.org/officeDocument/2006/relationships/image" Target="../media/image45.emf"/><Relationship Id="rId10" Type="http://schemas.openxmlformats.org/officeDocument/2006/relationships/image" Target="../media/image46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5" Type="http://schemas.openxmlformats.org/officeDocument/2006/relationships/image" Target="../media/image56.emf"/><Relationship Id="rId6" Type="http://schemas.openxmlformats.org/officeDocument/2006/relationships/image" Target="../media/image57.emf"/><Relationship Id="rId7" Type="http://schemas.openxmlformats.org/officeDocument/2006/relationships/image" Target="../media/image58.emf"/><Relationship Id="rId8" Type="http://schemas.openxmlformats.org/officeDocument/2006/relationships/image" Target="../media/image59.emf"/><Relationship Id="rId9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5" Type="http://schemas.openxmlformats.org/officeDocument/2006/relationships/image" Target="../media/image63.emf"/><Relationship Id="rId6" Type="http://schemas.openxmlformats.org/officeDocument/2006/relationships/image" Target="../media/image64.emf"/><Relationship Id="rId7" Type="http://schemas.openxmlformats.org/officeDocument/2006/relationships/image" Target="../media/image65.emf"/><Relationship Id="rId8" Type="http://schemas.openxmlformats.org/officeDocument/2006/relationships/image" Target="../media/image66.emf"/><Relationship Id="rId9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emf"/><Relationship Id="rId5" Type="http://schemas.openxmlformats.org/officeDocument/2006/relationships/image" Target="../media/image70.emf"/><Relationship Id="rId6" Type="http://schemas.openxmlformats.org/officeDocument/2006/relationships/image" Target="../media/image71.emf"/><Relationship Id="rId7" Type="http://schemas.openxmlformats.org/officeDocument/2006/relationships/image" Target="../media/image72.emf"/><Relationship Id="rId8" Type="http://schemas.openxmlformats.org/officeDocument/2006/relationships/image" Target="../media/image73.emf"/><Relationship Id="rId9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77.emf"/><Relationship Id="rId5" Type="http://schemas.openxmlformats.org/officeDocument/2006/relationships/oleObject" Target="../embeddings/oleObject13.bin"/><Relationship Id="rId6" Type="http://schemas.openxmlformats.org/officeDocument/2006/relationships/image" Target="../media/image74.emf"/><Relationship Id="rId7" Type="http://schemas.openxmlformats.org/officeDocument/2006/relationships/oleObject" Target="../embeddings/oleObject14.bin"/><Relationship Id="rId8" Type="http://schemas.openxmlformats.org/officeDocument/2006/relationships/image" Target="../media/image75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6.emf"/><Relationship Id="rId3" Type="http://schemas.openxmlformats.org/officeDocument/2006/relationships/image" Target="../media/image77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4" Type="http://schemas.openxmlformats.org/officeDocument/2006/relationships/image" Target="../media/image80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8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4" Type="http://schemas.openxmlformats.org/officeDocument/2006/relationships/image" Target="../media/image83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1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4" Type="http://schemas.openxmlformats.org/officeDocument/2006/relationships/image" Target="../media/image86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4" Type="http://schemas.openxmlformats.org/officeDocument/2006/relationships/image" Target="../media/image78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0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4" Type="http://schemas.openxmlformats.org/officeDocument/2006/relationships/image" Target="../media/image78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0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4" Type="http://schemas.openxmlformats.org/officeDocument/2006/relationships/image" Target="../media/image89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7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4" Type="http://schemas.openxmlformats.org/officeDocument/2006/relationships/image" Target="../media/image92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0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4" Type="http://schemas.openxmlformats.org/officeDocument/2006/relationships/image" Target="../media/image84.emf"/><Relationship Id="rId5" Type="http://schemas.openxmlformats.org/officeDocument/2006/relationships/image" Target="../media/image93.emf"/><Relationship Id="rId6" Type="http://schemas.openxmlformats.org/officeDocument/2006/relationships/image" Target="../media/image94.emf"/><Relationship Id="rId7" Type="http://schemas.openxmlformats.org/officeDocument/2006/relationships/image" Target="../media/image95.emf"/><Relationship Id="rId8" Type="http://schemas.openxmlformats.org/officeDocument/2006/relationships/image" Target="../media/image96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4" Type="http://schemas.openxmlformats.org/officeDocument/2006/relationships/image" Target="../media/image94.emf"/><Relationship Id="rId5" Type="http://schemas.openxmlformats.org/officeDocument/2006/relationships/image" Target="../media/image97.pdf"/><Relationship Id="rId6" Type="http://schemas.openxmlformats.org/officeDocument/2006/relationships/image" Target="../media/image98.pd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6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df"/><Relationship Id="rId4" Type="http://schemas.openxmlformats.org/officeDocument/2006/relationships/image" Target="../media/image98.pdf"/><Relationship Id="rId5" Type="http://schemas.openxmlformats.org/officeDocument/2006/relationships/oleObject" Target="../embeddings/oleObject15.bin"/><Relationship Id="rId6" Type="http://schemas.openxmlformats.org/officeDocument/2006/relationships/image" Target="../media/image20.emf"/><Relationship Id="rId7" Type="http://schemas.openxmlformats.org/officeDocument/2006/relationships/oleObject" Target="../embeddings/oleObject16.bin"/><Relationship Id="rId8" Type="http://schemas.openxmlformats.org/officeDocument/2006/relationships/image" Target="../media/image21.emf"/><Relationship Id="rId9" Type="http://schemas.openxmlformats.org/officeDocument/2006/relationships/image" Target="../media/image99.emf"/><Relationship Id="rId10" Type="http://schemas.openxmlformats.org/officeDocument/2006/relationships/image" Target="../media/image100.emf"/><Relationship Id="rId11" Type="http://schemas.openxmlformats.org/officeDocument/2006/relationships/image" Target="../media/image101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df"/><Relationship Id="rId4" Type="http://schemas.openxmlformats.org/officeDocument/2006/relationships/oleObject" Target="../embeddings/oleObject17.bin"/><Relationship Id="rId5" Type="http://schemas.openxmlformats.org/officeDocument/2006/relationships/image" Target="../media/image21.emf"/><Relationship Id="rId6" Type="http://schemas.openxmlformats.org/officeDocument/2006/relationships/image" Target="../media/image102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df"/><Relationship Id="rId4" Type="http://schemas.openxmlformats.org/officeDocument/2006/relationships/image" Target="../media/image99.emf"/><Relationship Id="rId5" Type="http://schemas.openxmlformats.org/officeDocument/2006/relationships/image" Target="../media/image103.emf"/><Relationship Id="rId6" Type="http://schemas.openxmlformats.org/officeDocument/2006/relationships/image" Target="../media/image93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7.pd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4" Type="http://schemas.openxmlformats.org/officeDocument/2006/relationships/oleObject" Target="../embeddings/oleObject18.bin"/><Relationship Id="rId5" Type="http://schemas.openxmlformats.org/officeDocument/2006/relationships/image" Target="../media/image104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4" Type="http://schemas.openxmlformats.org/officeDocument/2006/relationships/oleObject" Target="../embeddings/oleObject19.bin"/><Relationship Id="rId5" Type="http://schemas.openxmlformats.org/officeDocument/2006/relationships/image" Target="../media/image104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4" Type="http://schemas.openxmlformats.org/officeDocument/2006/relationships/image" Target="../media/image106.emf"/><Relationship Id="rId5" Type="http://schemas.openxmlformats.org/officeDocument/2006/relationships/oleObject" Target="../embeddings/oleObject21.bin"/><Relationship Id="rId6" Type="http://schemas.openxmlformats.org/officeDocument/2006/relationships/image" Target="../media/image107.emf"/><Relationship Id="rId7" Type="http://schemas.openxmlformats.org/officeDocument/2006/relationships/image" Target="../media/image108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3.emf"/><Relationship Id="rId12" Type="http://schemas.openxmlformats.org/officeDocument/2006/relationships/image" Target="../media/image114.emf"/><Relationship Id="rId13" Type="http://schemas.openxmlformats.org/officeDocument/2006/relationships/image" Target="../media/image115.pdf"/><Relationship Id="rId14" Type="http://schemas.openxmlformats.org/officeDocument/2006/relationships/oleObject" Target="../embeddings/oleObject22.bin"/><Relationship Id="rId15" Type="http://schemas.openxmlformats.org/officeDocument/2006/relationships/image" Target="../media/image109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12.xml"/><Relationship Id="rId3" Type="http://schemas.openxmlformats.org/officeDocument/2006/relationships/image" Target="../media/image110.emf"/><Relationship Id="rId4" Type="http://schemas.openxmlformats.org/officeDocument/2006/relationships/image" Target="../media/image93.emf"/><Relationship Id="rId5" Type="http://schemas.openxmlformats.org/officeDocument/2006/relationships/image" Target="../media/image111.pdf"/><Relationship Id="rId6" Type="http://schemas.openxmlformats.org/officeDocument/2006/relationships/image" Target="../media/image98.pdf"/><Relationship Id="rId7" Type="http://schemas.openxmlformats.org/officeDocument/2006/relationships/image" Target="../media/image96.emf"/><Relationship Id="rId8" Type="http://schemas.openxmlformats.org/officeDocument/2006/relationships/image" Target="../media/image95.emf"/><Relationship Id="rId9" Type="http://schemas.openxmlformats.org/officeDocument/2006/relationships/image" Target="../media/image94.emf"/><Relationship Id="rId10" Type="http://schemas.openxmlformats.org/officeDocument/2006/relationships/image" Target="../media/image112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4" Type="http://schemas.openxmlformats.org/officeDocument/2006/relationships/image" Target="../media/image89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7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4" Type="http://schemas.openxmlformats.org/officeDocument/2006/relationships/image" Target="../media/image92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0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4" Type="http://schemas.openxmlformats.org/officeDocument/2006/relationships/image" Target="../media/image118.emf"/><Relationship Id="rId5" Type="http://schemas.openxmlformats.org/officeDocument/2006/relationships/image" Target="../media/image119.emf"/><Relationship Id="rId6" Type="http://schemas.openxmlformats.org/officeDocument/2006/relationships/image" Target="../media/image120.emf"/><Relationship Id="rId7" Type="http://schemas.openxmlformats.org/officeDocument/2006/relationships/image" Target="../media/image121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6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4" Type="http://schemas.openxmlformats.org/officeDocument/2006/relationships/image" Target="../media/image124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2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4" Type="http://schemas.openxmlformats.org/officeDocument/2006/relationships/image" Target="../media/image127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5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4" Type="http://schemas.openxmlformats.org/officeDocument/2006/relationships/image" Target="../media/image130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8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4" Type="http://schemas.openxmlformats.org/officeDocument/2006/relationships/image" Target="../media/image133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1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0.emf"/><Relationship Id="rId3" Type="http://schemas.openxmlformats.org/officeDocument/2006/relationships/image" Target="../media/image134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5.emf"/><Relationship Id="rId3" Type="http://schemas.openxmlformats.org/officeDocument/2006/relationships/image" Target="../media/image133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4" Type="http://schemas.openxmlformats.org/officeDocument/2006/relationships/image" Target="../media/image138.emf"/><Relationship Id="rId5" Type="http://schemas.openxmlformats.org/officeDocument/2006/relationships/image" Target="../media/image139.emf"/><Relationship Id="rId6" Type="http://schemas.openxmlformats.org/officeDocument/2006/relationships/image" Target="../media/image140.emf"/><Relationship Id="rId7" Type="http://schemas.openxmlformats.org/officeDocument/2006/relationships/image" Target="../media/image141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4" Type="http://schemas.openxmlformats.org/officeDocument/2006/relationships/image" Target="../media/image142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2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4" Type="http://schemas.openxmlformats.org/officeDocument/2006/relationships/image" Target="../media/image123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4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4" Type="http://schemas.openxmlformats.org/officeDocument/2006/relationships/image" Target="../media/image142.emf"/><Relationship Id="rId5" Type="http://schemas.openxmlformats.org/officeDocument/2006/relationships/image" Target="../media/image124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2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4" Type="http://schemas.openxmlformats.org/officeDocument/2006/relationships/image" Target="../media/image142.emf"/><Relationship Id="rId5" Type="http://schemas.openxmlformats.org/officeDocument/2006/relationships/image" Target="../media/image124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3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4" Type="http://schemas.openxmlformats.org/officeDocument/2006/relationships/image" Target="../media/image142.emf"/><Relationship Id="rId5" Type="http://schemas.openxmlformats.org/officeDocument/2006/relationships/image" Target="../media/image124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5.e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4" Type="http://schemas.openxmlformats.org/officeDocument/2006/relationships/image" Target="../media/image147.emf"/><Relationship Id="rId5" Type="http://schemas.openxmlformats.org/officeDocument/2006/relationships/image" Target="../media/image148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5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4" Type="http://schemas.openxmlformats.org/officeDocument/2006/relationships/image" Target="../media/image147.emf"/><Relationship Id="rId5" Type="http://schemas.openxmlformats.org/officeDocument/2006/relationships/image" Target="../media/image148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9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4" Type="http://schemas.openxmlformats.org/officeDocument/2006/relationships/image" Target="../media/image152.emf"/><Relationship Id="rId5" Type="http://schemas.openxmlformats.org/officeDocument/2006/relationships/image" Target="../media/image147.emf"/><Relationship Id="rId6" Type="http://schemas.openxmlformats.org/officeDocument/2006/relationships/image" Target="../media/image148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4" Type="http://schemas.openxmlformats.org/officeDocument/2006/relationships/image" Target="../media/image153.emf"/><Relationship Id="rId5" Type="http://schemas.openxmlformats.org/officeDocument/2006/relationships/image" Target="../media/image87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9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4" Type="http://schemas.openxmlformats.org/officeDocument/2006/relationships/image" Target="../media/image155.emf"/><Relationship Id="rId5" Type="http://schemas.openxmlformats.org/officeDocument/2006/relationships/image" Target="../media/image153.emf"/><Relationship Id="rId6" Type="http://schemas.openxmlformats.org/officeDocument/2006/relationships/image" Target="../media/image87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4" Type="http://schemas.openxmlformats.org/officeDocument/2006/relationships/image" Target="../media/image91.emf"/><Relationship Id="rId5" Type="http://schemas.openxmlformats.org/officeDocument/2006/relationships/image" Target="../media/image153.emf"/><Relationship Id="rId6" Type="http://schemas.openxmlformats.org/officeDocument/2006/relationships/image" Target="../media/image87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6.emf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7.emf"/><Relationship Id="rId3" Type="http://schemas.openxmlformats.org/officeDocument/2006/relationships/image" Target="../media/image158.emf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9.emf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0.png"/><Relationship Id="rId3" Type="http://schemas.openxmlformats.org/officeDocument/2006/relationships/image" Target="../media/image161.e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4" Type="http://schemas.openxmlformats.org/officeDocument/2006/relationships/image" Target="../media/image161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2.e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4" Type="http://schemas.openxmlformats.org/officeDocument/2006/relationships/image" Target="../media/image161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3.emf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4.emf"/><Relationship Id="rId3" Type="http://schemas.openxmlformats.org/officeDocument/2006/relationships/image" Target="../media/image16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1" y="-19050"/>
            <a:ext cx="9144001" cy="685800"/>
          </a:xfrm>
          <a:prstGeom prst="rect">
            <a:avLst/>
          </a:prstGeom>
          <a:solidFill>
            <a:srgbClr val="850918"/>
          </a:solidFill>
          <a:ln>
            <a:solidFill>
              <a:srgbClr val="C102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1" name="Picture 10" descr="210px-Stanford_University_sea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622"/>
            <a:ext cx="609600" cy="6096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-171450"/>
            <a:ext cx="8305800" cy="962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Chapter 3: Wave-mode separation in the continuous wavelet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d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omain using combined translational and rotational data</a:t>
            </a:r>
          </a:p>
        </p:txBody>
      </p:sp>
      <p:pic>
        <p:nvPicPr>
          <p:cNvPr id="15" name="Picture 14" descr="sep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97822"/>
            <a:ext cx="499319" cy="457360"/>
          </a:xfrm>
          <a:prstGeom prst="rect">
            <a:avLst/>
          </a:prstGeom>
        </p:spPr>
      </p:pic>
      <p:pic>
        <p:nvPicPr>
          <p:cNvPr id="7" name="Picture 6" descr="Dyn164-st335-3c-gr13-vzin.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690457"/>
            <a:ext cx="2415366" cy="4656289"/>
          </a:xfrm>
          <a:prstGeom prst="rect">
            <a:avLst/>
          </a:prstGeom>
        </p:spPr>
      </p:pic>
      <p:pic>
        <p:nvPicPr>
          <p:cNvPr id="8" name="Picture 7" descr="Dyn164-st335-3c-cgr12-nmo-vzout.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690458"/>
            <a:ext cx="2438400" cy="4700692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4078334" y="2800350"/>
            <a:ext cx="914400" cy="533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kettleman_3ball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67489" t="10252" r="2166" b="14569"/>
          <a:stretch/>
        </p:blipFill>
        <p:spPr>
          <a:xfrm>
            <a:off x="3913234" y="1656470"/>
            <a:ext cx="1118454" cy="9914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95400" y="723840"/>
            <a:ext cx="3263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latin typeface="Arial Black"/>
                <a:cs typeface="Arial Black"/>
              </a:rPr>
              <a:t>Vertical component</a:t>
            </a:r>
            <a:endParaRPr lang="en-US" sz="20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0" y="742950"/>
            <a:ext cx="3263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latin typeface="Arial Black"/>
                <a:cs typeface="Arial Black"/>
              </a:rPr>
              <a:t>P</a:t>
            </a:r>
            <a:r>
              <a:rPr lang="en-US" sz="2000" dirty="0">
                <a:solidFill>
                  <a:srgbClr val="FFFF00"/>
                </a:solidFill>
                <a:latin typeface="Arial Black"/>
                <a:cs typeface="Arial Black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latin typeface="Arial Black"/>
                <a:cs typeface="Arial Black"/>
              </a:rPr>
              <a:t>waves</a:t>
            </a:r>
            <a:endParaRPr lang="en-US" sz="20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810638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10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Ground roll / Rayleigh / Surface waves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Introduction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rgbClr val="FF6600"/>
                </a:solidFill>
              </a:rPr>
              <a:t>Polarization-based wave-mode separation</a:t>
            </a:r>
            <a:endParaRPr lang="en-US" dirty="0"/>
          </a:p>
        </p:txBody>
      </p:sp>
      <p:pic>
        <p:nvPicPr>
          <p:cNvPr id="2" name="Picture 1" descr="she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666750"/>
            <a:ext cx="4237368" cy="4038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43400" y="432435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courtesy of Shell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22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100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Vz</a:t>
            </a:r>
            <a:r>
              <a:rPr lang="en-US" sz="2400" dirty="0" smtClean="0">
                <a:solidFill>
                  <a:srgbClr val="FFFFFF"/>
                </a:solidFill>
              </a:rPr>
              <a:t> noise </a:t>
            </a:r>
            <a:r>
              <a:rPr lang="en-US" sz="2400" dirty="0">
                <a:solidFill>
                  <a:srgbClr val="FFFFFF"/>
                </a:solidFill>
              </a:rPr>
              <a:t>in ocean bottom node data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Introduction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rgbClr val="FF6600"/>
                </a:solidFill>
              </a:rPr>
              <a:t>Polarization-based wave-mode separation</a:t>
            </a:r>
            <a:endParaRPr lang="en-US" dirty="0"/>
          </a:p>
        </p:txBody>
      </p:sp>
      <p:pic>
        <p:nvPicPr>
          <p:cNvPr id="2" name="Picture 1" descr="obs_noise_atten_complex_wavelet_yu_zhou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2" t="36666" r="66129" b="39210"/>
          <a:stretch/>
        </p:blipFill>
        <p:spPr>
          <a:xfrm>
            <a:off x="457200" y="406778"/>
            <a:ext cx="2819400" cy="4050922"/>
          </a:xfrm>
          <a:prstGeom prst="rect">
            <a:avLst/>
          </a:prstGeom>
        </p:spPr>
      </p:pic>
      <p:pic>
        <p:nvPicPr>
          <p:cNvPr id="10" name="Picture 9" descr="obs_noise_atten_complex_wavelet_yu_zhou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0" t="13210" r="70922" b="67037"/>
          <a:stretch/>
        </p:blipFill>
        <p:spPr>
          <a:xfrm>
            <a:off x="3314700" y="457579"/>
            <a:ext cx="2552700" cy="4038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4019550"/>
            <a:ext cx="2743200" cy="381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Hydrophone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52800" y="4019550"/>
            <a:ext cx="2514600" cy="381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Vertical with </a:t>
            </a:r>
            <a:r>
              <a:rPr lang="en-US" dirty="0" err="1" smtClean="0">
                <a:solidFill>
                  <a:srgbClr val="FFFF00"/>
                </a:solidFill>
              </a:rPr>
              <a:t>Vz</a:t>
            </a:r>
            <a:r>
              <a:rPr lang="en-US" dirty="0" smtClean="0">
                <a:solidFill>
                  <a:srgbClr val="FFFF00"/>
                </a:solidFill>
              </a:rPr>
              <a:t> noise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57600" y="4476750"/>
            <a:ext cx="2053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(Zhou et al., 2011) </a:t>
            </a:r>
            <a:endParaRPr lang="en-US" dirty="0"/>
          </a:p>
        </p:txBody>
      </p:sp>
      <p:pic>
        <p:nvPicPr>
          <p:cNvPr id="11" name="Picture 10" descr="Lwave-v8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10911" y="1858300"/>
            <a:ext cx="3182231" cy="1716854"/>
          </a:xfrm>
          <a:prstGeom prst="rect">
            <a:avLst/>
          </a:prstGeom>
        </p:spPr>
      </p:pic>
      <p:pic>
        <p:nvPicPr>
          <p:cNvPr id="12" name="Picture 11" descr="Twave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19905" y="2076450"/>
            <a:ext cx="3200400" cy="12954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19800" y="666750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 wave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696200" y="666750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</a:t>
            </a:r>
            <a:r>
              <a:rPr lang="en-US" dirty="0" smtClean="0"/>
              <a:t> wave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88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101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Vz</a:t>
            </a:r>
            <a:r>
              <a:rPr lang="en-US" sz="2400" dirty="0" smtClean="0">
                <a:solidFill>
                  <a:srgbClr val="FFFFFF"/>
                </a:solidFill>
              </a:rPr>
              <a:t> noise suppression with match filtering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Introduction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rgbClr val="FF6600"/>
                </a:solidFill>
              </a:rPr>
              <a:t>Polarization-based wave-mode separation</a:t>
            </a:r>
            <a:endParaRPr lang="en-US" dirty="0"/>
          </a:p>
        </p:txBody>
      </p:sp>
      <p:pic>
        <p:nvPicPr>
          <p:cNvPr id="2" name="Picture 1" descr="obs_noise_atten_complex_wavelet_yu_zhou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2" t="36666" r="66129" b="39210"/>
          <a:stretch/>
        </p:blipFill>
        <p:spPr>
          <a:xfrm>
            <a:off x="457200" y="406778"/>
            <a:ext cx="2819400" cy="4050922"/>
          </a:xfrm>
          <a:prstGeom prst="rect">
            <a:avLst/>
          </a:prstGeom>
        </p:spPr>
      </p:pic>
      <p:pic>
        <p:nvPicPr>
          <p:cNvPr id="10" name="Picture 9" descr="obs_noise_atten_complex_wavelet_yu_zhou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0" t="13210" r="70922" b="67037"/>
          <a:stretch/>
        </p:blipFill>
        <p:spPr>
          <a:xfrm>
            <a:off x="3314700" y="457579"/>
            <a:ext cx="2552700" cy="4038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4019550"/>
            <a:ext cx="2743200" cy="381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Hydrophone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52800" y="4019550"/>
            <a:ext cx="2514600" cy="381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Vertical with </a:t>
            </a:r>
            <a:r>
              <a:rPr lang="en-US" dirty="0" err="1" smtClean="0">
                <a:solidFill>
                  <a:srgbClr val="FFFF00"/>
                </a:solidFill>
              </a:rPr>
              <a:t>Vz</a:t>
            </a:r>
            <a:r>
              <a:rPr lang="en-US" dirty="0" smtClean="0">
                <a:solidFill>
                  <a:srgbClr val="FFFF00"/>
                </a:solidFill>
              </a:rPr>
              <a:t> noise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57600" y="4476750"/>
            <a:ext cx="2053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(Zhou et al., 2011) </a:t>
            </a:r>
            <a:endParaRPr lang="en-US" dirty="0"/>
          </a:p>
        </p:txBody>
      </p:sp>
      <p:pic>
        <p:nvPicPr>
          <p:cNvPr id="8" name="Picture 7" descr="obs_noise_atten_complex_wavelet_yu_zhou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3" t="22716" r="7016" b="67655"/>
          <a:stretch/>
        </p:blipFill>
        <p:spPr>
          <a:xfrm>
            <a:off x="457200" y="514350"/>
            <a:ext cx="7571154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3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102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Vz</a:t>
            </a:r>
            <a:r>
              <a:rPr lang="en-US" sz="2400" dirty="0" smtClean="0">
                <a:solidFill>
                  <a:srgbClr val="FFFFFF"/>
                </a:solidFill>
              </a:rPr>
              <a:t> noise suppression with match filtering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Introduction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rgbClr val="FF6600"/>
                </a:solidFill>
              </a:rPr>
              <a:t>Polarization-based wave-mode separation</a:t>
            </a:r>
            <a:endParaRPr lang="en-US" dirty="0"/>
          </a:p>
        </p:txBody>
      </p:sp>
      <p:pic>
        <p:nvPicPr>
          <p:cNvPr id="2" name="Picture 1" descr="obs_noise_atten_complex_wavelet_yu_zhou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2" t="36666" r="66129" b="39210"/>
          <a:stretch/>
        </p:blipFill>
        <p:spPr>
          <a:xfrm>
            <a:off x="457200" y="406778"/>
            <a:ext cx="2819400" cy="4050922"/>
          </a:xfrm>
          <a:prstGeom prst="rect">
            <a:avLst/>
          </a:prstGeom>
        </p:spPr>
      </p:pic>
      <p:pic>
        <p:nvPicPr>
          <p:cNvPr id="10" name="Picture 9" descr="obs_noise_atten_complex_wavelet_yu_zhou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0" t="13210" r="70922" b="67037"/>
          <a:stretch/>
        </p:blipFill>
        <p:spPr>
          <a:xfrm>
            <a:off x="3314700" y="457579"/>
            <a:ext cx="2552700" cy="4038600"/>
          </a:xfrm>
          <a:prstGeom prst="rect">
            <a:avLst/>
          </a:prstGeom>
        </p:spPr>
      </p:pic>
      <p:pic>
        <p:nvPicPr>
          <p:cNvPr id="12" name="Picture 11" descr="obs_noise_atten_complex_wavelet_yu_zhou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6" t="13457" r="53667" b="67037"/>
          <a:stretch/>
        </p:blipFill>
        <p:spPr>
          <a:xfrm>
            <a:off x="5943600" y="508378"/>
            <a:ext cx="2514600" cy="39730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4019550"/>
            <a:ext cx="2743200" cy="381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Hydrophone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52800" y="4019550"/>
            <a:ext cx="2514600" cy="381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Vertical with </a:t>
            </a:r>
            <a:r>
              <a:rPr lang="en-US" dirty="0" err="1" smtClean="0">
                <a:solidFill>
                  <a:srgbClr val="FFFF00"/>
                </a:solidFill>
              </a:rPr>
              <a:t>Vz</a:t>
            </a:r>
            <a:r>
              <a:rPr lang="en-US" dirty="0" smtClean="0">
                <a:solidFill>
                  <a:srgbClr val="FFFF00"/>
                </a:solidFill>
              </a:rPr>
              <a:t> noise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43600" y="4019550"/>
            <a:ext cx="2514600" cy="6096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Vertical after </a:t>
            </a:r>
            <a:r>
              <a:rPr lang="en-US" dirty="0" err="1" smtClean="0">
                <a:solidFill>
                  <a:srgbClr val="FFFF00"/>
                </a:solidFill>
              </a:rPr>
              <a:t>Vz</a:t>
            </a:r>
            <a:r>
              <a:rPr lang="en-US" dirty="0" smtClean="0">
                <a:solidFill>
                  <a:srgbClr val="FFFF00"/>
                </a:solidFill>
              </a:rPr>
              <a:t> noise suppression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57600" y="4476750"/>
            <a:ext cx="2053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(Zhou et al., 2011)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50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103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Vz</a:t>
            </a:r>
            <a:r>
              <a:rPr lang="en-US" sz="2400" dirty="0" smtClean="0">
                <a:solidFill>
                  <a:srgbClr val="FFFFFF"/>
                </a:solidFill>
              </a:rPr>
              <a:t> noise suppression with match filtering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Introduction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rgbClr val="FF6600"/>
                </a:solidFill>
              </a:rPr>
              <a:t>Polarization-based wave-mode separation</a:t>
            </a:r>
            <a:endParaRPr lang="en-US" dirty="0"/>
          </a:p>
        </p:txBody>
      </p:sp>
      <p:pic>
        <p:nvPicPr>
          <p:cNvPr id="2" name="Picture 1" descr="obs_noise_atten_complex_wavelet_yu_zhou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2" t="36666" r="66129" b="39210"/>
          <a:stretch/>
        </p:blipFill>
        <p:spPr>
          <a:xfrm>
            <a:off x="457200" y="406778"/>
            <a:ext cx="2819400" cy="40509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4019550"/>
            <a:ext cx="2743200" cy="381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Hydrophone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57600" y="4476750"/>
            <a:ext cx="2053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(Zhou et al., 2011)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00400" y="590550"/>
            <a:ext cx="6096000" cy="318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Extension of the data dimensions to a domain where noise is separable from data</a:t>
            </a:r>
          </a:p>
          <a:p>
            <a:pPr>
              <a:lnSpc>
                <a:spcPct val="120000"/>
              </a:lnSpc>
            </a:pPr>
            <a:endParaRPr lang="en-US" sz="2400" dirty="0" smtClean="0"/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Requires an input model of “clean” data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Spatial transforms that rely on sufficient spatial sampling of the </a:t>
            </a:r>
            <a:r>
              <a:rPr lang="en-US" sz="2400" dirty="0" err="1" smtClean="0"/>
              <a:t>wavefield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32383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104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Ground roll suppression with adaptive subtraction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Introduction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rgbClr val="FF6600"/>
                </a:solidFill>
              </a:rPr>
              <a:t>Polarization-based wave-mode separation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029200" y="4476750"/>
            <a:ext cx="214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Edme</a:t>
            </a:r>
            <a:r>
              <a:rPr lang="en-US" dirty="0" smtClean="0"/>
              <a:t> et al., 2014) </a:t>
            </a:r>
            <a:endParaRPr lang="en-US" dirty="0"/>
          </a:p>
        </p:txBody>
      </p:sp>
      <p:pic>
        <p:nvPicPr>
          <p:cNvPr id="9" name="Picture 8" descr="SLB_Rotational_Muyzert_EAGE2014_Th_ELI1_08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0" t="8889" r="10202" b="39012"/>
          <a:stretch/>
        </p:blipFill>
        <p:spPr>
          <a:xfrm>
            <a:off x="0" y="514350"/>
            <a:ext cx="4953000" cy="464481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19682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105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Ground roll suppression with adaptive subtraction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Introduction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rgbClr val="FF6600"/>
                </a:solidFill>
              </a:rPr>
              <a:t>Polarization-based wave-mode separation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029200" y="4476750"/>
            <a:ext cx="214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Edme</a:t>
            </a:r>
            <a:r>
              <a:rPr lang="en-US" dirty="0" smtClean="0"/>
              <a:t> et al., 2014) </a:t>
            </a:r>
            <a:endParaRPr lang="en-US" dirty="0"/>
          </a:p>
        </p:txBody>
      </p:sp>
      <p:pic>
        <p:nvPicPr>
          <p:cNvPr id="9" name="Picture 8" descr="SLB_Rotational_Muyzert_EAGE2014_Th_ELI1_08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0" t="8889" r="10202" b="39012"/>
          <a:stretch/>
        </p:blipFill>
        <p:spPr>
          <a:xfrm>
            <a:off x="0" y="514350"/>
            <a:ext cx="4953000" cy="464481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Box 10"/>
          <p:cNvSpPr txBox="1"/>
          <p:nvPr/>
        </p:nvSpPr>
        <p:spPr>
          <a:xfrm>
            <a:off x="4876800" y="438150"/>
            <a:ext cx="4267200" cy="362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No spatial sampling requirements</a:t>
            </a:r>
          </a:p>
          <a:p>
            <a:pPr>
              <a:lnSpc>
                <a:spcPct val="120000"/>
              </a:lnSpc>
            </a:pPr>
            <a:endParaRPr lang="en-US" sz="2400" dirty="0" smtClean="0"/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Requires a model of the noise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Assumption that noise appears only on particular data components</a:t>
            </a:r>
          </a:p>
        </p:txBody>
      </p:sp>
    </p:spTree>
    <p:extLst>
      <p:ext uri="{BB962C8B-B14F-4D97-AF65-F5344CB8AC3E}">
        <p14:creationId xmlns:p14="http://schemas.microsoft.com/office/powerpoint/2010/main" val="2581859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 preferRelativeResize="0"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1" y="318132"/>
            <a:ext cx="448974" cy="50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179" y="1204144"/>
            <a:ext cx="4263733" cy="3733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58920A-5C50-4447-95E8-41B1319138D1}" type="slidenum">
              <a:rPr lang="en-US" smtClean="0"/>
              <a:pPr>
                <a:defRPr/>
              </a:pPr>
              <a:t>106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1" y="57150"/>
            <a:ext cx="7772426" cy="666875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en-US" sz="2300" b="1" dirty="0" smtClean="0">
                <a:solidFill>
                  <a:srgbClr val="0050AA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“FD Pressure” Idea</a:t>
            </a:r>
            <a:endParaRPr lang="en-US" sz="2400" b="1" dirty="0" smtClean="0">
              <a:solidFill>
                <a:srgbClr val="0050AA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en-US" sz="23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-Put the FD Stencil </a:t>
            </a:r>
            <a:r>
              <a:rPr lang="en-US" sz="2300" b="1" i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 the Earth-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7190" y="2470436"/>
            <a:ext cx="1676049" cy="119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4" name="Group 13"/>
          <p:cNvGrpSpPr/>
          <p:nvPr/>
        </p:nvGrpSpPr>
        <p:grpSpPr>
          <a:xfrm>
            <a:off x="5454497" y="1204145"/>
            <a:ext cx="1063289" cy="2527886"/>
            <a:chOff x="4465627" y="1488563"/>
            <a:chExt cx="1063289" cy="3370515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5627" y="1488563"/>
              <a:ext cx="579069" cy="2519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48" name="Picture 4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7113" t="11027" r="5918" b="29477"/>
            <a:stretch>
              <a:fillRect/>
            </a:stretch>
          </p:blipFill>
          <p:spPr bwMode="auto">
            <a:xfrm>
              <a:off x="4927733" y="1488563"/>
              <a:ext cx="601183" cy="3370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6" name="Group 15"/>
          <p:cNvGrpSpPr/>
          <p:nvPr/>
        </p:nvGrpSpPr>
        <p:grpSpPr>
          <a:xfrm>
            <a:off x="1254646" y="1275917"/>
            <a:ext cx="1726343" cy="3141911"/>
            <a:chOff x="1254645" y="1701223"/>
            <a:chExt cx="1726343" cy="418921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45" t="9925" r="10988" b="9566"/>
            <a:stretch>
              <a:fillRect/>
            </a:stretch>
          </p:blipFill>
          <p:spPr bwMode="auto">
            <a:xfrm>
              <a:off x="1324033" y="1701223"/>
              <a:ext cx="1593156" cy="1674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45" t="9925" r="10988" b="9566"/>
            <a:stretch>
              <a:fillRect/>
            </a:stretch>
          </p:blipFill>
          <p:spPr bwMode="auto">
            <a:xfrm>
              <a:off x="1254645" y="3710763"/>
              <a:ext cx="1726343" cy="2179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5" name="TextBox 4"/>
          <p:cNvSpPr txBox="1"/>
          <p:nvPr/>
        </p:nvSpPr>
        <p:spPr>
          <a:xfrm>
            <a:off x="5562600" y="455295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(Courtesy of Fred </a:t>
            </a:r>
            <a:r>
              <a:rPr lang="en-US" dirty="0" err="1" smtClean="0"/>
              <a:t>Herkenhoff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177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1" y="-19050"/>
            <a:ext cx="9144001" cy="1143000"/>
          </a:xfrm>
          <a:prstGeom prst="rect">
            <a:avLst/>
          </a:prstGeom>
          <a:solidFill>
            <a:srgbClr val="850918"/>
          </a:solidFill>
          <a:ln>
            <a:solidFill>
              <a:srgbClr val="C102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0" y="57151"/>
            <a:ext cx="9144000" cy="962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Thanks for listening</a:t>
            </a:r>
            <a:endParaRPr lang="en-US" sz="3600" kern="1200" dirty="0"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0" name="Picture 19" descr="210px-Stanford_University_sea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" y="57150"/>
            <a:ext cx="990600" cy="990600"/>
          </a:xfrm>
          <a:prstGeom prst="rect">
            <a:avLst/>
          </a:prstGeom>
        </p:spPr>
      </p:pic>
      <p:pic>
        <p:nvPicPr>
          <p:cNvPr id="21" name="Picture 20" descr="sep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699" y="133350"/>
            <a:ext cx="894301" cy="819150"/>
          </a:xfrm>
          <a:prstGeom prst="rect">
            <a:avLst/>
          </a:prstGeom>
        </p:spPr>
      </p:pic>
      <p:pic>
        <p:nvPicPr>
          <p:cNvPr id="7" name="kettleman_3ball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0252" b="14569"/>
          <a:stretch/>
        </p:blipFill>
        <p:spPr>
          <a:xfrm>
            <a:off x="1066800" y="3028950"/>
            <a:ext cx="7198324" cy="19363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81200" y="3788439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Black"/>
                <a:cs typeface="Arial Black"/>
              </a:rPr>
              <a:t>1C</a:t>
            </a:r>
            <a:endParaRPr lang="en-US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77265" y="380261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/>
                <a:cs typeface="Arial Black"/>
              </a:rPr>
              <a:t>3</a:t>
            </a:r>
            <a:r>
              <a:rPr lang="en-US" dirty="0" smtClean="0">
                <a:solidFill>
                  <a:schemeClr val="bg1"/>
                </a:solidFill>
                <a:latin typeface="Arial Black"/>
                <a:cs typeface="Arial Black"/>
              </a:rPr>
              <a:t>C</a:t>
            </a:r>
            <a:endParaRPr lang="en-US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56399" y="3797321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Black"/>
                <a:cs typeface="Arial Black"/>
              </a:rPr>
              <a:t>6C</a:t>
            </a:r>
            <a:endParaRPr lang="en-US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pic>
        <p:nvPicPr>
          <p:cNvPr id="11" name="Picture 10" descr="Dyn164-st335-3c-cgr12-weight-trc280.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504950"/>
            <a:ext cx="1291716" cy="1683300"/>
          </a:xfrm>
          <a:prstGeom prst="rect">
            <a:avLst/>
          </a:prstGeom>
        </p:spPr>
      </p:pic>
      <p:pic>
        <p:nvPicPr>
          <p:cNvPr id="12" name="Picture 11" descr="Dyn164-st335-3c-csvdtrc280-t2-V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660" y="1928282"/>
            <a:ext cx="1178940" cy="953964"/>
          </a:xfrm>
          <a:prstGeom prst="rect">
            <a:avLst/>
          </a:prstGeom>
        </p:spPr>
      </p:pic>
      <p:pic>
        <p:nvPicPr>
          <p:cNvPr id="13" name="Picture 12" descr="Dyn164-st335-3c-cwttrc280-t2.pdf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/>
          <a:stretch/>
        </p:blipFill>
        <p:spPr>
          <a:xfrm>
            <a:off x="2937815" y="1944537"/>
            <a:ext cx="1253185" cy="93201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600200" y="1657350"/>
            <a:ext cx="838200" cy="1524000"/>
            <a:chOff x="4038600" y="1504950"/>
            <a:chExt cx="1828800" cy="3352800"/>
          </a:xfrm>
        </p:grpSpPr>
        <p:sp>
          <p:nvSpPr>
            <p:cNvPr id="22" name="Rectangle 21"/>
            <p:cNvSpPr/>
            <p:nvPr/>
          </p:nvSpPr>
          <p:spPr>
            <a:xfrm>
              <a:off x="4038600" y="1504950"/>
              <a:ext cx="1828800" cy="3352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Dyn164-st335-3c-cwttrc280-amp0.ps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6348" y="1540478"/>
              <a:ext cx="1751052" cy="3317272"/>
            </a:xfrm>
            <a:prstGeom prst="rect">
              <a:avLst/>
            </a:prstGeom>
          </p:spPr>
        </p:pic>
      </p:grpSp>
      <p:pic>
        <p:nvPicPr>
          <p:cNvPr id="36" name="Picture 35" descr="Dyn164-st335-3c-gr13-vzin.ps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6" y="1504950"/>
            <a:ext cx="948657" cy="1828800"/>
          </a:xfrm>
          <a:prstGeom prst="rect">
            <a:avLst/>
          </a:prstGeom>
        </p:spPr>
      </p:pic>
      <p:pic>
        <p:nvPicPr>
          <p:cNvPr id="37" name="Picture 36" descr="Dyn164-st335-3c-cgr12-nmo-vzout.ps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943" y="1504950"/>
            <a:ext cx="948657" cy="1828800"/>
          </a:xfrm>
          <a:prstGeom prst="rect">
            <a:avLst/>
          </a:prstGeom>
        </p:spPr>
      </p:pic>
      <p:sp>
        <p:nvSpPr>
          <p:cNvPr id="38" name="Right Arrow 37"/>
          <p:cNvSpPr/>
          <p:nvPr/>
        </p:nvSpPr>
        <p:spPr>
          <a:xfrm>
            <a:off x="1143000" y="2266950"/>
            <a:ext cx="38100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2514600" y="2266950"/>
            <a:ext cx="38100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40" name="Right Arrow 39"/>
          <p:cNvSpPr/>
          <p:nvPr/>
        </p:nvSpPr>
        <p:spPr>
          <a:xfrm>
            <a:off x="4309532" y="2266950"/>
            <a:ext cx="38100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41" name="Right Arrow 40"/>
          <p:cNvSpPr/>
          <p:nvPr/>
        </p:nvSpPr>
        <p:spPr>
          <a:xfrm>
            <a:off x="6096000" y="2266950"/>
            <a:ext cx="38100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42" name="Right Arrow 41"/>
          <p:cNvSpPr/>
          <p:nvPr/>
        </p:nvSpPr>
        <p:spPr>
          <a:xfrm>
            <a:off x="7696200" y="2266950"/>
            <a:ext cx="38100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00200" y="4717018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FFFFFF"/>
                </a:solidFill>
              </a:rPr>
              <a:t>e</a:t>
            </a:r>
            <a:r>
              <a:rPr lang="en-US" b="1" i="1" dirty="0" smtClean="0">
                <a:solidFill>
                  <a:srgbClr val="FFFFFF"/>
                </a:solidFill>
              </a:rPr>
              <a:t>mail: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ohad@sep.stanford.edu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67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11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Ground roll / Rayleigh / Surface waves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Introduction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rgbClr val="FF6600"/>
                </a:solidFill>
              </a:rPr>
              <a:t>Polarization-based wave-mode separation</a:t>
            </a:r>
            <a:endParaRPr lang="en-US" dirty="0"/>
          </a:p>
        </p:txBody>
      </p:sp>
      <p:pic>
        <p:nvPicPr>
          <p:cNvPr id="2" name="Picture 1" descr="she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666750"/>
            <a:ext cx="4237368" cy="4038600"/>
          </a:xfrm>
          <a:prstGeom prst="rect">
            <a:avLst/>
          </a:prstGeom>
        </p:spPr>
      </p:pic>
      <p:pic>
        <p:nvPicPr>
          <p:cNvPr id="9" name="Picture 8" descr="Rayleigh_animation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391" y="1581150"/>
            <a:ext cx="4695409" cy="167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43400" y="432435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courtesy of Shell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380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12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Ground roll suppression: Mute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Introduction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rgbClr val="FF6600"/>
                </a:solidFill>
              </a:rPr>
              <a:t>Polarization-based wave-mode separation</a:t>
            </a:r>
            <a:endParaRPr lang="en-US" dirty="0"/>
          </a:p>
        </p:txBody>
      </p:sp>
      <p:pic>
        <p:nvPicPr>
          <p:cNvPr id="2" name="Picture 1" descr="she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666750"/>
            <a:ext cx="4237368" cy="4038600"/>
          </a:xfrm>
          <a:prstGeom prst="rect">
            <a:avLst/>
          </a:prstGeom>
        </p:spPr>
      </p:pic>
      <p:pic>
        <p:nvPicPr>
          <p:cNvPr id="9" name="Picture 8" descr="Rayleigh_animation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391" y="1581150"/>
            <a:ext cx="4695409" cy="167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43400" y="432435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courtesy of Shell</a:t>
            </a:r>
            <a:endParaRPr lang="en-US" dirty="0"/>
          </a:p>
        </p:txBody>
      </p:sp>
      <p:sp>
        <p:nvSpPr>
          <p:cNvPr id="14" name="Freeform 13"/>
          <p:cNvSpPr/>
          <p:nvPr/>
        </p:nvSpPr>
        <p:spPr>
          <a:xfrm>
            <a:off x="749300" y="1308100"/>
            <a:ext cx="2908300" cy="3289300"/>
          </a:xfrm>
          <a:custGeom>
            <a:avLst/>
            <a:gdLst>
              <a:gd name="connsiteX0" fmla="*/ 50800 w 2908300"/>
              <a:gd name="connsiteY0" fmla="*/ 0 h 3289300"/>
              <a:gd name="connsiteX1" fmla="*/ 2882900 w 2908300"/>
              <a:gd name="connsiteY1" fmla="*/ 1143000 h 3289300"/>
              <a:gd name="connsiteX2" fmla="*/ 2908300 w 2908300"/>
              <a:gd name="connsiteY2" fmla="*/ 3289300 h 3289300"/>
              <a:gd name="connsiteX3" fmla="*/ 0 w 2908300"/>
              <a:gd name="connsiteY3" fmla="*/ 673100 h 3289300"/>
              <a:gd name="connsiteX4" fmla="*/ 50800 w 2908300"/>
              <a:gd name="connsiteY4" fmla="*/ 0 h 328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8300" h="3289300">
                <a:moveTo>
                  <a:pt x="50800" y="0"/>
                </a:moveTo>
                <a:lnTo>
                  <a:pt x="2882900" y="1143000"/>
                </a:lnTo>
                <a:lnTo>
                  <a:pt x="2908300" y="3289300"/>
                </a:lnTo>
                <a:lnTo>
                  <a:pt x="0" y="673100"/>
                </a:lnTo>
                <a:lnTo>
                  <a:pt x="5080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958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13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Ground roll suppression with F-K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Introduction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rgbClr val="FF6600"/>
                </a:solidFill>
              </a:rPr>
              <a:t>Polarization-based wave-mode separation</a:t>
            </a:r>
            <a:endParaRPr lang="en-US" dirty="0"/>
          </a:p>
        </p:txBody>
      </p:sp>
      <p:pic>
        <p:nvPicPr>
          <p:cNvPr id="3" name="Picture 2" descr="seisp-bei-j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602"/>
            <a:ext cx="3386280" cy="4270248"/>
          </a:xfrm>
          <a:prstGeom prst="rect">
            <a:avLst/>
          </a:prstGeom>
        </p:spPr>
      </p:pic>
      <p:pic>
        <p:nvPicPr>
          <p:cNvPr id="10" name="Picture 9" descr="seisp-bei-fk-j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80" y="514350"/>
            <a:ext cx="3297028" cy="42702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34200" y="11239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Receivers spaced at </a:t>
            </a:r>
            <a:r>
              <a:rPr lang="en-US" sz="2000" dirty="0" smtClean="0">
                <a:solidFill>
                  <a:srgbClr val="0000FF"/>
                </a:solidFill>
              </a:rPr>
              <a:t>2m</a:t>
            </a:r>
            <a:r>
              <a:rPr lang="en-US" sz="2000" dirty="0" smtClean="0"/>
              <a:t> intervals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934200" y="4059019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of Gustavo </a:t>
            </a:r>
            <a:r>
              <a:rPr lang="en-US" dirty="0" err="1" smtClean="0"/>
              <a:t>Alves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325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isp-bei-fk-j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80" y="514350"/>
            <a:ext cx="3297028" cy="4270248"/>
          </a:xfrm>
          <a:prstGeom prst="rect">
            <a:avLst/>
          </a:prstGeom>
        </p:spPr>
      </p:pic>
      <p:pic>
        <p:nvPicPr>
          <p:cNvPr id="8" name="Picture 7" descr="seisp-bei-j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602"/>
            <a:ext cx="3386280" cy="427024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14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Ground roll suppression with F-K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Introduction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rgbClr val="FF6600"/>
                </a:solidFill>
              </a:rPr>
              <a:t>Polarization-based wave-mode separation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34200" y="11239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Receivers spaced at </a:t>
            </a:r>
            <a:r>
              <a:rPr lang="en-US" sz="2000" dirty="0">
                <a:solidFill>
                  <a:srgbClr val="0000FF"/>
                </a:solidFill>
              </a:rPr>
              <a:t>8</a:t>
            </a:r>
            <a:r>
              <a:rPr lang="en-US" sz="2000" dirty="0" smtClean="0">
                <a:solidFill>
                  <a:srgbClr val="0000FF"/>
                </a:solidFill>
              </a:rPr>
              <a:t>m</a:t>
            </a:r>
            <a:r>
              <a:rPr lang="en-US" sz="2000" dirty="0" smtClean="0"/>
              <a:t> intervals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934200" y="4059019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of Gustavo </a:t>
            </a:r>
            <a:r>
              <a:rPr lang="en-US" dirty="0" err="1" smtClean="0"/>
              <a:t>Alves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761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15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Ground roll suppression with polarization analysis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Introduction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rgbClr val="FF6600"/>
                </a:solidFill>
              </a:rPr>
              <a:t>Polarization-based wave-mode separation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6200" y="666750"/>
            <a:ext cx="9067800" cy="185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Multicomponent data (2C or 3C geophone)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Analysis of signal attributes of each multicomponent trace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 err="1" smtClean="0"/>
              <a:t>Threshholding</a:t>
            </a:r>
            <a:r>
              <a:rPr lang="en-US" sz="2400" dirty="0"/>
              <a:t> </a:t>
            </a:r>
            <a:r>
              <a:rPr lang="en-US" sz="2400" dirty="0" smtClean="0"/>
              <a:t>based on signal attributes to identify and separate noise from data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09278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16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Ground roll suppression with polarization analysis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Introduction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rgbClr val="FF6600"/>
                </a:solidFill>
              </a:rPr>
              <a:t>Polarization-based wave-mode separation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6200" y="666750"/>
            <a:ext cx="9067800" cy="185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Multicomponent data (2C or 3C geophone)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Analysis of signal attributes of each multicomponent trace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 err="1" smtClean="0"/>
              <a:t>Threshholding</a:t>
            </a:r>
            <a:r>
              <a:rPr lang="en-US" sz="2400" dirty="0"/>
              <a:t> </a:t>
            </a:r>
            <a:r>
              <a:rPr lang="en-US" sz="2400" dirty="0" smtClean="0"/>
              <a:t>based on signal attributes to identify and separate noise from data </a:t>
            </a:r>
            <a:endParaRPr lang="en-US" sz="2400" dirty="0"/>
          </a:p>
        </p:txBody>
      </p:sp>
      <p:sp>
        <p:nvSpPr>
          <p:cNvPr id="8" name="Line Callout 1 7"/>
          <p:cNvSpPr/>
          <p:nvPr/>
        </p:nvSpPr>
        <p:spPr>
          <a:xfrm>
            <a:off x="304800" y="666750"/>
            <a:ext cx="6096000" cy="533400"/>
          </a:xfrm>
          <a:prstGeom prst="borderCallout1">
            <a:avLst>
              <a:gd name="adj1" fmla="val 99702"/>
              <a:gd name="adj2" fmla="val 49584"/>
              <a:gd name="adj3" fmla="val 460119"/>
              <a:gd name="adj4" fmla="val 66667"/>
            </a:avLst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419600" y="2952750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Not applicable to single component data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75447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17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Ground roll suppression with polarization analysis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Introduction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rgbClr val="FF6600"/>
                </a:solidFill>
              </a:rPr>
              <a:t>Polarization-based wave-mode separation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6200" y="666750"/>
            <a:ext cx="9067800" cy="185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Multicomponent data (2C or 3C geophone)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Analysis of signal attributes of each multicomponent trace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 err="1" smtClean="0"/>
              <a:t>Threshholding</a:t>
            </a:r>
            <a:r>
              <a:rPr lang="en-US" sz="2400" dirty="0"/>
              <a:t> </a:t>
            </a:r>
            <a:r>
              <a:rPr lang="en-US" sz="2400" dirty="0" smtClean="0"/>
              <a:t>based on signal attributes to identify and separate noise from data 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419600" y="2952750"/>
            <a:ext cx="480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Can operate on spatially aliased data (3D surveys)</a:t>
            </a:r>
          </a:p>
          <a:p>
            <a:endParaRPr lang="en-US" sz="2400" dirty="0" smtClean="0"/>
          </a:p>
          <a:p>
            <a:r>
              <a:rPr lang="en-US" sz="2400" dirty="0" smtClean="0"/>
              <a:t>Insensitive to statics</a:t>
            </a:r>
            <a:endParaRPr lang="en-US" sz="2400" dirty="0"/>
          </a:p>
        </p:txBody>
      </p:sp>
      <p:sp>
        <p:nvSpPr>
          <p:cNvPr id="9" name="Line Callout 1 8"/>
          <p:cNvSpPr/>
          <p:nvPr/>
        </p:nvSpPr>
        <p:spPr>
          <a:xfrm>
            <a:off x="381000" y="1123950"/>
            <a:ext cx="7924800" cy="533400"/>
          </a:xfrm>
          <a:prstGeom prst="borderCallout1">
            <a:avLst>
              <a:gd name="adj1" fmla="val 104464"/>
              <a:gd name="adj2" fmla="val 40289"/>
              <a:gd name="adj3" fmla="val 374405"/>
              <a:gd name="adj4" fmla="val 49840"/>
            </a:avLst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132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18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Ground roll suppression with polarization analysis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Introduction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rgbClr val="FF6600"/>
                </a:solidFill>
              </a:rPr>
              <a:t>Polarization-based wave-mode separation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6200" y="666750"/>
            <a:ext cx="9067800" cy="185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Multicomponent data (2C or 3C geophone)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Analysis of signal attributes of each multicomponent trace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 err="1" smtClean="0"/>
              <a:t>Threshholding</a:t>
            </a:r>
            <a:r>
              <a:rPr lang="en-US" sz="2400" dirty="0"/>
              <a:t> </a:t>
            </a:r>
            <a:r>
              <a:rPr lang="en-US" sz="2400" dirty="0" smtClean="0"/>
              <a:t>based on signal attributes to identify and separate noise from data 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419600" y="2952750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Need to have some prior model of data or noise signal attributes</a:t>
            </a:r>
            <a:endParaRPr lang="en-US" sz="2400" dirty="0"/>
          </a:p>
        </p:txBody>
      </p:sp>
      <p:sp>
        <p:nvSpPr>
          <p:cNvPr id="10" name="Line Callout 1 9"/>
          <p:cNvSpPr/>
          <p:nvPr/>
        </p:nvSpPr>
        <p:spPr>
          <a:xfrm>
            <a:off x="381000" y="1555750"/>
            <a:ext cx="7924800" cy="939800"/>
          </a:xfrm>
          <a:prstGeom prst="borderCallout1">
            <a:avLst>
              <a:gd name="adj1" fmla="val 101761"/>
              <a:gd name="adj2" fmla="val 45898"/>
              <a:gd name="adj3" fmla="val 164946"/>
              <a:gd name="adj4" fmla="val 49359"/>
            </a:avLst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291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19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Ground roll suppression with polarization analysis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Introduction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rgbClr val="FF6600"/>
                </a:solidFill>
              </a:rPr>
              <a:t>Polarization-based wave-mode separation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6200" y="-19050"/>
            <a:ext cx="9067800" cy="4585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sz="2800" u="sng" dirty="0" smtClean="0"/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i="1" dirty="0" err="1" smtClean="0"/>
              <a:t>Vidale</a:t>
            </a:r>
            <a:r>
              <a:rPr lang="en-US" sz="2400" i="1" dirty="0" smtClean="0"/>
              <a:t>, 1986</a:t>
            </a:r>
            <a:r>
              <a:rPr lang="en-US" sz="2400" dirty="0" smtClean="0"/>
              <a:t>: Eigenvalue decomposition of covariance matrix of analytic signal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i="1" dirty="0" smtClean="0"/>
              <a:t>Kendall et al., 2005</a:t>
            </a:r>
            <a:r>
              <a:rPr lang="en-US" sz="2400" dirty="0" smtClean="0"/>
              <a:t>:  First polarization vector from singular value decomposition of data covariance matrix after low-pass filter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i="1" dirty="0"/>
              <a:t>d</a:t>
            </a:r>
            <a:r>
              <a:rPr lang="en-US" sz="2400" i="1" dirty="0" smtClean="0"/>
              <a:t>e </a:t>
            </a:r>
            <a:r>
              <a:rPr lang="en-US" sz="2400" i="1" dirty="0" err="1" smtClean="0"/>
              <a:t>Meersman</a:t>
            </a:r>
            <a:r>
              <a:rPr lang="en-US" sz="2400" i="1" dirty="0" smtClean="0"/>
              <a:t> et al., 2006</a:t>
            </a:r>
            <a:r>
              <a:rPr lang="en-US" sz="2400" dirty="0" smtClean="0"/>
              <a:t>: Similar to Kendall et al., but with better noise weighting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i="1" dirty="0" err="1" smtClean="0"/>
              <a:t>Diallo</a:t>
            </a:r>
            <a:r>
              <a:rPr lang="en-US" sz="2400" i="1" dirty="0" smtClean="0"/>
              <a:t> et al. 2006</a:t>
            </a:r>
            <a:r>
              <a:rPr lang="en-US" sz="2400" dirty="0" smtClean="0"/>
              <a:t>: analytic signal of data after continuous wavelet transform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5884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2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state of the art</a:t>
            </a:r>
            <a:endParaRPr lang="en-US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514350"/>
            <a:ext cx="3429000" cy="335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u="sng" dirty="0" smtClean="0">
                <a:latin typeface="Arial"/>
                <a:cs typeface="Arial"/>
              </a:rPr>
              <a:t>Data components:</a:t>
            </a:r>
          </a:p>
          <a:p>
            <a:pPr algn="ctr">
              <a:lnSpc>
                <a:spcPct val="130000"/>
              </a:lnSpc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Hydrophone</a:t>
            </a:r>
          </a:p>
          <a:p>
            <a:pPr algn="ctr">
              <a:lnSpc>
                <a:spcPct val="130000"/>
              </a:lnSpc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Vertical</a:t>
            </a:r>
          </a:p>
          <a:p>
            <a:pPr algn="ctr">
              <a:lnSpc>
                <a:spcPct val="130000"/>
              </a:lnSpc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Radial</a:t>
            </a:r>
          </a:p>
          <a:p>
            <a:pPr algn="ctr">
              <a:lnSpc>
                <a:spcPct val="130000"/>
              </a:lnSpc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Transverse</a:t>
            </a:r>
          </a:p>
          <a:p>
            <a:pPr algn="ctr">
              <a:lnSpc>
                <a:spcPct val="130000"/>
              </a:lnSpc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“Coherent noise” /</a:t>
            </a:r>
          </a:p>
          <a:p>
            <a:pPr algn="ctr">
              <a:lnSpc>
                <a:spcPct val="130000"/>
              </a:lnSpc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“Source generated noise”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91200" y="2038350"/>
            <a:ext cx="1371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dirty="0" smtClean="0">
                <a:solidFill>
                  <a:srgbClr val="800000"/>
                </a:solidFill>
                <a:latin typeface="Arial"/>
                <a:cs typeface="Arial"/>
              </a:rPr>
              <a:t>S-waves</a:t>
            </a:r>
          </a:p>
        </p:txBody>
      </p:sp>
      <p:sp>
        <p:nvSpPr>
          <p:cNvPr id="10" name="Right Brace 9"/>
          <p:cNvSpPr/>
          <p:nvPr/>
        </p:nvSpPr>
        <p:spPr>
          <a:xfrm>
            <a:off x="3200400" y="1123950"/>
            <a:ext cx="304800" cy="685800"/>
          </a:xfrm>
          <a:prstGeom prst="rightBrace">
            <a:avLst/>
          </a:prstGeom>
          <a:ln w="3810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>
            <a:off x="3200400" y="1962150"/>
            <a:ext cx="304800" cy="685800"/>
          </a:xfrm>
          <a:prstGeom prst="rightBrace">
            <a:avLst/>
          </a:prstGeom>
          <a:ln w="3810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615550" y="1446073"/>
            <a:ext cx="1947050" cy="42055"/>
          </a:xfrm>
          <a:prstGeom prst="straightConnector1">
            <a:avLst/>
          </a:prstGeom>
          <a:ln w="38100" cmpd="sng">
            <a:solidFill>
              <a:srgbClr val="1F497D"/>
            </a:solidFill>
            <a:tailEnd type="arrow"/>
          </a:ln>
          <a:scene3d>
            <a:camera prst="orthographicFront">
              <a:rot lat="0" lon="0" rev="6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24400" y="514350"/>
            <a:ext cx="3429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u="sng" dirty="0" smtClean="0">
                <a:latin typeface="Arial"/>
                <a:cs typeface="Arial"/>
              </a:rPr>
              <a:t>Wave modes: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38800" y="3181350"/>
            <a:ext cx="21336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dirty="0" smtClean="0">
                <a:solidFill>
                  <a:srgbClr val="800000"/>
                </a:solidFill>
                <a:latin typeface="Arial"/>
                <a:cs typeface="Arial"/>
              </a:rPr>
              <a:t>Surface waves</a:t>
            </a:r>
          </a:p>
          <a:p>
            <a:pPr algn="ctr">
              <a:lnSpc>
                <a:spcPct val="130000"/>
              </a:lnSpc>
            </a:pPr>
            <a:r>
              <a:rPr lang="en-US" sz="2000" dirty="0" smtClean="0">
                <a:solidFill>
                  <a:srgbClr val="800000"/>
                </a:solidFill>
                <a:latin typeface="Arial"/>
                <a:cs typeface="Arial"/>
              </a:rPr>
              <a:t>“ground roll”</a:t>
            </a:r>
          </a:p>
          <a:p>
            <a:pPr algn="ctr">
              <a:lnSpc>
                <a:spcPct val="130000"/>
              </a:lnSpc>
            </a:pPr>
            <a:r>
              <a:rPr lang="en-US" sz="2000" dirty="0" smtClean="0">
                <a:solidFill>
                  <a:srgbClr val="800000"/>
                </a:solidFill>
                <a:latin typeface="Arial"/>
                <a:cs typeface="Arial"/>
              </a:rPr>
              <a:t>“</a:t>
            </a:r>
            <a:r>
              <a:rPr lang="en-US" sz="2000" dirty="0" err="1" smtClean="0">
                <a:solidFill>
                  <a:srgbClr val="800000"/>
                </a:solidFill>
                <a:latin typeface="Arial"/>
                <a:cs typeface="Arial"/>
              </a:rPr>
              <a:t>Vz</a:t>
            </a:r>
            <a:r>
              <a:rPr lang="en-US" sz="2000" dirty="0" smtClean="0">
                <a:solidFill>
                  <a:srgbClr val="800000"/>
                </a:solidFill>
                <a:latin typeface="Arial"/>
                <a:cs typeface="Arial"/>
              </a:rPr>
              <a:t> noise”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38800" y="1180296"/>
            <a:ext cx="1600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dirty="0" smtClean="0">
                <a:solidFill>
                  <a:srgbClr val="800000"/>
                </a:solidFill>
                <a:latin typeface="Arial"/>
                <a:cs typeface="Arial"/>
              </a:rPr>
              <a:t>P-waves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615550" y="2284273"/>
            <a:ext cx="1947050" cy="42055"/>
          </a:xfrm>
          <a:prstGeom prst="straightConnector1">
            <a:avLst/>
          </a:prstGeom>
          <a:ln w="38100" cmpd="sng">
            <a:solidFill>
              <a:srgbClr val="1F497D"/>
            </a:solidFill>
            <a:tailEnd type="arrow"/>
          </a:ln>
          <a:scene3d>
            <a:camera prst="orthographicFront">
              <a:rot lat="0" lon="0" rev="6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844150" y="3481332"/>
            <a:ext cx="1794650" cy="23437"/>
          </a:xfrm>
          <a:prstGeom prst="straightConnector1">
            <a:avLst/>
          </a:prstGeom>
          <a:ln w="38100" cmpd="sng">
            <a:solidFill>
              <a:srgbClr val="1F497D"/>
            </a:solidFill>
            <a:tailEnd type="arrow"/>
          </a:ln>
          <a:scene3d>
            <a:camera prst="orthographicFront">
              <a:rot lat="0" lon="0" rev="6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483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20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Ground roll suppression with polarization analysis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Introduction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rgbClr val="FF6600"/>
                </a:solidFill>
              </a:rPr>
              <a:t>Polarization-based wave-mode separation</a:t>
            </a:r>
            <a:endParaRPr lang="en-US" dirty="0"/>
          </a:p>
        </p:txBody>
      </p:sp>
      <p:pic>
        <p:nvPicPr>
          <p:cNvPr id="3" name="Picture 2" descr="Diallo_mitigation_of_surface_waves_3componen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7" t="29383" r="52070" b="51852"/>
          <a:stretch/>
        </p:blipFill>
        <p:spPr>
          <a:xfrm>
            <a:off x="0" y="514349"/>
            <a:ext cx="3429000" cy="4417011"/>
          </a:xfrm>
          <a:prstGeom prst="rect">
            <a:avLst/>
          </a:prstGeom>
        </p:spPr>
      </p:pic>
      <p:pic>
        <p:nvPicPr>
          <p:cNvPr id="8" name="Picture 7" descr="Diallo_mitigation_of_surface_waves_3componen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15" t="25062" r="12448" b="56666"/>
          <a:stretch/>
        </p:blipFill>
        <p:spPr>
          <a:xfrm>
            <a:off x="3467100" y="590549"/>
            <a:ext cx="3390900" cy="43963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58000" y="448841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Diallo</a:t>
            </a:r>
            <a:r>
              <a:rPr lang="en-US" dirty="0" smtClean="0"/>
              <a:t> et al., 2006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404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21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Frequency-dependent polarization template matching 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Introduction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rgbClr val="FF6600"/>
                </a:solidFill>
              </a:rPr>
              <a:t>Polarization-based wave-mode separation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6200" y="819150"/>
            <a:ext cx="9220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Extract multiple attributes of input multicomponent signal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Insensitive to spatial aliasing</a:t>
            </a:r>
          </a:p>
          <a:p>
            <a:endParaRPr lang="en-US" sz="2400" dirty="0" smtClean="0"/>
          </a:p>
          <a:p>
            <a:pPr marL="285750" indent="-285750">
              <a:buFont typeface="Wingdings" charset="2"/>
              <a:buChar char="Ø"/>
            </a:pPr>
            <a:r>
              <a:rPr lang="en-US" sz="2400" dirty="0" smtClean="0">
                <a:solidFill>
                  <a:srgbClr val="0000FF"/>
                </a:solidFill>
              </a:rPr>
              <a:t>Frequency is an attribute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400" dirty="0" smtClean="0">
                <a:solidFill>
                  <a:srgbClr val="0000FF"/>
                </a:solidFill>
              </a:rPr>
              <a:t>Data comprise translations and rotations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400" dirty="0" smtClean="0">
                <a:solidFill>
                  <a:srgbClr val="0000FF"/>
                </a:solidFill>
              </a:rPr>
              <a:t>No prior model for noise. Noise model is learned directly from the data.</a:t>
            </a:r>
          </a:p>
        </p:txBody>
      </p:sp>
    </p:spTree>
    <p:extLst>
      <p:ext uri="{BB962C8B-B14F-4D97-AF65-F5344CB8AC3E}">
        <p14:creationId xmlns:p14="http://schemas.microsoft.com/office/powerpoint/2010/main" val="1086325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22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Agenda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28600" y="590550"/>
            <a:ext cx="8382000" cy="3326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Current coherent noise removal methods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3200" dirty="0" smtClean="0"/>
              <a:t>Polarization template matching</a:t>
            </a:r>
          </a:p>
          <a:p>
            <a:pPr marL="742950" lvl="1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2400" dirty="0" smtClean="0"/>
              <a:t>Continuous Wavelet Transform (CWT)</a:t>
            </a:r>
          </a:p>
          <a:p>
            <a:pPr marL="742950" lvl="1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2400" dirty="0" smtClean="0"/>
              <a:t>Singular Value Decomposition (SVD)</a:t>
            </a:r>
            <a:endParaRPr lang="en-US" sz="2400" dirty="0"/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3200" dirty="0" smtClean="0">
                <a:solidFill>
                  <a:srgbClr val="7F7F7F"/>
                </a:solidFill>
              </a:rPr>
              <a:t>Kettleman six-component survey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3200" dirty="0" smtClean="0">
                <a:solidFill>
                  <a:srgbClr val="7F7F7F"/>
                </a:solidFill>
              </a:rPr>
              <a:t>Polarization-based wave mode separation</a:t>
            </a:r>
          </a:p>
        </p:txBody>
      </p:sp>
    </p:spTree>
    <p:extLst>
      <p:ext uri="{BB962C8B-B14F-4D97-AF65-F5344CB8AC3E}">
        <p14:creationId xmlns:p14="http://schemas.microsoft.com/office/powerpoint/2010/main" val="2167657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23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Singular Value Decomposition (SVD)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US" dirty="0" smtClean="0">
                <a:solidFill>
                  <a:schemeClr val="bg1"/>
                </a:solidFill>
              </a:rPr>
              <a:t>olarization, CWT, SVD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rgbClr val="FF6600"/>
                </a:solidFill>
              </a:rPr>
              <a:t>Polarization-based wave-mode separation</a:t>
            </a:r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3093615"/>
              </p:ext>
            </p:extLst>
          </p:nvPr>
        </p:nvGraphicFramePr>
        <p:xfrm>
          <a:off x="133350" y="1528762"/>
          <a:ext cx="8705850" cy="2490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916" name="Equation" r:id="rId3" imgW="4394200" imgH="1257300" progId="Equation.3">
                  <p:embed/>
                </p:oleObj>
              </mc:Choice>
              <mc:Fallback>
                <p:oleObj name="Equation" r:id="rId3" imgW="4394200" imgH="1257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3350" y="1528762"/>
                        <a:ext cx="8705850" cy="2490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7315907"/>
              </p:ext>
            </p:extLst>
          </p:nvPr>
        </p:nvGraphicFramePr>
        <p:xfrm>
          <a:off x="304800" y="742950"/>
          <a:ext cx="2064701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917" name="Equation" r:id="rId5" imgW="685800" imgH="203200" progId="Equation.3">
                  <p:embed/>
                </p:oleObj>
              </mc:Choice>
              <mc:Fallback>
                <p:oleObj name="Equation" r:id="rId5" imgW="685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4800" y="742950"/>
                        <a:ext cx="2064701" cy="533400"/>
                      </a:xfrm>
                      <a:prstGeom prst="rect">
                        <a:avLst/>
                      </a:prstGeom>
                      <a:solidFill>
                        <a:srgbClr val="8EB4E3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9069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4914872"/>
              </p:ext>
            </p:extLst>
          </p:nvPr>
        </p:nvGraphicFramePr>
        <p:xfrm>
          <a:off x="304800" y="742950"/>
          <a:ext cx="2064701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1" name="Equation" r:id="rId3" imgW="685800" imgH="203200" progId="Equation.3">
                  <p:embed/>
                </p:oleObj>
              </mc:Choice>
              <mc:Fallback>
                <p:oleObj name="Equation" r:id="rId3" imgW="685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800" y="742950"/>
                        <a:ext cx="2064701" cy="533400"/>
                      </a:xfrm>
                      <a:prstGeom prst="rect">
                        <a:avLst/>
                      </a:prstGeom>
                      <a:solidFill>
                        <a:srgbClr val="8EB4E3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24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Singular Value Decomposition (SVD)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US" dirty="0" smtClean="0">
                <a:solidFill>
                  <a:schemeClr val="bg1"/>
                </a:solidFill>
              </a:rPr>
              <a:t>olarization, CWT, SVD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rgbClr val="FF6600"/>
                </a:solidFill>
              </a:rPr>
              <a:t>Polarization-based wave-mode separation</a:t>
            </a:r>
            <a:endParaRPr lang="en-US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4838940"/>
              </p:ext>
            </p:extLst>
          </p:nvPr>
        </p:nvGraphicFramePr>
        <p:xfrm>
          <a:off x="3429000" y="747415"/>
          <a:ext cx="164465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2" name="Equation" r:id="rId5" imgW="546100" imgH="203200" progId="Equation.3">
                  <p:embed/>
                </p:oleObj>
              </mc:Choice>
              <mc:Fallback>
                <p:oleObj name="Equation" r:id="rId5" imgW="546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29000" y="747415"/>
                        <a:ext cx="1644650" cy="533400"/>
                      </a:xfrm>
                      <a:prstGeom prst="rect">
                        <a:avLst/>
                      </a:prstGeom>
                      <a:solidFill>
                        <a:srgbClr val="8EB4E3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181600" y="81915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Scaled singular vectors</a:t>
            </a:r>
            <a:endParaRPr lang="en-US" sz="2400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2131056"/>
              </p:ext>
            </p:extLst>
          </p:nvPr>
        </p:nvGraphicFramePr>
        <p:xfrm>
          <a:off x="133350" y="1528762"/>
          <a:ext cx="8705850" cy="2490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3" name="Equation" r:id="rId7" imgW="4394200" imgH="1257300" progId="Equation.3">
                  <p:embed/>
                </p:oleObj>
              </mc:Choice>
              <mc:Fallback>
                <p:oleObj name="Equation" r:id="rId7" imgW="4394200" imgH="1257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3350" y="1528762"/>
                        <a:ext cx="8705850" cy="2490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2577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9391736"/>
              </p:ext>
            </p:extLst>
          </p:nvPr>
        </p:nvGraphicFramePr>
        <p:xfrm>
          <a:off x="304800" y="742950"/>
          <a:ext cx="2064701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610" name="Equation" r:id="rId3" imgW="685800" imgH="203200" progId="Equation.3">
                  <p:embed/>
                </p:oleObj>
              </mc:Choice>
              <mc:Fallback>
                <p:oleObj name="Equation" r:id="rId3" imgW="685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800" y="742950"/>
                        <a:ext cx="2064701" cy="533400"/>
                      </a:xfrm>
                      <a:prstGeom prst="rect">
                        <a:avLst/>
                      </a:prstGeom>
                      <a:solidFill>
                        <a:srgbClr val="8EB4E3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25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Singular Value Decomposition (SVD)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US" dirty="0" smtClean="0">
                <a:solidFill>
                  <a:schemeClr val="bg1"/>
                </a:solidFill>
              </a:rPr>
              <a:t>olarization, CWT, SVD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rgbClr val="FF6600"/>
                </a:solidFill>
              </a:rPr>
              <a:t>Polarization-based wave-mode separation</a:t>
            </a:r>
            <a:endParaRPr lang="en-US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2186546"/>
              </p:ext>
            </p:extLst>
          </p:nvPr>
        </p:nvGraphicFramePr>
        <p:xfrm>
          <a:off x="3429000" y="747415"/>
          <a:ext cx="164465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611" name="Equation" r:id="rId5" imgW="546100" imgH="203200" progId="Equation.3">
                  <p:embed/>
                </p:oleObj>
              </mc:Choice>
              <mc:Fallback>
                <p:oleObj name="Equation" r:id="rId5" imgW="546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29000" y="747415"/>
                        <a:ext cx="1644650" cy="533400"/>
                      </a:xfrm>
                      <a:prstGeom prst="rect">
                        <a:avLst/>
                      </a:prstGeom>
                      <a:solidFill>
                        <a:srgbClr val="8EB4E3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181600" y="81915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Polarization vectors</a:t>
            </a:r>
            <a:endParaRPr lang="en-US" sz="2400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2131056"/>
              </p:ext>
            </p:extLst>
          </p:nvPr>
        </p:nvGraphicFramePr>
        <p:xfrm>
          <a:off x="133350" y="1528762"/>
          <a:ext cx="8705850" cy="2490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612" name="Equation" r:id="rId7" imgW="4394200" imgH="1257300" progId="Equation.3">
                  <p:embed/>
                </p:oleObj>
              </mc:Choice>
              <mc:Fallback>
                <p:oleObj name="Equation" r:id="rId7" imgW="4394200" imgH="1257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3350" y="1528762"/>
                        <a:ext cx="8705850" cy="2490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2316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26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Singular Value Decomposition (SVD)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US" dirty="0" smtClean="0">
                <a:solidFill>
                  <a:schemeClr val="bg1"/>
                </a:solidFill>
              </a:rPr>
              <a:t>olarization, CWT, SVD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rgbClr val="FF6600"/>
                </a:solidFill>
              </a:rPr>
              <a:t>Polarization-based wave-mode separation</a:t>
            </a:r>
            <a:endParaRPr lang="en-US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5552871"/>
              </p:ext>
            </p:extLst>
          </p:nvPr>
        </p:nvGraphicFramePr>
        <p:xfrm>
          <a:off x="3429000" y="747415"/>
          <a:ext cx="164465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69" name="Equation" r:id="rId3" imgW="546100" imgH="203200" progId="Equation.3">
                  <p:embed/>
                </p:oleObj>
              </mc:Choice>
              <mc:Fallback>
                <p:oleObj name="Equation" r:id="rId3" imgW="546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29000" y="747415"/>
                        <a:ext cx="1644650" cy="533400"/>
                      </a:xfrm>
                      <a:prstGeom prst="rect">
                        <a:avLst/>
                      </a:prstGeom>
                      <a:solidFill>
                        <a:srgbClr val="8EB4E3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svec-data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152" y="1581912"/>
            <a:ext cx="4242816" cy="3182112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734667"/>
              </p:ext>
            </p:extLst>
          </p:nvPr>
        </p:nvGraphicFramePr>
        <p:xfrm>
          <a:off x="152400" y="1596390"/>
          <a:ext cx="434340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5850"/>
                <a:gridCol w="1085850"/>
                <a:gridCol w="1085850"/>
                <a:gridCol w="1085850"/>
              </a:tblGrid>
              <a:tr h="296333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Data1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Comp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1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Comp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2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296333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Sample 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/>
                </a:tc>
              </a:tr>
              <a:tr h="296333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Sample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-0.2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/>
                </a:tc>
              </a:tr>
              <a:tr h="296333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Data2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</a:tr>
              <a:tr h="296333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Sample 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</a:t>
                      </a:r>
                      <a:endParaRPr lang="en-US" sz="1600" dirty="0"/>
                    </a:p>
                  </a:txBody>
                  <a:tcPr/>
                </a:tc>
              </a:tr>
              <a:tr h="296333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Sample 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0.6</a:t>
                      </a:r>
                      <a:endParaRPr lang="en-US" sz="1600" dirty="0"/>
                    </a:p>
                  </a:txBody>
                  <a:tcPr/>
                </a:tc>
              </a:tr>
              <a:tr h="29633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Data3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296333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Sample 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</a:t>
                      </a:r>
                      <a:endParaRPr lang="en-US" sz="1600" dirty="0"/>
                    </a:p>
                  </a:txBody>
                  <a:tcPr/>
                </a:tc>
              </a:tr>
              <a:tr h="296333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Sample 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-0.2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0.6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152400" y="1581150"/>
            <a:ext cx="4343400" cy="10668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181600" y="81915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Polarization vectors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49074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27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Singular Value Decomposition (SVD)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US" dirty="0" smtClean="0">
                <a:solidFill>
                  <a:schemeClr val="bg1"/>
                </a:solidFill>
              </a:rPr>
              <a:t>olarization, CWT, SVD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rgbClr val="FF6600"/>
                </a:solidFill>
              </a:rPr>
              <a:t>Polarization-based wave-mode separation</a:t>
            </a:r>
            <a:endParaRPr lang="en-US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7850857"/>
              </p:ext>
            </p:extLst>
          </p:nvPr>
        </p:nvGraphicFramePr>
        <p:xfrm>
          <a:off x="3429000" y="747415"/>
          <a:ext cx="164465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193" name="Equation" r:id="rId3" imgW="546100" imgH="203200" progId="Equation.3">
                  <p:embed/>
                </p:oleObj>
              </mc:Choice>
              <mc:Fallback>
                <p:oleObj name="Equation" r:id="rId3" imgW="546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29000" y="747415"/>
                        <a:ext cx="1644650" cy="533400"/>
                      </a:xfrm>
                      <a:prstGeom prst="rect">
                        <a:avLst/>
                      </a:prstGeom>
                      <a:solidFill>
                        <a:srgbClr val="8EB4E3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svec-data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152" y="1581912"/>
            <a:ext cx="4242816" cy="3182112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13486"/>
              </p:ext>
            </p:extLst>
          </p:nvPr>
        </p:nvGraphicFramePr>
        <p:xfrm>
          <a:off x="152400" y="1596390"/>
          <a:ext cx="434340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5850"/>
                <a:gridCol w="1085850"/>
                <a:gridCol w="1085850"/>
                <a:gridCol w="1085850"/>
              </a:tblGrid>
              <a:tr h="296333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Data1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Comp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1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Comp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2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296333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Sample 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/>
                </a:tc>
              </a:tr>
              <a:tr h="296333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Sample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-0.2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/>
                </a:tc>
              </a:tr>
              <a:tr h="296333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Data2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</a:tr>
              <a:tr h="296333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Sample 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</a:t>
                      </a:r>
                      <a:endParaRPr lang="en-US" sz="1600" dirty="0"/>
                    </a:p>
                  </a:txBody>
                  <a:tcPr/>
                </a:tc>
              </a:tr>
              <a:tr h="296333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Sample 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0.6</a:t>
                      </a:r>
                      <a:endParaRPr lang="en-US" sz="1600" dirty="0"/>
                    </a:p>
                  </a:txBody>
                  <a:tcPr/>
                </a:tc>
              </a:tr>
              <a:tr h="29633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Data3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296333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Sample 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</a:t>
                      </a:r>
                      <a:endParaRPr lang="en-US" sz="1600" dirty="0"/>
                    </a:p>
                  </a:txBody>
                  <a:tcPr/>
                </a:tc>
              </a:tr>
              <a:tr h="296333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Sample 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-0.2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0.6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152400" y="2647950"/>
            <a:ext cx="4343400" cy="10668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181600" y="81915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Polarization vectors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0447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28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Singular Value Decomposition (SVD)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US" dirty="0" smtClean="0">
                <a:solidFill>
                  <a:schemeClr val="bg1"/>
                </a:solidFill>
              </a:rPr>
              <a:t>olarization, CWT, SVD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rgbClr val="FF6600"/>
                </a:solidFill>
              </a:rPr>
              <a:t>Polarization-based wave-mode separation</a:t>
            </a:r>
            <a:endParaRPr lang="en-US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0336259"/>
              </p:ext>
            </p:extLst>
          </p:nvPr>
        </p:nvGraphicFramePr>
        <p:xfrm>
          <a:off x="3429000" y="747415"/>
          <a:ext cx="164465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217" name="Equation" r:id="rId3" imgW="546100" imgH="203200" progId="Equation.3">
                  <p:embed/>
                </p:oleObj>
              </mc:Choice>
              <mc:Fallback>
                <p:oleObj name="Equation" r:id="rId3" imgW="546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29000" y="747415"/>
                        <a:ext cx="1644650" cy="533400"/>
                      </a:xfrm>
                      <a:prstGeom prst="rect">
                        <a:avLst/>
                      </a:prstGeom>
                      <a:solidFill>
                        <a:srgbClr val="8EB4E3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svec-data3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81150"/>
            <a:ext cx="4241800" cy="3181350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13486"/>
              </p:ext>
            </p:extLst>
          </p:nvPr>
        </p:nvGraphicFramePr>
        <p:xfrm>
          <a:off x="152400" y="1596390"/>
          <a:ext cx="434340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5850"/>
                <a:gridCol w="1085850"/>
                <a:gridCol w="1085850"/>
                <a:gridCol w="1085850"/>
              </a:tblGrid>
              <a:tr h="296333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Data1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Comp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1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Comp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2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296333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Sample 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/>
                </a:tc>
              </a:tr>
              <a:tr h="296333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Sample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-0.2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/>
                </a:tc>
              </a:tr>
              <a:tr h="296333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Data2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</a:tr>
              <a:tr h="296333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Sample 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</a:t>
                      </a:r>
                      <a:endParaRPr lang="en-US" sz="1600" dirty="0"/>
                    </a:p>
                  </a:txBody>
                  <a:tcPr/>
                </a:tc>
              </a:tr>
              <a:tr h="296333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Sample 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0.6</a:t>
                      </a:r>
                      <a:endParaRPr lang="en-US" sz="1600" dirty="0"/>
                    </a:p>
                  </a:txBody>
                  <a:tcPr/>
                </a:tc>
              </a:tr>
              <a:tr h="29633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Data3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296333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Sample 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</a:t>
                      </a:r>
                      <a:endParaRPr lang="en-US" sz="1600" dirty="0"/>
                    </a:p>
                  </a:txBody>
                  <a:tcPr/>
                </a:tc>
              </a:tr>
              <a:tr h="296333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Sample 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-0.2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0.6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152400" y="3638550"/>
            <a:ext cx="4343400" cy="10668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181600" y="81915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Polarization vectors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6132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29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Continuous Wavelet Transform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US" dirty="0" smtClean="0">
                <a:solidFill>
                  <a:schemeClr val="bg1"/>
                </a:solidFill>
              </a:rPr>
              <a:t>olarization, CWT, SVD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rgbClr val="FF6600"/>
                </a:solidFill>
              </a:rPr>
              <a:t>Polarization-based wave-mode separation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6399866"/>
              </p:ext>
            </p:extLst>
          </p:nvPr>
        </p:nvGraphicFramePr>
        <p:xfrm>
          <a:off x="101600" y="590550"/>
          <a:ext cx="456406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303" name="Equation" r:id="rId3" imgW="2489200" imgH="457200" progId="Equation.3">
                  <p:embed/>
                </p:oleObj>
              </mc:Choice>
              <mc:Fallback>
                <p:oleObj name="Equation" r:id="rId3" imgW="24892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1600" y="590550"/>
                        <a:ext cx="4564063" cy="838200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52767" y="1451658"/>
            <a:ext cx="3200400" cy="3088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dirty="0"/>
              <a:t>d</a:t>
            </a:r>
            <a:r>
              <a:rPr lang="en-US" sz="2000" dirty="0" smtClean="0"/>
              <a:t>ata</a:t>
            </a:r>
          </a:p>
          <a:p>
            <a:pPr>
              <a:lnSpc>
                <a:spcPct val="140000"/>
              </a:lnSpc>
            </a:pPr>
            <a:r>
              <a:rPr lang="en-US" sz="2000" dirty="0" smtClean="0"/>
              <a:t>mother wavelet (</a:t>
            </a:r>
            <a:r>
              <a:rPr lang="en-US" sz="2000" dirty="0" err="1" smtClean="0"/>
              <a:t>Morlet</a:t>
            </a:r>
            <a:r>
              <a:rPr lang="en-US" sz="2000" dirty="0" smtClean="0"/>
              <a:t>)</a:t>
            </a:r>
          </a:p>
          <a:p>
            <a:pPr>
              <a:lnSpc>
                <a:spcPct val="140000"/>
              </a:lnSpc>
            </a:pPr>
            <a:r>
              <a:rPr lang="en-US" sz="2000" dirty="0" smtClean="0"/>
              <a:t>daughter wavelet</a:t>
            </a:r>
          </a:p>
          <a:p>
            <a:pPr>
              <a:lnSpc>
                <a:spcPct val="140000"/>
              </a:lnSpc>
            </a:pPr>
            <a:r>
              <a:rPr lang="en-US" sz="2000" dirty="0"/>
              <a:t>d</a:t>
            </a:r>
            <a:r>
              <a:rPr lang="en-US" sz="2000" dirty="0" smtClean="0"/>
              <a:t>ilation</a:t>
            </a:r>
          </a:p>
          <a:p>
            <a:pPr>
              <a:lnSpc>
                <a:spcPct val="140000"/>
              </a:lnSpc>
            </a:pPr>
            <a:r>
              <a:rPr lang="en-US" sz="2000" dirty="0" smtClean="0"/>
              <a:t>time delay</a:t>
            </a:r>
          </a:p>
          <a:p>
            <a:pPr>
              <a:lnSpc>
                <a:spcPct val="140000"/>
              </a:lnSpc>
            </a:pPr>
            <a:endParaRPr lang="en-US" sz="2000" dirty="0" smtClean="0"/>
          </a:p>
          <a:p>
            <a:pPr>
              <a:lnSpc>
                <a:spcPct val="140000"/>
              </a:lnSpc>
            </a:pPr>
            <a:endParaRPr lang="en-US" sz="2000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03195"/>
              </p:ext>
            </p:extLst>
          </p:nvPr>
        </p:nvGraphicFramePr>
        <p:xfrm>
          <a:off x="57150" y="1592263"/>
          <a:ext cx="977900" cy="202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304" name="Equation" r:id="rId5" imgW="533400" imgH="1104900" progId="Equation.3">
                  <p:embed/>
                </p:oleObj>
              </mc:Choice>
              <mc:Fallback>
                <p:oleObj name="Equation" r:id="rId5" imgW="533400" imgH="1104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150" y="1592263"/>
                        <a:ext cx="977900" cy="2025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6162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3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FFFFFF"/>
                </a:solidFill>
              </a:rPr>
              <a:t>Wave-mode selectivity using translational + rotational data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8" name="Right Arrow 17"/>
          <p:cNvSpPr/>
          <p:nvPr/>
        </p:nvSpPr>
        <p:spPr>
          <a:xfrm>
            <a:off x="3886200" y="2166598"/>
            <a:ext cx="1447800" cy="635001"/>
          </a:xfrm>
          <a:prstGeom prst="rightArrow">
            <a:avLst/>
          </a:prstGeom>
          <a:gradFill flip="none" rotWithShape="1">
            <a:gsLst>
              <a:gs pos="20000">
                <a:schemeClr val="tx2">
                  <a:lumMod val="75000"/>
                </a:schemeClr>
              </a:gs>
              <a:gs pos="100000">
                <a:srgbClr val="800000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33400" y="515598"/>
            <a:ext cx="3429000" cy="3757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u="sng" dirty="0" smtClean="0">
                <a:latin typeface="Arial"/>
                <a:cs typeface="Arial"/>
              </a:rPr>
              <a:t>Data components:</a:t>
            </a:r>
          </a:p>
          <a:p>
            <a:pPr algn="ctr">
              <a:lnSpc>
                <a:spcPct val="130000"/>
              </a:lnSpc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Hydrophone</a:t>
            </a:r>
          </a:p>
          <a:p>
            <a:pPr algn="ctr">
              <a:lnSpc>
                <a:spcPct val="130000"/>
              </a:lnSpc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Vertical</a:t>
            </a:r>
          </a:p>
          <a:p>
            <a:pPr algn="ctr">
              <a:lnSpc>
                <a:spcPct val="130000"/>
              </a:lnSpc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Radial</a:t>
            </a:r>
          </a:p>
          <a:p>
            <a:pPr algn="ctr">
              <a:lnSpc>
                <a:spcPct val="130000"/>
              </a:lnSpc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Transverse</a:t>
            </a:r>
          </a:p>
          <a:p>
            <a:pPr algn="ctr">
              <a:lnSpc>
                <a:spcPct val="130000"/>
              </a:lnSpc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Yaw</a:t>
            </a:r>
          </a:p>
          <a:p>
            <a:pPr algn="ctr">
              <a:lnSpc>
                <a:spcPct val="130000"/>
              </a:lnSpc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Roll</a:t>
            </a:r>
          </a:p>
          <a:p>
            <a:pPr algn="ctr">
              <a:lnSpc>
                <a:spcPct val="130000"/>
              </a:lnSpc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Pitch</a:t>
            </a:r>
          </a:p>
          <a:p>
            <a:pPr algn="ctr">
              <a:lnSpc>
                <a:spcPct val="130000"/>
              </a:lnSpc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…</a:t>
            </a:r>
            <a:endParaRPr lang="en-US" dirty="0" smtClean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24400" y="515598"/>
            <a:ext cx="3429000" cy="295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u="sng" dirty="0" smtClean="0">
                <a:latin typeface="Arial"/>
                <a:cs typeface="Arial"/>
              </a:rPr>
              <a:t>Wave modes:</a:t>
            </a:r>
          </a:p>
          <a:p>
            <a:pPr algn="ctr">
              <a:lnSpc>
                <a:spcPct val="130000"/>
              </a:lnSpc>
            </a:pPr>
            <a:endParaRPr lang="en-US" sz="2000" dirty="0">
              <a:solidFill>
                <a:srgbClr val="800000"/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en-US" sz="2000" dirty="0" smtClean="0">
                <a:solidFill>
                  <a:srgbClr val="800000"/>
                </a:solidFill>
                <a:latin typeface="Arial"/>
                <a:cs typeface="Arial"/>
              </a:rPr>
              <a:t>P-waves</a:t>
            </a:r>
          </a:p>
          <a:p>
            <a:pPr algn="ctr">
              <a:lnSpc>
                <a:spcPct val="130000"/>
              </a:lnSpc>
            </a:pPr>
            <a:r>
              <a:rPr lang="en-US" sz="2000" dirty="0" smtClean="0">
                <a:solidFill>
                  <a:srgbClr val="800000"/>
                </a:solidFill>
                <a:latin typeface="Arial"/>
                <a:cs typeface="Arial"/>
              </a:rPr>
              <a:t>S-waves</a:t>
            </a:r>
          </a:p>
          <a:p>
            <a:pPr algn="ctr">
              <a:lnSpc>
                <a:spcPct val="130000"/>
              </a:lnSpc>
            </a:pPr>
            <a:r>
              <a:rPr lang="en-US" sz="2000" dirty="0" smtClean="0">
                <a:solidFill>
                  <a:srgbClr val="800000"/>
                </a:solidFill>
                <a:latin typeface="Arial"/>
                <a:cs typeface="Arial"/>
              </a:rPr>
              <a:t>Rayleigh</a:t>
            </a:r>
          </a:p>
          <a:p>
            <a:pPr algn="ctr">
              <a:lnSpc>
                <a:spcPct val="130000"/>
              </a:lnSpc>
            </a:pPr>
            <a:r>
              <a:rPr lang="en-US" sz="2000" dirty="0" smtClean="0">
                <a:solidFill>
                  <a:srgbClr val="800000"/>
                </a:solidFill>
                <a:latin typeface="Arial"/>
                <a:cs typeface="Arial"/>
              </a:rPr>
              <a:t>Love</a:t>
            </a:r>
          </a:p>
          <a:p>
            <a:pPr algn="ctr">
              <a:lnSpc>
                <a:spcPct val="130000"/>
              </a:lnSpc>
            </a:pPr>
            <a:r>
              <a:rPr lang="en-US" sz="2000" dirty="0" smtClean="0">
                <a:solidFill>
                  <a:srgbClr val="800000"/>
                </a:solidFill>
                <a:latin typeface="Arial"/>
                <a:cs typeface="Arial"/>
              </a:rPr>
              <a:t>….</a:t>
            </a:r>
          </a:p>
        </p:txBody>
      </p:sp>
      <p:sp>
        <p:nvSpPr>
          <p:cNvPr id="21" name="Right Brace 20"/>
          <p:cNvSpPr/>
          <p:nvPr/>
        </p:nvSpPr>
        <p:spPr>
          <a:xfrm>
            <a:off x="3200400" y="1175998"/>
            <a:ext cx="304800" cy="2590800"/>
          </a:xfrm>
          <a:prstGeom prst="rightBrace">
            <a:avLst/>
          </a:prstGeom>
          <a:ln w="3810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68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30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Continuous Wavelet Transform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US" dirty="0" smtClean="0">
                <a:solidFill>
                  <a:schemeClr val="bg1"/>
                </a:solidFill>
              </a:rPr>
              <a:t>olarization, CWT, SVD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rgbClr val="FF6600"/>
                </a:solidFill>
              </a:rPr>
              <a:t>Polarization-based wave-mode separation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2631972"/>
              </p:ext>
            </p:extLst>
          </p:nvPr>
        </p:nvGraphicFramePr>
        <p:xfrm>
          <a:off x="101600" y="590550"/>
          <a:ext cx="456406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346" name="Equation" r:id="rId3" imgW="2489200" imgH="457200" progId="Equation.3">
                  <p:embed/>
                </p:oleObj>
              </mc:Choice>
              <mc:Fallback>
                <p:oleObj name="Equation" r:id="rId3" imgW="24892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1600" y="590550"/>
                        <a:ext cx="4564063" cy="838200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52767" y="1451658"/>
            <a:ext cx="3200400" cy="3088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dirty="0"/>
              <a:t>d</a:t>
            </a:r>
            <a:r>
              <a:rPr lang="en-US" sz="2000" dirty="0" smtClean="0"/>
              <a:t>ata</a:t>
            </a:r>
          </a:p>
          <a:p>
            <a:pPr>
              <a:lnSpc>
                <a:spcPct val="140000"/>
              </a:lnSpc>
            </a:pPr>
            <a:r>
              <a:rPr lang="en-US" sz="2000" dirty="0" smtClean="0"/>
              <a:t>mother wavelet (</a:t>
            </a:r>
            <a:r>
              <a:rPr lang="en-US" sz="2000" dirty="0" err="1" smtClean="0"/>
              <a:t>Morlet</a:t>
            </a:r>
            <a:r>
              <a:rPr lang="en-US" sz="2000" dirty="0" smtClean="0"/>
              <a:t>)</a:t>
            </a:r>
          </a:p>
          <a:p>
            <a:pPr>
              <a:lnSpc>
                <a:spcPct val="140000"/>
              </a:lnSpc>
            </a:pPr>
            <a:r>
              <a:rPr lang="en-US" sz="2000" dirty="0" smtClean="0"/>
              <a:t>daughter wavelet</a:t>
            </a:r>
          </a:p>
          <a:p>
            <a:pPr>
              <a:lnSpc>
                <a:spcPct val="140000"/>
              </a:lnSpc>
            </a:pPr>
            <a:r>
              <a:rPr lang="en-US" sz="2000" dirty="0"/>
              <a:t>d</a:t>
            </a:r>
            <a:r>
              <a:rPr lang="en-US" sz="2000" dirty="0" smtClean="0"/>
              <a:t>ilation</a:t>
            </a:r>
          </a:p>
          <a:p>
            <a:pPr>
              <a:lnSpc>
                <a:spcPct val="140000"/>
              </a:lnSpc>
            </a:pPr>
            <a:r>
              <a:rPr lang="en-US" sz="2000" dirty="0" smtClean="0"/>
              <a:t>time delay</a:t>
            </a:r>
          </a:p>
          <a:p>
            <a:pPr>
              <a:lnSpc>
                <a:spcPct val="140000"/>
              </a:lnSpc>
            </a:pPr>
            <a:endParaRPr lang="en-US" sz="2000" dirty="0" smtClean="0"/>
          </a:p>
          <a:p>
            <a:pPr>
              <a:lnSpc>
                <a:spcPct val="140000"/>
              </a:lnSpc>
            </a:pPr>
            <a:endParaRPr lang="en-US" sz="2000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3559524"/>
              </p:ext>
            </p:extLst>
          </p:nvPr>
        </p:nvGraphicFramePr>
        <p:xfrm>
          <a:off x="57150" y="1592263"/>
          <a:ext cx="977900" cy="202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347" name="Equation" r:id="rId5" imgW="533400" imgH="1104900" progId="Equation.3">
                  <p:embed/>
                </p:oleObj>
              </mc:Choice>
              <mc:Fallback>
                <p:oleObj name="Equation" r:id="rId5" imgW="533400" imgH="1104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150" y="1592263"/>
                        <a:ext cx="977900" cy="2025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5791200" y="704850"/>
            <a:ext cx="2133600" cy="396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stcwt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952500"/>
            <a:ext cx="1788734" cy="3562350"/>
          </a:xfrm>
          <a:prstGeom prst="rect">
            <a:avLst/>
          </a:prstGeom>
        </p:spPr>
      </p:pic>
      <p:pic>
        <p:nvPicPr>
          <p:cNvPr id="13" name="Picture 12" descr="morlet4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0" y="1238250"/>
            <a:ext cx="571500" cy="1524000"/>
          </a:xfrm>
          <a:prstGeom prst="rect">
            <a:avLst/>
          </a:prstGeom>
        </p:spPr>
      </p:pic>
      <p:pic>
        <p:nvPicPr>
          <p:cNvPr id="14" name="Picture 13" descr="morlet8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924" y="1238250"/>
            <a:ext cx="572643" cy="1527048"/>
          </a:xfrm>
          <a:prstGeom prst="rect">
            <a:avLst/>
          </a:prstGeom>
        </p:spPr>
      </p:pic>
      <p:pic>
        <p:nvPicPr>
          <p:cNvPr id="15" name="Picture 14" descr="morlet16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0" y="1238250"/>
            <a:ext cx="572643" cy="152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556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1777E-6 3.8376E-6 L -0.00174 0.325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162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1777E-6 3.8376E-6 L -0.00174 0.3257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162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393E-6 2.57487E-6 L -0.00208 0.3260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6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31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Continuous Wavelet Transform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US" dirty="0" smtClean="0">
                <a:solidFill>
                  <a:schemeClr val="bg1"/>
                </a:solidFill>
              </a:rPr>
              <a:t>olarization, CWT, SVD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rgbClr val="FF6600"/>
                </a:solidFill>
              </a:rPr>
              <a:t>Polarization-based wave-mode separation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415147" y="534899"/>
            <a:ext cx="5061853" cy="4322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stcwt-all.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9" t="22643"/>
          <a:stretch/>
        </p:blipFill>
        <p:spPr>
          <a:xfrm>
            <a:off x="1439341" y="514350"/>
            <a:ext cx="4670739" cy="43408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14800" y="2218551"/>
            <a:ext cx="414906" cy="276999"/>
          </a:xfrm>
          <a:prstGeom prst="rect">
            <a:avLst/>
          </a:prstGeom>
          <a:solidFill>
            <a:schemeClr val="lt1">
              <a:alpha val="59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64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14294" y="2218551"/>
            <a:ext cx="414906" cy="276999"/>
          </a:xfrm>
          <a:prstGeom prst="rect">
            <a:avLst/>
          </a:prstGeom>
          <a:solidFill>
            <a:schemeClr val="lt1">
              <a:alpha val="58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16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60294" y="4326953"/>
            <a:ext cx="414906" cy="276999"/>
          </a:xfrm>
          <a:prstGeom prst="rect">
            <a:avLst/>
          </a:prstGeom>
          <a:solidFill>
            <a:schemeClr val="lt1">
              <a:alpha val="58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32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76800" y="4326953"/>
            <a:ext cx="414906" cy="276999"/>
          </a:xfrm>
          <a:prstGeom prst="rect">
            <a:avLst/>
          </a:prstGeom>
          <a:solidFill>
            <a:schemeClr val="lt1">
              <a:alpha val="58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88994" y="4324552"/>
            <a:ext cx="414906" cy="276999"/>
          </a:xfrm>
          <a:prstGeom prst="rect">
            <a:avLst/>
          </a:prstGeom>
          <a:solidFill>
            <a:schemeClr val="lt1">
              <a:alpha val="58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05400" y="2218551"/>
            <a:ext cx="414906" cy="276999"/>
          </a:xfrm>
          <a:prstGeom prst="rect">
            <a:avLst/>
          </a:prstGeom>
          <a:solidFill>
            <a:schemeClr val="lt1">
              <a:alpha val="58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17594" y="2228850"/>
            <a:ext cx="414906" cy="276999"/>
          </a:xfrm>
          <a:prstGeom prst="rect">
            <a:avLst/>
          </a:prstGeom>
          <a:solidFill>
            <a:schemeClr val="lt1">
              <a:alpha val="58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16889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32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Agenda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28600" y="590550"/>
            <a:ext cx="8382000" cy="3326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Current coherent noise removal methods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3200" dirty="0" smtClean="0">
                <a:solidFill>
                  <a:srgbClr val="7F7F7F"/>
                </a:solidFill>
              </a:rPr>
              <a:t>Polarization template matching</a:t>
            </a:r>
          </a:p>
          <a:p>
            <a:pPr marL="742950" lvl="1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2400" dirty="0" smtClean="0">
                <a:solidFill>
                  <a:srgbClr val="7F7F7F"/>
                </a:solidFill>
              </a:rPr>
              <a:t>Continuous Wavelet Transform (CWT)</a:t>
            </a:r>
          </a:p>
          <a:p>
            <a:pPr marL="742950" lvl="1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2400" dirty="0" smtClean="0">
                <a:solidFill>
                  <a:srgbClr val="7F7F7F"/>
                </a:solidFill>
              </a:rPr>
              <a:t>Singular Value Decomposition (SVD)</a:t>
            </a:r>
            <a:endParaRPr lang="en-US" sz="2400" dirty="0">
              <a:solidFill>
                <a:srgbClr val="7F7F7F"/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3200" dirty="0" smtClean="0"/>
              <a:t>Kettleman six-component survey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3200" dirty="0" smtClean="0">
                <a:solidFill>
                  <a:srgbClr val="7F7F7F"/>
                </a:solidFill>
              </a:rPr>
              <a:t>Polarization-based wave mode separation</a:t>
            </a:r>
          </a:p>
        </p:txBody>
      </p:sp>
    </p:spTree>
    <p:extLst>
      <p:ext uri="{BB962C8B-B14F-4D97-AF65-F5344CB8AC3E}">
        <p14:creationId xmlns:p14="http://schemas.microsoft.com/office/powerpoint/2010/main" val="1865557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33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</a:t>
            </a:r>
            <a:r>
              <a:rPr lang="en-US" dirty="0" smtClean="0">
                <a:solidFill>
                  <a:schemeClr val="bg1"/>
                </a:solidFill>
              </a:rPr>
              <a:t>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rgbClr val="FF6600"/>
                </a:solidFill>
              </a:rPr>
              <a:t>Polarization-based wave-mode separation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Chevron’s six-component Kettleman survey</a:t>
            </a:r>
          </a:p>
        </p:txBody>
      </p:sp>
      <p:pic>
        <p:nvPicPr>
          <p:cNvPr id="9" name="Picture 8" descr="Screen Shot 2016-03-25 at 1.20.07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99"/>
          <a:stretch/>
        </p:blipFill>
        <p:spPr>
          <a:xfrm>
            <a:off x="0" y="590550"/>
            <a:ext cx="3475313" cy="3581400"/>
          </a:xfrm>
          <a:prstGeom prst="rect">
            <a:avLst/>
          </a:prstGeom>
        </p:spPr>
      </p:pic>
      <p:pic>
        <p:nvPicPr>
          <p:cNvPr id="10" name="Picture 4" descr="C:\Users\efhe\AppData\Local\Temp\DSCN289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3333750"/>
            <a:ext cx="1833420" cy="1375065"/>
          </a:xfrm>
          <a:prstGeom prst="rect">
            <a:avLst/>
          </a:prstGeom>
          <a:noFill/>
        </p:spPr>
      </p:pic>
      <p:pic>
        <p:nvPicPr>
          <p:cNvPr id="11" name="Picture 5" descr="C:\Users\efhe\AppData\Local\Temp\DSCN282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1" y="514350"/>
            <a:ext cx="1981200" cy="1485900"/>
          </a:xfrm>
          <a:prstGeom prst="rect">
            <a:avLst/>
          </a:prstGeom>
          <a:noFill/>
        </p:spPr>
      </p:pic>
      <p:pic>
        <p:nvPicPr>
          <p:cNvPr id="12" name="Picture 6" descr="C:\Users\efhe\AppData\Local\Temp\DSCN282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514351"/>
            <a:ext cx="1981200" cy="1485900"/>
          </a:xfrm>
          <a:prstGeom prst="rect">
            <a:avLst/>
          </a:prstGeom>
          <a:noFill/>
        </p:spPr>
      </p:pic>
      <p:pic>
        <p:nvPicPr>
          <p:cNvPr id="13" name="Picture 9" descr="C:\Users\efhe\AppData\Local\Temp\DSCN2850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1967" y="1962150"/>
            <a:ext cx="1948233" cy="1461175"/>
          </a:xfrm>
          <a:prstGeom prst="rect">
            <a:avLst/>
          </a:prstGeom>
          <a:noFill/>
        </p:spPr>
      </p:pic>
      <p:pic>
        <p:nvPicPr>
          <p:cNvPr id="14" name="Picture 11" descr="C:\Users\efhe\AppData\Local\Temp\DSCN2853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3409950"/>
            <a:ext cx="1800417" cy="1350313"/>
          </a:xfrm>
          <a:prstGeom prst="rect">
            <a:avLst/>
          </a:prstGeom>
          <a:noFill/>
        </p:spPr>
      </p:pic>
      <p:pic>
        <p:nvPicPr>
          <p:cNvPr id="15" name="Picture 10" descr="C:\Users\efhe\AppData\Local\Temp\DSCN2851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1962150"/>
            <a:ext cx="1799537" cy="1378477"/>
          </a:xfrm>
          <a:prstGeom prst="rect">
            <a:avLst/>
          </a:prstGeom>
          <a:noFill/>
        </p:spPr>
      </p:pic>
      <p:pic>
        <p:nvPicPr>
          <p:cNvPr id="16" name="Picture 15" descr="rotation_sensor_insides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7300" y="590550"/>
            <a:ext cx="1524000" cy="2085848"/>
          </a:xfrm>
          <a:prstGeom prst="rect">
            <a:avLst/>
          </a:prstGeom>
        </p:spPr>
      </p:pic>
      <p:pic>
        <p:nvPicPr>
          <p:cNvPr id="17" name="Picture 16" descr="horizontal-geo.jpe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7" t="18599" r="11344" b="9046"/>
          <a:stretch/>
        </p:blipFill>
        <p:spPr>
          <a:xfrm>
            <a:off x="7239000" y="2876550"/>
            <a:ext cx="1143000" cy="1176775"/>
          </a:xfrm>
          <a:prstGeom prst="rect">
            <a:avLst/>
          </a:prstGeom>
        </p:spPr>
      </p:pic>
      <p:pic>
        <p:nvPicPr>
          <p:cNvPr id="18" name="Picture 17" descr="vertical-geo.jpe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4" t="4128" r="47405" b="5428"/>
          <a:stretch/>
        </p:blipFill>
        <p:spPr>
          <a:xfrm>
            <a:off x="8425850" y="2876550"/>
            <a:ext cx="692750" cy="139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958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34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FFFFFF"/>
                </a:solidFill>
              </a:rPr>
              <a:t>Chevron’s six-component Kettleman survey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</a:t>
            </a:r>
            <a:r>
              <a:rPr lang="en-US" dirty="0" smtClean="0">
                <a:solidFill>
                  <a:schemeClr val="bg1"/>
                </a:solidFill>
              </a:rPr>
              <a:t>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rgbClr val="FF6600"/>
                </a:solidFill>
              </a:rPr>
              <a:t>Polarization-based wave-mode separation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514350"/>
            <a:ext cx="4876800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000" dirty="0" smtClean="0"/>
              <a:t>1 survey line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000" dirty="0" smtClean="0"/>
              <a:t>Maximum offset = 1600 m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000" dirty="0"/>
              <a:t>3C </a:t>
            </a:r>
            <a:r>
              <a:rPr lang="en-US" sz="2000" dirty="0" smtClean="0"/>
              <a:t>MEMS accelerometers at 2 m intervals</a:t>
            </a:r>
            <a:endParaRPr lang="en-US" sz="2000" dirty="0"/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000" dirty="0"/>
              <a:t>3C </a:t>
            </a:r>
            <a:r>
              <a:rPr lang="en-US" sz="2000" dirty="0" err="1"/>
              <a:t>electrokinetic</a:t>
            </a:r>
            <a:r>
              <a:rPr lang="en-US" sz="2000" dirty="0"/>
              <a:t> rotation </a:t>
            </a:r>
            <a:r>
              <a:rPr lang="en-US" sz="2000" dirty="0" smtClean="0"/>
              <a:t>sensors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000" dirty="0" smtClean="0"/>
              <a:t>4 different source types:</a:t>
            </a:r>
          </a:p>
          <a:p>
            <a:pPr marL="914400" lvl="1" indent="-457200">
              <a:lnSpc>
                <a:spcPct val="130000"/>
              </a:lnSpc>
              <a:buFont typeface="+mj-lt"/>
              <a:buAutoNum type="arabicParenR"/>
            </a:pPr>
            <a:r>
              <a:rPr lang="en-US" sz="2000" dirty="0" smtClean="0"/>
              <a:t>Accelerated weight-drop</a:t>
            </a:r>
          </a:p>
          <a:p>
            <a:pPr marL="914400" lvl="1" indent="-457200">
              <a:lnSpc>
                <a:spcPct val="130000"/>
              </a:lnSpc>
              <a:buFont typeface="+mj-lt"/>
              <a:buAutoNum type="arabicParenR"/>
            </a:pPr>
            <a:r>
              <a:rPr lang="en-US" sz="2000" dirty="0" err="1" smtClean="0"/>
              <a:t>Vibroseis</a:t>
            </a:r>
            <a:endParaRPr lang="en-US" sz="2000" dirty="0" smtClean="0"/>
          </a:p>
          <a:p>
            <a:pPr marL="914400" lvl="1" indent="-457200">
              <a:lnSpc>
                <a:spcPct val="130000"/>
              </a:lnSpc>
              <a:buFont typeface="+mj-lt"/>
              <a:buAutoNum type="arabicParenR"/>
            </a:pPr>
            <a:r>
              <a:rPr lang="en-US" sz="2000" dirty="0" smtClean="0"/>
              <a:t>Dynamite at depth = 25 m</a:t>
            </a:r>
          </a:p>
          <a:p>
            <a:pPr marL="914400" lvl="1" indent="-457200">
              <a:lnSpc>
                <a:spcPct val="130000"/>
              </a:lnSpc>
              <a:buFont typeface="+mj-lt"/>
              <a:buAutoNum type="arabicParenR"/>
            </a:pPr>
            <a:r>
              <a:rPr lang="en-US" sz="2000" dirty="0" smtClean="0"/>
              <a:t>Dynamite at depth = 50 m</a:t>
            </a:r>
          </a:p>
        </p:txBody>
      </p:sp>
      <p:pic>
        <p:nvPicPr>
          <p:cNvPr id="9" name="Picture 8" descr="kettleman-geom-n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714375"/>
            <a:ext cx="4813300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48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05800" y="4877140"/>
            <a:ext cx="936168" cy="265176"/>
          </a:xfrm>
        </p:spPr>
        <p:txBody>
          <a:bodyPr/>
          <a:lstStyle/>
          <a:p>
            <a:fld id="{2232F250-6943-FE45-A066-F954598F0B1C}" type="slidenum">
              <a:rPr lang="en-US" b="1" smtClean="0">
                <a:solidFill>
                  <a:schemeClr val="bg1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35</a:t>
            </a:fld>
            <a:endParaRPr lang="en-US" b="1" dirty="0">
              <a:solidFill>
                <a:schemeClr val="bg1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Picture 2" descr="AWD-st335-6c-v0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748" y="1"/>
            <a:ext cx="2286000" cy="2858510"/>
          </a:xfrm>
          <a:prstGeom prst="rect">
            <a:avLst/>
          </a:prstGeom>
        </p:spPr>
      </p:pic>
      <p:pic>
        <p:nvPicPr>
          <p:cNvPr id="4" name="Picture 3" descr="AWD-st335-6c-r0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1" b="9642"/>
          <a:stretch/>
        </p:blipFill>
        <p:spPr>
          <a:xfrm>
            <a:off x="2130749" y="2566754"/>
            <a:ext cx="2288851" cy="2389124"/>
          </a:xfrm>
          <a:prstGeom prst="rect">
            <a:avLst/>
          </a:prstGeom>
        </p:spPr>
      </p:pic>
      <p:pic>
        <p:nvPicPr>
          <p:cNvPr id="5" name="Picture 4" descr="AWD-st335-6c-v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101" y="0"/>
            <a:ext cx="2288850" cy="2862072"/>
          </a:xfrm>
          <a:prstGeom prst="rect">
            <a:avLst/>
          </a:prstGeom>
        </p:spPr>
      </p:pic>
      <p:pic>
        <p:nvPicPr>
          <p:cNvPr id="8" name="Picture 7" descr="AWD-st335-6c-r1.pd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 b="9573"/>
          <a:stretch/>
        </p:blipFill>
        <p:spPr>
          <a:xfrm>
            <a:off x="4492951" y="2557872"/>
            <a:ext cx="2288849" cy="2389125"/>
          </a:xfrm>
          <a:prstGeom prst="rect">
            <a:avLst/>
          </a:prstGeom>
        </p:spPr>
      </p:pic>
      <p:pic>
        <p:nvPicPr>
          <p:cNvPr id="9" name="Picture 8" descr="AWD-st335-6c-v2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151" y="0"/>
            <a:ext cx="2288849" cy="2862072"/>
          </a:xfrm>
          <a:prstGeom prst="rect">
            <a:avLst/>
          </a:prstGeom>
        </p:spPr>
      </p:pic>
      <p:pic>
        <p:nvPicPr>
          <p:cNvPr id="10" name="Picture 9" descr="AWD-st335-6c-r2.pdf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2" b="9332"/>
          <a:stretch/>
        </p:blipFill>
        <p:spPr>
          <a:xfrm>
            <a:off x="6855151" y="2575636"/>
            <a:ext cx="2288849" cy="2389124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438400" y="2233196"/>
            <a:ext cx="1371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Vertical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800600" y="2233196"/>
            <a:ext cx="1371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Radial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17698" y="2234327"/>
            <a:ext cx="1515816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Transverse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438400" y="4606242"/>
            <a:ext cx="1371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Yaw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800600" y="4595396"/>
            <a:ext cx="137532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Roll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162800" y="4604278"/>
            <a:ext cx="1371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Pitch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43" name="Left-Right Arrow 42"/>
          <p:cNvSpPr/>
          <p:nvPr/>
        </p:nvSpPr>
        <p:spPr>
          <a:xfrm>
            <a:off x="5486400" y="285750"/>
            <a:ext cx="685800" cy="152400"/>
          </a:xfrm>
          <a:prstGeom prst="left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Up-Down Arrow 43"/>
          <p:cNvSpPr/>
          <p:nvPr/>
        </p:nvSpPr>
        <p:spPr>
          <a:xfrm>
            <a:off x="8229600" y="-19050"/>
            <a:ext cx="304800" cy="914400"/>
          </a:xfrm>
          <a:prstGeom prst="up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0005" dist="22987" dir="2160000" algn="tl" rotWithShape="0">
              <a:srgbClr val="FFFF00">
                <a:alpha val="35000"/>
              </a:srgbClr>
            </a:outerShdw>
          </a:effectLst>
          <a:scene3d>
            <a:camera prst="orthographicFront">
              <a:rot lat="4020000" lon="1560000" rev="138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8261842" y="2776014"/>
            <a:ext cx="76200" cy="76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ircular Arrow 45"/>
          <p:cNvSpPr/>
          <p:nvPr/>
        </p:nvSpPr>
        <p:spPr>
          <a:xfrm rot="601286">
            <a:off x="8014968" y="2556550"/>
            <a:ext cx="533400" cy="7620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9599010"/>
              <a:gd name="adj5" fmla="val 2204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Circular Arrow 46"/>
          <p:cNvSpPr/>
          <p:nvPr/>
        </p:nvSpPr>
        <p:spPr>
          <a:xfrm flipH="1">
            <a:off x="3154715" y="2419350"/>
            <a:ext cx="731485" cy="1072824"/>
          </a:xfrm>
          <a:prstGeom prst="circularArrow">
            <a:avLst>
              <a:gd name="adj1" fmla="val 12500"/>
              <a:gd name="adj2" fmla="val 3034238"/>
              <a:gd name="adj3" fmla="val 20457681"/>
              <a:gd name="adj4" fmla="val 7440203"/>
              <a:gd name="adj5" fmla="val 18512"/>
            </a:avLst>
          </a:prstGeom>
          <a:solidFill>
            <a:srgbClr val="FFFF00"/>
          </a:solidFill>
          <a:ln w="19050">
            <a:solidFill>
              <a:schemeClr val="tx1"/>
            </a:solidFill>
          </a:ln>
          <a:scene3d>
            <a:camera prst="orthographicFront">
              <a:rot lat="414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3505193" y="2592934"/>
            <a:ext cx="0" cy="53340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Curved Down Arrow 48"/>
          <p:cNvSpPr/>
          <p:nvPr/>
        </p:nvSpPr>
        <p:spPr>
          <a:xfrm>
            <a:off x="5791200" y="2647950"/>
            <a:ext cx="381000" cy="457200"/>
          </a:xfrm>
          <a:prstGeom prst="curved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 flipH="1">
            <a:off x="5638800" y="2876550"/>
            <a:ext cx="38100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57150"/>
            <a:ext cx="2209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Accelerated weight-drop source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Shot interval 6.25 m</a:t>
            </a:r>
            <a:endParaRPr lang="en-US" sz="2400" dirty="0"/>
          </a:p>
        </p:txBody>
      </p:sp>
      <p:sp>
        <p:nvSpPr>
          <p:cNvPr id="51" name="TextBox 50"/>
          <p:cNvSpPr txBox="1"/>
          <p:nvPr/>
        </p:nvSpPr>
        <p:spPr>
          <a:xfrm>
            <a:off x="230414" y="4516219"/>
            <a:ext cx="1750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 courtesy of Chevron</a:t>
            </a:r>
            <a:endParaRPr lang="en-US" dirty="0"/>
          </a:p>
        </p:txBody>
      </p:sp>
      <p:pic>
        <p:nvPicPr>
          <p:cNvPr id="12" name="AWD-st335-6ball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42916" t="42412" r="54444" b="41508"/>
          <a:stretch/>
        </p:blipFill>
        <p:spPr>
          <a:xfrm>
            <a:off x="5715000" y="514350"/>
            <a:ext cx="304800" cy="320842"/>
          </a:xfrm>
          <a:prstGeom prst="rect">
            <a:avLst/>
          </a:prstGeom>
        </p:spPr>
      </p:pic>
      <p:pic>
        <p:nvPicPr>
          <p:cNvPr id="13" name="AWD-st335-6ball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46597" t="41206" r="50417" b="41507"/>
          <a:stretch/>
        </p:blipFill>
        <p:spPr>
          <a:xfrm>
            <a:off x="8001000" y="514350"/>
            <a:ext cx="330200" cy="330200"/>
          </a:xfrm>
          <a:prstGeom prst="rect">
            <a:avLst/>
          </a:prstGeom>
        </p:spPr>
      </p:pic>
      <p:pic>
        <p:nvPicPr>
          <p:cNvPr id="14" name="AWD-st335-6ball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l="50417" t="41608" r="46458" b="40302"/>
          <a:stretch/>
        </p:blipFill>
        <p:spPr>
          <a:xfrm>
            <a:off x="3304115" y="3022600"/>
            <a:ext cx="387350" cy="387350"/>
          </a:xfrm>
          <a:prstGeom prst="rect">
            <a:avLst/>
          </a:prstGeom>
        </p:spPr>
      </p:pic>
      <p:pic>
        <p:nvPicPr>
          <p:cNvPr id="15" name="AWD-st335-6ball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4"/>
          <a:srcRect l="54236" t="42412" r="42708" b="40703"/>
          <a:stretch/>
        </p:blipFill>
        <p:spPr>
          <a:xfrm>
            <a:off x="5330371" y="2690285"/>
            <a:ext cx="399143" cy="381000"/>
          </a:xfrm>
          <a:prstGeom prst="rect">
            <a:avLst/>
          </a:prstGeom>
        </p:spPr>
      </p:pic>
      <p:pic>
        <p:nvPicPr>
          <p:cNvPr id="16" name="AWD-st335-6ball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5"/>
          <a:srcRect l="58125" t="41608" r="38819" b="40704"/>
          <a:stretch/>
        </p:blipFill>
        <p:spPr>
          <a:xfrm>
            <a:off x="8111068" y="3028950"/>
            <a:ext cx="381000" cy="381000"/>
          </a:xfrm>
          <a:prstGeom prst="rect">
            <a:avLst/>
          </a:prstGeom>
        </p:spPr>
      </p:pic>
      <p:sp>
        <p:nvSpPr>
          <p:cNvPr id="33" name="Up-Down Arrow 32"/>
          <p:cNvSpPr/>
          <p:nvPr/>
        </p:nvSpPr>
        <p:spPr>
          <a:xfrm>
            <a:off x="3657600" y="285750"/>
            <a:ext cx="152400" cy="762000"/>
          </a:xfrm>
          <a:prstGeom prst="up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WD-st335-6ball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6"/>
          <a:srcRect l="39045" t="42814" r="58404" b="41809"/>
          <a:stretch/>
        </p:blipFill>
        <p:spPr>
          <a:xfrm>
            <a:off x="3397249" y="508000"/>
            <a:ext cx="311150" cy="323850"/>
          </a:xfrm>
          <a:prstGeom prst="rect">
            <a:avLst/>
          </a:prstGeom>
        </p:spPr>
      </p:pic>
      <p:pic>
        <p:nvPicPr>
          <p:cNvPr id="2" name="Picture 1" descr="big_weight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2622550"/>
            <a:ext cx="1904999" cy="109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503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43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4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4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43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4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41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47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bNomad65-st335-6c-v0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900" y="0"/>
            <a:ext cx="2288850" cy="2862072"/>
          </a:xfrm>
          <a:prstGeom prst="rect">
            <a:avLst/>
          </a:prstGeom>
        </p:spPr>
      </p:pic>
      <p:pic>
        <p:nvPicPr>
          <p:cNvPr id="6" name="Picture 5" descr="VibNomad65-st335-6c-r0.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 b="9573"/>
          <a:stretch/>
        </p:blipFill>
        <p:spPr>
          <a:xfrm>
            <a:off x="2130750" y="2566754"/>
            <a:ext cx="2288850" cy="2389124"/>
          </a:xfrm>
          <a:prstGeom prst="rect">
            <a:avLst/>
          </a:prstGeom>
        </p:spPr>
      </p:pic>
      <p:pic>
        <p:nvPicPr>
          <p:cNvPr id="11" name="Picture 10" descr="VibNomad65-st335-6c-v1.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100" y="0"/>
            <a:ext cx="2288850" cy="2862072"/>
          </a:xfrm>
          <a:prstGeom prst="rect">
            <a:avLst/>
          </a:prstGeom>
        </p:spPr>
      </p:pic>
      <p:pic>
        <p:nvPicPr>
          <p:cNvPr id="12" name="Picture 11" descr="VibNomad65-st335-6c-r1.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2" b="9574"/>
          <a:stretch/>
        </p:blipFill>
        <p:spPr>
          <a:xfrm>
            <a:off x="4492950" y="2566754"/>
            <a:ext cx="2288850" cy="2380243"/>
          </a:xfrm>
          <a:prstGeom prst="rect">
            <a:avLst/>
          </a:prstGeom>
        </p:spPr>
      </p:pic>
      <p:pic>
        <p:nvPicPr>
          <p:cNvPr id="13" name="Picture 12" descr="VibNomad65-st335-6c-v2.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119" y="0"/>
            <a:ext cx="2288850" cy="2862072"/>
          </a:xfrm>
          <a:prstGeom prst="rect">
            <a:avLst/>
          </a:prstGeom>
        </p:spPr>
      </p:pic>
      <p:pic>
        <p:nvPicPr>
          <p:cNvPr id="14" name="Picture 13" descr="VibNomad65-st335-6c-r2.ps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2" b="9022"/>
          <a:stretch/>
        </p:blipFill>
        <p:spPr>
          <a:xfrm>
            <a:off x="6855150" y="2575636"/>
            <a:ext cx="2288850" cy="2398005"/>
          </a:xfrm>
          <a:prstGeom prst="rect">
            <a:avLst/>
          </a:prstGeom>
        </p:spPr>
      </p:pic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05800" y="4877140"/>
            <a:ext cx="936168" cy="265176"/>
          </a:xfrm>
        </p:spPr>
        <p:txBody>
          <a:bodyPr/>
          <a:lstStyle/>
          <a:p>
            <a:fld id="{2232F250-6943-FE45-A066-F954598F0B1C}" type="slidenum">
              <a:rPr lang="en-US" b="1" smtClean="0">
                <a:solidFill>
                  <a:schemeClr val="bg1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36</a:t>
            </a:fld>
            <a:endParaRPr lang="en-US" b="1" dirty="0">
              <a:solidFill>
                <a:schemeClr val="bg1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38400" y="2233196"/>
            <a:ext cx="1371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Vertical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00600" y="2233196"/>
            <a:ext cx="1371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Radial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17698" y="2234327"/>
            <a:ext cx="1515816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Transverse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38400" y="4606242"/>
            <a:ext cx="1371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Yaw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00600" y="4595396"/>
            <a:ext cx="137532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Roll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62800" y="4604278"/>
            <a:ext cx="1371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Pitch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21" name="Up-Down Arrow 20"/>
          <p:cNvSpPr/>
          <p:nvPr/>
        </p:nvSpPr>
        <p:spPr>
          <a:xfrm>
            <a:off x="3657600" y="285750"/>
            <a:ext cx="152400" cy="762000"/>
          </a:xfrm>
          <a:prstGeom prst="up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-Right Arrow 21"/>
          <p:cNvSpPr/>
          <p:nvPr/>
        </p:nvSpPr>
        <p:spPr>
          <a:xfrm>
            <a:off x="5486400" y="285750"/>
            <a:ext cx="685800" cy="152400"/>
          </a:xfrm>
          <a:prstGeom prst="left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Up-Down Arrow 22"/>
          <p:cNvSpPr/>
          <p:nvPr/>
        </p:nvSpPr>
        <p:spPr>
          <a:xfrm>
            <a:off x="8229600" y="-19050"/>
            <a:ext cx="304800" cy="914400"/>
          </a:xfrm>
          <a:prstGeom prst="up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0005" dist="22987" dir="2160000" algn="tl" rotWithShape="0">
              <a:srgbClr val="FFFF00">
                <a:alpha val="35000"/>
              </a:srgbClr>
            </a:outerShdw>
          </a:effectLst>
          <a:scene3d>
            <a:camera prst="orthographicFront">
              <a:rot lat="4020000" lon="1560000" rev="138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8261842" y="2776014"/>
            <a:ext cx="76200" cy="76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ircular Arrow 24"/>
          <p:cNvSpPr/>
          <p:nvPr/>
        </p:nvSpPr>
        <p:spPr>
          <a:xfrm rot="601286">
            <a:off x="8014968" y="2556550"/>
            <a:ext cx="533400" cy="7620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9599010"/>
              <a:gd name="adj5" fmla="val 2204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Circular Arrow 25"/>
          <p:cNvSpPr/>
          <p:nvPr/>
        </p:nvSpPr>
        <p:spPr>
          <a:xfrm flipH="1">
            <a:off x="3154715" y="2419350"/>
            <a:ext cx="731485" cy="1072824"/>
          </a:xfrm>
          <a:prstGeom prst="circularArrow">
            <a:avLst>
              <a:gd name="adj1" fmla="val 12500"/>
              <a:gd name="adj2" fmla="val 3034238"/>
              <a:gd name="adj3" fmla="val 20457681"/>
              <a:gd name="adj4" fmla="val 7440203"/>
              <a:gd name="adj5" fmla="val 18512"/>
            </a:avLst>
          </a:prstGeom>
          <a:solidFill>
            <a:srgbClr val="FFFF00"/>
          </a:solidFill>
          <a:ln w="19050">
            <a:solidFill>
              <a:schemeClr val="tx1"/>
            </a:solidFill>
          </a:ln>
          <a:scene3d>
            <a:camera prst="orthographicFront">
              <a:rot lat="414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3505193" y="2592934"/>
            <a:ext cx="0" cy="53340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urved Down Arrow 27"/>
          <p:cNvSpPr/>
          <p:nvPr/>
        </p:nvSpPr>
        <p:spPr>
          <a:xfrm>
            <a:off x="5791200" y="2647950"/>
            <a:ext cx="381000" cy="457200"/>
          </a:xfrm>
          <a:prstGeom prst="curved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5638800" y="2876550"/>
            <a:ext cx="38100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0" y="57150"/>
            <a:ext cx="2209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Vibroseis</a:t>
            </a:r>
            <a:r>
              <a:rPr lang="en-US" sz="2400" dirty="0" smtClean="0"/>
              <a:t> source</a:t>
            </a:r>
          </a:p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Shot interval 25 m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230414" y="4516219"/>
            <a:ext cx="1750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 courtesy of Chevron</a:t>
            </a:r>
            <a:endParaRPr lang="en-US" dirty="0"/>
          </a:p>
        </p:txBody>
      </p:sp>
      <p:pic>
        <p:nvPicPr>
          <p:cNvPr id="3" name="Picture 2" descr="vibroseis_truck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724150"/>
            <a:ext cx="1905000" cy="92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9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yn82-st335-6c-v0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719" y="0"/>
            <a:ext cx="2288850" cy="2862072"/>
          </a:xfrm>
          <a:prstGeom prst="rect">
            <a:avLst/>
          </a:prstGeom>
        </p:spPr>
      </p:pic>
      <p:pic>
        <p:nvPicPr>
          <p:cNvPr id="4" name="Picture 3" descr="Dyn82-st335-6c-r0.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 b="9573"/>
          <a:stretch/>
        </p:blipFill>
        <p:spPr>
          <a:xfrm>
            <a:off x="2133600" y="2566754"/>
            <a:ext cx="2288849" cy="2389124"/>
          </a:xfrm>
          <a:prstGeom prst="rect">
            <a:avLst/>
          </a:prstGeom>
        </p:spPr>
      </p:pic>
      <p:pic>
        <p:nvPicPr>
          <p:cNvPr id="5" name="Picture 4" descr="Dyn82-st335-6c-v1.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950" y="0"/>
            <a:ext cx="2288850" cy="2862072"/>
          </a:xfrm>
          <a:prstGeom prst="rect">
            <a:avLst/>
          </a:prstGeom>
        </p:spPr>
      </p:pic>
      <p:pic>
        <p:nvPicPr>
          <p:cNvPr id="8" name="Picture 7" descr="Dyn82-st335-6c-r1.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2" b="9953"/>
          <a:stretch/>
        </p:blipFill>
        <p:spPr>
          <a:xfrm>
            <a:off x="4495800" y="2566754"/>
            <a:ext cx="2288850" cy="2371361"/>
          </a:xfrm>
          <a:prstGeom prst="rect">
            <a:avLst/>
          </a:prstGeom>
        </p:spPr>
      </p:pic>
      <p:pic>
        <p:nvPicPr>
          <p:cNvPr id="9" name="Picture 8" descr="Dyn82-st335-6c-v2.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119" y="0"/>
            <a:ext cx="2288850" cy="2862072"/>
          </a:xfrm>
          <a:prstGeom prst="rect">
            <a:avLst/>
          </a:prstGeom>
        </p:spPr>
      </p:pic>
      <p:pic>
        <p:nvPicPr>
          <p:cNvPr id="10" name="Picture 9" descr="Dyn82-st335-6c-r2.ps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2" b="9573"/>
          <a:stretch/>
        </p:blipFill>
        <p:spPr>
          <a:xfrm>
            <a:off x="6857546" y="2557873"/>
            <a:ext cx="2288850" cy="2398006"/>
          </a:xfrm>
          <a:prstGeom prst="rect">
            <a:avLst/>
          </a:prstGeom>
        </p:spPr>
      </p:pic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05800" y="4877140"/>
            <a:ext cx="936168" cy="265176"/>
          </a:xfrm>
        </p:spPr>
        <p:txBody>
          <a:bodyPr/>
          <a:lstStyle/>
          <a:p>
            <a:fld id="{2232F250-6943-FE45-A066-F954598F0B1C}" type="slidenum">
              <a:rPr lang="en-US" b="1" smtClean="0">
                <a:solidFill>
                  <a:schemeClr val="bg1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37</a:t>
            </a:fld>
            <a:endParaRPr lang="en-US" b="1" dirty="0">
              <a:solidFill>
                <a:schemeClr val="bg1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38400" y="2233196"/>
            <a:ext cx="1371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Vertical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00600" y="2233196"/>
            <a:ext cx="1371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Radial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17698" y="2234327"/>
            <a:ext cx="1515816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Transverse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38400" y="4606242"/>
            <a:ext cx="1371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Yaw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00600" y="4595396"/>
            <a:ext cx="137532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Roll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62800" y="4604278"/>
            <a:ext cx="1371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Pitch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21" name="Up-Down Arrow 20"/>
          <p:cNvSpPr/>
          <p:nvPr/>
        </p:nvSpPr>
        <p:spPr>
          <a:xfrm>
            <a:off x="3657600" y="285750"/>
            <a:ext cx="152400" cy="762000"/>
          </a:xfrm>
          <a:prstGeom prst="up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-Right Arrow 21"/>
          <p:cNvSpPr/>
          <p:nvPr/>
        </p:nvSpPr>
        <p:spPr>
          <a:xfrm>
            <a:off x="5486400" y="285750"/>
            <a:ext cx="685800" cy="152400"/>
          </a:xfrm>
          <a:prstGeom prst="left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Up-Down Arrow 22"/>
          <p:cNvSpPr/>
          <p:nvPr/>
        </p:nvSpPr>
        <p:spPr>
          <a:xfrm>
            <a:off x="8229600" y="-19050"/>
            <a:ext cx="304800" cy="914400"/>
          </a:xfrm>
          <a:prstGeom prst="up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0005" dist="22987" dir="2160000" algn="tl" rotWithShape="0">
              <a:srgbClr val="FFFF00">
                <a:alpha val="35000"/>
              </a:srgbClr>
            </a:outerShdw>
          </a:effectLst>
          <a:scene3d>
            <a:camera prst="orthographicFront">
              <a:rot lat="4020000" lon="1560000" rev="138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8261842" y="2776014"/>
            <a:ext cx="76200" cy="76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ircular Arrow 24"/>
          <p:cNvSpPr/>
          <p:nvPr/>
        </p:nvSpPr>
        <p:spPr>
          <a:xfrm rot="601286">
            <a:off x="8014968" y="2556550"/>
            <a:ext cx="533400" cy="7620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9599010"/>
              <a:gd name="adj5" fmla="val 2204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Circular Arrow 25"/>
          <p:cNvSpPr/>
          <p:nvPr/>
        </p:nvSpPr>
        <p:spPr>
          <a:xfrm flipH="1">
            <a:off x="3154715" y="2419350"/>
            <a:ext cx="731485" cy="1072824"/>
          </a:xfrm>
          <a:prstGeom prst="circularArrow">
            <a:avLst>
              <a:gd name="adj1" fmla="val 12500"/>
              <a:gd name="adj2" fmla="val 3034238"/>
              <a:gd name="adj3" fmla="val 20457681"/>
              <a:gd name="adj4" fmla="val 7440203"/>
              <a:gd name="adj5" fmla="val 18512"/>
            </a:avLst>
          </a:prstGeom>
          <a:solidFill>
            <a:srgbClr val="FFFF00"/>
          </a:solidFill>
          <a:ln w="19050">
            <a:solidFill>
              <a:schemeClr val="tx1"/>
            </a:solidFill>
          </a:ln>
          <a:scene3d>
            <a:camera prst="orthographicFront">
              <a:rot lat="414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3505193" y="2592934"/>
            <a:ext cx="0" cy="53340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urved Down Arrow 27"/>
          <p:cNvSpPr/>
          <p:nvPr/>
        </p:nvSpPr>
        <p:spPr>
          <a:xfrm>
            <a:off x="5791200" y="2647950"/>
            <a:ext cx="381000" cy="457200"/>
          </a:xfrm>
          <a:prstGeom prst="curved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5638800" y="2876550"/>
            <a:ext cx="38100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0" y="57150"/>
            <a:ext cx="2209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Dynamite source at depth = 25 m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Shot interval 25 m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230414" y="4516219"/>
            <a:ext cx="1750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 courtesy of Chevron</a:t>
            </a:r>
            <a:endParaRPr lang="en-US" dirty="0"/>
          </a:p>
        </p:txBody>
      </p:sp>
      <p:pic>
        <p:nvPicPr>
          <p:cNvPr id="2" name="Picture 1" descr="coyote_dynamite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6"/>
          <a:stretch/>
        </p:blipFill>
        <p:spPr>
          <a:xfrm flipH="1">
            <a:off x="457200" y="2724150"/>
            <a:ext cx="1295400" cy="99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7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yn164-st335-6c-v0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869" y="0"/>
            <a:ext cx="2288850" cy="2862072"/>
          </a:xfrm>
          <a:prstGeom prst="rect">
            <a:avLst/>
          </a:prstGeom>
        </p:spPr>
      </p:pic>
      <p:pic>
        <p:nvPicPr>
          <p:cNvPr id="6" name="Picture 5" descr="Dyn164-st335-6c-r0.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 b="9263"/>
          <a:stretch/>
        </p:blipFill>
        <p:spPr>
          <a:xfrm>
            <a:off x="2130750" y="2566754"/>
            <a:ext cx="2288850" cy="2398006"/>
          </a:xfrm>
          <a:prstGeom prst="rect">
            <a:avLst/>
          </a:prstGeom>
        </p:spPr>
      </p:pic>
      <p:pic>
        <p:nvPicPr>
          <p:cNvPr id="11" name="Picture 10" descr="Dyn164-st335-6c-v1.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950" y="0"/>
            <a:ext cx="2288850" cy="2862072"/>
          </a:xfrm>
          <a:prstGeom prst="rect">
            <a:avLst/>
          </a:prstGeom>
        </p:spPr>
      </p:pic>
      <p:pic>
        <p:nvPicPr>
          <p:cNvPr id="12" name="Picture 11" descr="Dyn164-st335-6c-r1.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2" b="9574"/>
          <a:stretch/>
        </p:blipFill>
        <p:spPr>
          <a:xfrm>
            <a:off x="4495800" y="2566754"/>
            <a:ext cx="2288850" cy="2380243"/>
          </a:xfrm>
          <a:prstGeom prst="rect">
            <a:avLst/>
          </a:prstGeom>
        </p:spPr>
      </p:pic>
      <p:pic>
        <p:nvPicPr>
          <p:cNvPr id="13" name="Picture 12" descr="Dyn164-st335-6c-v2.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269" y="-3286"/>
            <a:ext cx="2288850" cy="2862072"/>
          </a:xfrm>
          <a:prstGeom prst="rect">
            <a:avLst/>
          </a:prstGeom>
        </p:spPr>
      </p:pic>
      <p:pic>
        <p:nvPicPr>
          <p:cNvPr id="14" name="Picture 13" descr="Dyn164-st335-6c-r2.ps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2" b="9573"/>
          <a:stretch/>
        </p:blipFill>
        <p:spPr>
          <a:xfrm>
            <a:off x="6856668" y="2557873"/>
            <a:ext cx="2288850" cy="2398006"/>
          </a:xfrm>
          <a:prstGeom prst="rect">
            <a:avLst/>
          </a:prstGeom>
        </p:spPr>
      </p:pic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05800" y="4877140"/>
            <a:ext cx="936168" cy="265176"/>
          </a:xfrm>
        </p:spPr>
        <p:txBody>
          <a:bodyPr/>
          <a:lstStyle/>
          <a:p>
            <a:fld id="{2232F250-6943-FE45-A066-F954598F0B1C}" type="slidenum">
              <a:rPr lang="en-US" b="1" smtClean="0">
                <a:solidFill>
                  <a:schemeClr val="bg1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38</a:t>
            </a:fld>
            <a:endParaRPr lang="en-US" b="1" dirty="0">
              <a:solidFill>
                <a:schemeClr val="bg1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38400" y="2233196"/>
            <a:ext cx="1371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Vertical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00600" y="2233196"/>
            <a:ext cx="1371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Radial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17698" y="2234327"/>
            <a:ext cx="1515816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Transverse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38400" y="4606242"/>
            <a:ext cx="1371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Yaw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00600" y="4595396"/>
            <a:ext cx="137532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Roll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62800" y="4604278"/>
            <a:ext cx="1371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Pitch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21" name="Up-Down Arrow 20"/>
          <p:cNvSpPr/>
          <p:nvPr/>
        </p:nvSpPr>
        <p:spPr>
          <a:xfrm>
            <a:off x="3657600" y="285750"/>
            <a:ext cx="152400" cy="762000"/>
          </a:xfrm>
          <a:prstGeom prst="up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-Right Arrow 21"/>
          <p:cNvSpPr/>
          <p:nvPr/>
        </p:nvSpPr>
        <p:spPr>
          <a:xfrm>
            <a:off x="5486400" y="285750"/>
            <a:ext cx="685800" cy="152400"/>
          </a:xfrm>
          <a:prstGeom prst="left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Up-Down Arrow 22"/>
          <p:cNvSpPr/>
          <p:nvPr/>
        </p:nvSpPr>
        <p:spPr>
          <a:xfrm>
            <a:off x="8229600" y="-19050"/>
            <a:ext cx="304800" cy="914400"/>
          </a:xfrm>
          <a:prstGeom prst="up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0005" dist="22987" dir="2160000" algn="tl" rotWithShape="0">
              <a:srgbClr val="FFFF00">
                <a:alpha val="35000"/>
              </a:srgbClr>
            </a:outerShdw>
          </a:effectLst>
          <a:scene3d>
            <a:camera prst="orthographicFront">
              <a:rot lat="4020000" lon="1560000" rev="138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8261842" y="2776014"/>
            <a:ext cx="76200" cy="76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ircular Arrow 24"/>
          <p:cNvSpPr/>
          <p:nvPr/>
        </p:nvSpPr>
        <p:spPr>
          <a:xfrm rot="601286">
            <a:off x="8014968" y="2556550"/>
            <a:ext cx="533400" cy="7620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9599010"/>
              <a:gd name="adj5" fmla="val 2204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Circular Arrow 25"/>
          <p:cNvSpPr/>
          <p:nvPr/>
        </p:nvSpPr>
        <p:spPr>
          <a:xfrm flipH="1">
            <a:off x="3154715" y="2419350"/>
            <a:ext cx="731485" cy="1072824"/>
          </a:xfrm>
          <a:prstGeom prst="circularArrow">
            <a:avLst>
              <a:gd name="adj1" fmla="val 12500"/>
              <a:gd name="adj2" fmla="val 3034238"/>
              <a:gd name="adj3" fmla="val 20457681"/>
              <a:gd name="adj4" fmla="val 7440203"/>
              <a:gd name="adj5" fmla="val 18512"/>
            </a:avLst>
          </a:prstGeom>
          <a:solidFill>
            <a:srgbClr val="FFFF00"/>
          </a:solidFill>
          <a:ln w="19050">
            <a:solidFill>
              <a:schemeClr val="tx1"/>
            </a:solidFill>
          </a:ln>
          <a:scene3d>
            <a:camera prst="orthographicFront">
              <a:rot lat="414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3505193" y="2592934"/>
            <a:ext cx="0" cy="53340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urved Down Arrow 27"/>
          <p:cNvSpPr/>
          <p:nvPr/>
        </p:nvSpPr>
        <p:spPr>
          <a:xfrm>
            <a:off x="5791200" y="2647950"/>
            <a:ext cx="381000" cy="457200"/>
          </a:xfrm>
          <a:prstGeom prst="curved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5638800" y="2876550"/>
            <a:ext cx="38100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0" y="57150"/>
            <a:ext cx="2209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Dynamite source at depth = 50 m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Shot interval 25 m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230414" y="4516219"/>
            <a:ext cx="1750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 courtesy of Chevron</a:t>
            </a:r>
            <a:endParaRPr lang="en-US" dirty="0"/>
          </a:p>
        </p:txBody>
      </p:sp>
      <p:pic>
        <p:nvPicPr>
          <p:cNvPr id="32" name="Picture 31" descr="coyote_dynamite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6"/>
          <a:stretch/>
        </p:blipFill>
        <p:spPr>
          <a:xfrm flipH="1">
            <a:off x="457200" y="2724150"/>
            <a:ext cx="1295400" cy="99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92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39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FFFFFF"/>
                </a:solidFill>
              </a:rPr>
              <a:t>Rotations from geophone differencing on a free surface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</a:t>
            </a:r>
            <a:r>
              <a:rPr lang="en-US" dirty="0" smtClean="0">
                <a:solidFill>
                  <a:schemeClr val="bg1"/>
                </a:solidFill>
              </a:rPr>
              <a:t>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rgbClr val="FF6600"/>
                </a:solidFill>
              </a:rPr>
              <a:t>Polarization-based wave-mode separation</a:t>
            </a:r>
            <a:endParaRPr lang="en-US" dirty="0"/>
          </a:p>
        </p:txBody>
      </p:sp>
      <p:pic>
        <p:nvPicPr>
          <p:cNvPr id="10" name="Picture 9" descr="gcomp-vzdx-Dyn164-st335-1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5"/>
          <a:stretch/>
        </p:blipFill>
        <p:spPr>
          <a:xfrm>
            <a:off x="6858000" y="973729"/>
            <a:ext cx="2082988" cy="3080734"/>
          </a:xfrm>
          <a:prstGeom prst="rect">
            <a:avLst/>
          </a:prstGeom>
        </p:spPr>
      </p:pic>
      <p:pic>
        <p:nvPicPr>
          <p:cNvPr id="11" name="Picture 10" descr="gcomp-vzdx-Dyn164-st335-0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5"/>
          <a:stretch/>
        </p:blipFill>
        <p:spPr>
          <a:xfrm>
            <a:off x="5042097" y="973729"/>
            <a:ext cx="2044503" cy="30807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48126" y="4021729"/>
            <a:ext cx="1743719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00"/>
                </a:solidFill>
                <a:latin typeface="Arial Black"/>
                <a:cs typeface="Arial Black"/>
              </a:rPr>
              <a:t>Pitch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  <a:latin typeface="Arial Black"/>
                <a:cs typeface="Arial Black"/>
              </a:rPr>
              <a:t>r</a:t>
            </a:r>
            <a:r>
              <a:rPr lang="en-US" sz="1400" dirty="0" smtClean="0">
                <a:solidFill>
                  <a:srgbClr val="FFFF00"/>
                </a:solidFill>
                <a:latin typeface="Arial Black"/>
                <a:cs typeface="Arial Black"/>
              </a:rPr>
              <a:t>-sensor</a:t>
            </a:r>
            <a:endParaRPr lang="en-US" sz="14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68045" y="4021729"/>
            <a:ext cx="1747355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00"/>
                </a:solidFill>
                <a:latin typeface="Arial Black"/>
                <a:cs typeface="Arial Black"/>
              </a:rPr>
              <a:t>Pitch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  <a:latin typeface="Arial Black"/>
                <a:cs typeface="Arial Black"/>
              </a:rPr>
              <a:t>g</a:t>
            </a:r>
            <a:r>
              <a:rPr lang="en-US" sz="1400" dirty="0" smtClean="0">
                <a:solidFill>
                  <a:srgbClr val="FFFF00"/>
                </a:solidFill>
                <a:latin typeface="Arial Black"/>
                <a:cs typeface="Arial Black"/>
              </a:rPr>
              <a:t>eo-diff</a:t>
            </a:r>
            <a:endParaRPr lang="en-US" sz="14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06524" y="59055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>
                <a:latin typeface="Arial Black"/>
                <a:cs typeface="Arial Black"/>
              </a:rPr>
              <a:t>Dynamite source</a:t>
            </a:r>
            <a:endParaRPr lang="en-US" sz="2000" u="sng" dirty="0">
              <a:latin typeface="Arial Black"/>
              <a:cs typeface="Arial Black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3099629"/>
              </p:ext>
            </p:extLst>
          </p:nvPr>
        </p:nvGraphicFramePr>
        <p:xfrm>
          <a:off x="7938" y="1074738"/>
          <a:ext cx="1766887" cy="139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022" name="Equation" r:id="rId5" imgW="660400" imgH="520700" progId="Equation.3">
                  <p:embed/>
                </p:oleObj>
              </mc:Choice>
              <mc:Fallback>
                <p:oleObj name="Equation" r:id="rId5" imgW="6604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938" y="1074738"/>
                        <a:ext cx="1766887" cy="1393825"/>
                      </a:xfrm>
                      <a:prstGeom prst="rect">
                        <a:avLst/>
                      </a:prstGeom>
                      <a:solidFill>
                        <a:srgbClr val="8EB4E3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5485806"/>
              </p:ext>
            </p:extLst>
          </p:nvPr>
        </p:nvGraphicFramePr>
        <p:xfrm>
          <a:off x="3048000" y="1126129"/>
          <a:ext cx="137160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023" name="Equation" r:id="rId7" imgW="457200" imgH="457200" progId="Equation.3">
                  <p:embed/>
                </p:oleObj>
              </mc:Choice>
              <mc:Fallback>
                <p:oleObj name="Equation" r:id="rId7" imgW="4572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48000" y="1126129"/>
                        <a:ext cx="1371600" cy="1371600"/>
                      </a:xfrm>
                      <a:prstGeom prst="rect">
                        <a:avLst/>
                      </a:prstGeom>
                      <a:solidFill>
                        <a:srgbClr val="8EB4E3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ight Arrow 16"/>
          <p:cNvSpPr/>
          <p:nvPr/>
        </p:nvSpPr>
        <p:spPr>
          <a:xfrm>
            <a:off x="1828800" y="1507129"/>
            <a:ext cx="1066800" cy="609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990600" y="2802529"/>
            <a:ext cx="2641593" cy="580201"/>
            <a:chOff x="3615271" y="3693352"/>
            <a:chExt cx="2641593" cy="580201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3886200" y="4248150"/>
              <a:ext cx="2057400" cy="0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prstDash val="sys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724400" y="3790950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d</a:t>
              </a:r>
              <a:endParaRPr lang="en-US" sz="2400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3615271" y="3718755"/>
              <a:ext cx="507999" cy="554798"/>
              <a:chOff x="3505200" y="3617151"/>
              <a:chExt cx="507999" cy="554798"/>
            </a:xfrm>
          </p:grpSpPr>
          <p:sp>
            <p:nvSpPr>
              <p:cNvPr id="25" name="Isosceles Triangle 24"/>
              <p:cNvSpPr/>
              <p:nvPr/>
            </p:nvSpPr>
            <p:spPr>
              <a:xfrm rot="10800000">
                <a:off x="3505200" y="3714750"/>
                <a:ext cx="457201" cy="457199"/>
              </a:xfrm>
              <a:prstGeom prst="triangle">
                <a:avLst/>
              </a:prstGeom>
              <a:solidFill>
                <a:srgbClr val="FF0000"/>
              </a:solidFill>
              <a:ln w="28575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555999" y="3617151"/>
                <a:ext cx="457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1</a:t>
                </a: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5740398" y="3693352"/>
              <a:ext cx="516466" cy="554798"/>
              <a:chOff x="3505200" y="3617151"/>
              <a:chExt cx="516466" cy="554798"/>
            </a:xfrm>
          </p:grpSpPr>
          <p:sp>
            <p:nvSpPr>
              <p:cNvPr id="23" name="Isosceles Triangle 22"/>
              <p:cNvSpPr/>
              <p:nvPr/>
            </p:nvSpPr>
            <p:spPr>
              <a:xfrm rot="10800000">
                <a:off x="3505200" y="3714750"/>
                <a:ext cx="457201" cy="457199"/>
              </a:xfrm>
              <a:prstGeom prst="triangle">
                <a:avLst/>
              </a:prstGeom>
              <a:solidFill>
                <a:srgbClr val="FF0000"/>
              </a:solidFill>
              <a:ln w="28575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564466" y="3617151"/>
                <a:ext cx="457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2</a:t>
                </a:r>
              </a:p>
            </p:txBody>
          </p:sp>
        </p:grpSp>
      </p:grpSp>
      <p:sp>
        <p:nvSpPr>
          <p:cNvPr id="27" name="TextBox 26"/>
          <p:cNvSpPr txBox="1"/>
          <p:nvPr/>
        </p:nvSpPr>
        <p:spPr>
          <a:xfrm>
            <a:off x="5638800" y="451485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 courtesy of Chevron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081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4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Agenda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28600" y="590550"/>
            <a:ext cx="8382000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3200" dirty="0" smtClean="0"/>
              <a:t>Current coherent noise removal methods</a:t>
            </a:r>
          </a:p>
        </p:txBody>
      </p:sp>
    </p:spTree>
    <p:extLst>
      <p:ext uri="{BB962C8B-B14F-4D97-AF65-F5344CB8AC3E}">
        <p14:creationId xmlns:p14="http://schemas.microsoft.com/office/powerpoint/2010/main" val="2157654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40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FFFFFF"/>
                </a:solidFill>
              </a:rPr>
              <a:t>Rotations from geophone differencing on a free surface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</a:t>
            </a:r>
            <a:r>
              <a:rPr lang="en-US" dirty="0" smtClean="0">
                <a:solidFill>
                  <a:schemeClr val="bg1"/>
                </a:solidFill>
              </a:rPr>
              <a:t>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rgbClr val="FF6600"/>
                </a:solidFill>
              </a:rPr>
              <a:t>Polarization-based wave-mode separation</a:t>
            </a:r>
            <a:endParaRPr lang="en-US" dirty="0"/>
          </a:p>
        </p:txBody>
      </p:sp>
      <p:pic>
        <p:nvPicPr>
          <p:cNvPr id="10" name="Picture 9" descr="gcomp-vzdx-Dyn164-st335-1.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5"/>
          <a:stretch/>
        </p:blipFill>
        <p:spPr>
          <a:xfrm>
            <a:off x="6858000" y="973729"/>
            <a:ext cx="2082988" cy="3080734"/>
          </a:xfrm>
          <a:prstGeom prst="rect">
            <a:avLst/>
          </a:prstGeom>
        </p:spPr>
      </p:pic>
      <p:pic>
        <p:nvPicPr>
          <p:cNvPr id="11" name="Picture 10" descr="gcomp-vzdx-Dyn164-st335-0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5"/>
          <a:stretch/>
        </p:blipFill>
        <p:spPr>
          <a:xfrm>
            <a:off x="5042097" y="973729"/>
            <a:ext cx="2044503" cy="30807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48126" y="4021729"/>
            <a:ext cx="1743719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00"/>
                </a:solidFill>
                <a:latin typeface="Arial Black"/>
                <a:cs typeface="Arial Black"/>
              </a:rPr>
              <a:t>Pitch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  <a:latin typeface="Arial Black"/>
                <a:cs typeface="Arial Black"/>
              </a:rPr>
              <a:t>r</a:t>
            </a:r>
            <a:r>
              <a:rPr lang="en-US" sz="1400" dirty="0" smtClean="0">
                <a:solidFill>
                  <a:srgbClr val="FFFF00"/>
                </a:solidFill>
                <a:latin typeface="Arial Black"/>
                <a:cs typeface="Arial Black"/>
              </a:rPr>
              <a:t>-sensor</a:t>
            </a:r>
            <a:endParaRPr lang="en-US" sz="14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68045" y="4021729"/>
            <a:ext cx="1747355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00"/>
                </a:solidFill>
                <a:latin typeface="Arial Black"/>
                <a:cs typeface="Arial Black"/>
              </a:rPr>
              <a:t>Pitch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  <a:latin typeface="Arial Black"/>
                <a:cs typeface="Arial Black"/>
              </a:rPr>
              <a:t>g</a:t>
            </a:r>
            <a:r>
              <a:rPr lang="en-US" sz="1400" dirty="0" smtClean="0">
                <a:solidFill>
                  <a:srgbClr val="FFFF00"/>
                </a:solidFill>
                <a:latin typeface="Arial Black"/>
                <a:cs typeface="Arial Black"/>
              </a:rPr>
              <a:t>eo-diff</a:t>
            </a:r>
            <a:endParaRPr lang="en-US" sz="14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06524" y="59055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>
                <a:latin typeface="Arial Black"/>
                <a:cs typeface="Arial Black"/>
              </a:rPr>
              <a:t>Dynamite source</a:t>
            </a:r>
            <a:endParaRPr lang="en-US" sz="2000" u="sng" dirty="0">
              <a:latin typeface="Arial Black"/>
              <a:cs typeface="Arial Black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9600" y="514350"/>
            <a:ext cx="3657600" cy="2520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dirty="0" smtClean="0"/>
              <a:t>3 components:</a:t>
            </a:r>
          </a:p>
          <a:p>
            <a:pPr algn="ctr">
              <a:lnSpc>
                <a:spcPct val="110000"/>
              </a:lnSpc>
            </a:pPr>
            <a:r>
              <a:rPr lang="en-US" sz="3600" dirty="0" smtClean="0"/>
              <a:t>Vertical</a:t>
            </a:r>
          </a:p>
          <a:p>
            <a:pPr algn="ctr">
              <a:lnSpc>
                <a:spcPct val="110000"/>
              </a:lnSpc>
            </a:pPr>
            <a:r>
              <a:rPr lang="en-US" sz="3600" dirty="0" smtClean="0"/>
              <a:t>Radial</a:t>
            </a:r>
          </a:p>
          <a:p>
            <a:pPr algn="ctr">
              <a:lnSpc>
                <a:spcPct val="110000"/>
              </a:lnSpc>
            </a:pPr>
            <a:r>
              <a:rPr lang="en-US" sz="3600" dirty="0" smtClean="0"/>
              <a:t>Pitch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638800" y="451485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 courtesy of Chevron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587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41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>
                <a:solidFill>
                  <a:srgbClr val="FFFFFF"/>
                </a:solidFill>
              </a:rPr>
              <a:t>Vibroseis</a:t>
            </a:r>
            <a:r>
              <a:rPr lang="en-US" sz="2400" dirty="0">
                <a:solidFill>
                  <a:srgbClr val="FFFFFF"/>
                </a:solidFill>
              </a:rPr>
              <a:t> source after NMO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</a:t>
            </a:r>
            <a:r>
              <a:rPr lang="en-US" dirty="0" smtClean="0">
                <a:solidFill>
                  <a:schemeClr val="bg1"/>
                </a:solidFill>
              </a:rPr>
              <a:t>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rgbClr val="FF6600"/>
                </a:solidFill>
              </a:rPr>
              <a:t>Polarization-based wave-mode separation</a:t>
            </a:r>
            <a:endParaRPr lang="en-US" dirty="0"/>
          </a:p>
        </p:txBody>
      </p:sp>
      <p:pic>
        <p:nvPicPr>
          <p:cNvPr id="15" name="Picture 14" descr="VibNomad65-nmo-st335-4c-vzin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05038"/>
            <a:ext cx="2208136" cy="4256794"/>
          </a:xfrm>
          <a:prstGeom prst="rect">
            <a:avLst/>
          </a:prstGeom>
        </p:spPr>
      </p:pic>
      <p:pic>
        <p:nvPicPr>
          <p:cNvPr id="16" name="Picture 15" descr="VibNomad65-nmo-st335-4c-vxin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907" y="514350"/>
            <a:ext cx="2209800" cy="4260004"/>
          </a:xfrm>
          <a:prstGeom prst="rect">
            <a:avLst/>
          </a:prstGeom>
        </p:spPr>
      </p:pic>
      <p:pic>
        <p:nvPicPr>
          <p:cNvPr id="17" name="Picture 16" descr="VibNomad65-nmo-st335-4c-ryin.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514350"/>
            <a:ext cx="2209800" cy="426000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4381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346200" y="4476750"/>
            <a:ext cx="17780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Vertical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41081" y="4476750"/>
            <a:ext cx="176911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Radial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42000" y="4489450"/>
            <a:ext cx="17780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Pitch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22" name="Up-Down Arrow 21"/>
          <p:cNvSpPr/>
          <p:nvPr/>
        </p:nvSpPr>
        <p:spPr>
          <a:xfrm>
            <a:off x="2819400" y="4489450"/>
            <a:ext cx="152400" cy="304800"/>
          </a:xfrm>
          <a:prstGeom prst="up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-Right Arrow 22"/>
          <p:cNvSpPr/>
          <p:nvPr/>
        </p:nvSpPr>
        <p:spPr>
          <a:xfrm>
            <a:off x="4953000" y="4578350"/>
            <a:ext cx="381000" cy="152400"/>
          </a:xfrm>
          <a:prstGeom prst="left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ircular Arrow 23"/>
          <p:cNvSpPr/>
          <p:nvPr/>
        </p:nvSpPr>
        <p:spPr>
          <a:xfrm rot="601286">
            <a:off x="7161467" y="4433725"/>
            <a:ext cx="434465" cy="606633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9599010"/>
              <a:gd name="adj5" fmla="val 2204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94600" y="3934420"/>
            <a:ext cx="154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 courtesy of Chevron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033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Dyn82-nmo-st335-4c-vzin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14350"/>
            <a:ext cx="2210371" cy="4261104"/>
          </a:xfrm>
          <a:prstGeom prst="rect">
            <a:avLst/>
          </a:prstGeom>
        </p:spPr>
      </p:pic>
      <p:pic>
        <p:nvPicPr>
          <p:cNvPr id="26" name="Picture 25" descr="Dyn82-nmo-st335-4c-vxin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18075"/>
            <a:ext cx="2210371" cy="4261104"/>
          </a:xfrm>
          <a:prstGeom prst="rect">
            <a:avLst/>
          </a:prstGeom>
        </p:spPr>
      </p:pic>
      <p:pic>
        <p:nvPicPr>
          <p:cNvPr id="27" name="Picture 26" descr="Dyn82-nmo-st335-4c-vyin.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518075"/>
            <a:ext cx="2210371" cy="426110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42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Dynamite source at depth=25m </a:t>
            </a:r>
            <a:r>
              <a:rPr lang="en-US" sz="2400" dirty="0">
                <a:solidFill>
                  <a:srgbClr val="FFFFFF"/>
                </a:solidFill>
              </a:rPr>
              <a:t>after NMO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</a:t>
            </a:r>
            <a:r>
              <a:rPr lang="en-US" dirty="0" smtClean="0">
                <a:solidFill>
                  <a:schemeClr val="bg1"/>
                </a:solidFill>
              </a:rPr>
              <a:t>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rgbClr val="FF6600"/>
                </a:solidFill>
              </a:rPr>
              <a:t>Polarization-based wave-mode separation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4381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346200" y="4476750"/>
            <a:ext cx="17780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Vertical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41081" y="4476750"/>
            <a:ext cx="176911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Radial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42000" y="4489450"/>
            <a:ext cx="17780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Pitch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22" name="Up-Down Arrow 21"/>
          <p:cNvSpPr/>
          <p:nvPr/>
        </p:nvSpPr>
        <p:spPr>
          <a:xfrm>
            <a:off x="2819400" y="4489450"/>
            <a:ext cx="152400" cy="304800"/>
          </a:xfrm>
          <a:prstGeom prst="up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-Right Arrow 22"/>
          <p:cNvSpPr/>
          <p:nvPr/>
        </p:nvSpPr>
        <p:spPr>
          <a:xfrm>
            <a:off x="4953000" y="4578350"/>
            <a:ext cx="381000" cy="152400"/>
          </a:xfrm>
          <a:prstGeom prst="left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ircular Arrow 23"/>
          <p:cNvSpPr/>
          <p:nvPr/>
        </p:nvSpPr>
        <p:spPr>
          <a:xfrm rot="601286">
            <a:off x="7161467" y="4433725"/>
            <a:ext cx="434465" cy="606633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9599010"/>
              <a:gd name="adj5" fmla="val 2204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94600" y="3934420"/>
            <a:ext cx="154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 courtesy of Chevron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632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yn164-nmo-st335-4c-vzin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14350"/>
            <a:ext cx="2210371" cy="4261104"/>
          </a:xfrm>
          <a:prstGeom prst="rect">
            <a:avLst/>
          </a:prstGeom>
        </p:spPr>
      </p:pic>
      <p:pic>
        <p:nvPicPr>
          <p:cNvPr id="17" name="Picture 16" descr="Dyn164-nmo-st335-4c-vxin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14350"/>
            <a:ext cx="2210371" cy="4261104"/>
          </a:xfrm>
          <a:prstGeom prst="rect">
            <a:avLst/>
          </a:prstGeom>
        </p:spPr>
      </p:pic>
      <p:pic>
        <p:nvPicPr>
          <p:cNvPr id="28" name="Picture 27" descr="Dyn164-nmo-st335-4c-ryin.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514350"/>
            <a:ext cx="2210371" cy="426110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43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Dynamite source at depth=50m </a:t>
            </a:r>
            <a:r>
              <a:rPr lang="en-US" sz="2400" dirty="0">
                <a:solidFill>
                  <a:srgbClr val="FFFFFF"/>
                </a:solidFill>
              </a:rPr>
              <a:t>after NMO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</a:t>
            </a:r>
            <a:r>
              <a:rPr lang="en-US" dirty="0" smtClean="0">
                <a:solidFill>
                  <a:schemeClr val="bg1"/>
                </a:solidFill>
              </a:rPr>
              <a:t>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rgbClr val="FF6600"/>
                </a:solidFill>
              </a:rPr>
              <a:t>Polarization-based wave-mode separation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4381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346200" y="4476750"/>
            <a:ext cx="17780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Vertical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41081" y="4476750"/>
            <a:ext cx="176911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Radial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42000" y="4489450"/>
            <a:ext cx="17780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Pitch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22" name="Up-Down Arrow 21"/>
          <p:cNvSpPr/>
          <p:nvPr/>
        </p:nvSpPr>
        <p:spPr>
          <a:xfrm>
            <a:off x="2819400" y="4489450"/>
            <a:ext cx="152400" cy="304800"/>
          </a:xfrm>
          <a:prstGeom prst="up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-Right Arrow 22"/>
          <p:cNvSpPr/>
          <p:nvPr/>
        </p:nvSpPr>
        <p:spPr>
          <a:xfrm>
            <a:off x="4953000" y="4578350"/>
            <a:ext cx="381000" cy="152400"/>
          </a:xfrm>
          <a:prstGeom prst="left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ircular Arrow 23"/>
          <p:cNvSpPr/>
          <p:nvPr/>
        </p:nvSpPr>
        <p:spPr>
          <a:xfrm rot="601286">
            <a:off x="7161467" y="4433725"/>
            <a:ext cx="434465" cy="606633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9599010"/>
              <a:gd name="adj5" fmla="val 2204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94600" y="3934420"/>
            <a:ext cx="154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 courtesy of Chevron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267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44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Objectives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</a:t>
            </a:r>
            <a:r>
              <a:rPr lang="en-US" dirty="0" smtClean="0">
                <a:solidFill>
                  <a:schemeClr val="bg1"/>
                </a:solidFill>
              </a:rPr>
              <a:t>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rgbClr val="FF6600"/>
                </a:solidFill>
              </a:rPr>
              <a:t>Polarization-based wave-mode separation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4381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VibNomad65-nmo-st335-4c-ryin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514350"/>
            <a:ext cx="1582287" cy="3050298"/>
          </a:xfrm>
          <a:prstGeom prst="rect">
            <a:avLst/>
          </a:prstGeom>
        </p:spPr>
      </p:pic>
      <p:pic>
        <p:nvPicPr>
          <p:cNvPr id="26" name="Picture 25" descr="VibNomad65-nmo-st335-4c-vxin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71550"/>
            <a:ext cx="1582287" cy="3050298"/>
          </a:xfrm>
          <a:prstGeom prst="rect">
            <a:avLst/>
          </a:prstGeom>
        </p:spPr>
      </p:pic>
      <p:pic>
        <p:nvPicPr>
          <p:cNvPr id="27" name="Picture 26" descr="VibNomad65-nmo-st335-4c-vzin.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28750"/>
            <a:ext cx="1581096" cy="30480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824057" y="1750484"/>
            <a:ext cx="914400" cy="276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  <a:latin typeface="Arial Black"/>
                <a:cs typeface="Arial Black"/>
              </a:rPr>
              <a:t>Vertical</a:t>
            </a:r>
            <a:endParaRPr lang="en-US" sz="1200" b="1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357457" y="1293284"/>
            <a:ext cx="914400" cy="276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  <a:latin typeface="Arial Black"/>
                <a:cs typeface="Arial Black"/>
              </a:rPr>
              <a:t>Radial</a:t>
            </a:r>
            <a:endParaRPr lang="en-US" sz="1200" b="1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890857" y="836084"/>
            <a:ext cx="914400" cy="276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  <a:latin typeface="Arial Black"/>
                <a:cs typeface="Arial Black"/>
              </a:rPr>
              <a:t>Pitch</a:t>
            </a:r>
            <a:endParaRPr lang="en-US" sz="1200" b="1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33" name="Oval 32"/>
          <p:cNvSpPr/>
          <p:nvPr/>
        </p:nvSpPr>
        <p:spPr>
          <a:xfrm rot="4376392">
            <a:off x="16602" y="3196919"/>
            <a:ext cx="1610132" cy="427786"/>
          </a:xfrm>
          <a:prstGeom prst="ellipse">
            <a:avLst/>
          </a:prstGeom>
          <a:noFill/>
          <a:ln w="28575" cmpd="sng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200400" y="895350"/>
            <a:ext cx="5943600" cy="2296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400" dirty="0" smtClean="0"/>
              <a:t>Separate undesired wave modes from all data components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400" dirty="0" smtClean="0"/>
              <a:t>Insensitive to spatial aliasing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400" dirty="0" smtClean="0"/>
              <a:t>Does not rely on an a priori model of the noise</a:t>
            </a:r>
            <a:endParaRPr lang="en-US" sz="2400" dirty="0"/>
          </a:p>
        </p:txBody>
      </p:sp>
      <p:sp>
        <p:nvSpPr>
          <p:cNvPr id="35" name="Oval 34"/>
          <p:cNvSpPr/>
          <p:nvPr/>
        </p:nvSpPr>
        <p:spPr>
          <a:xfrm rot="3111873">
            <a:off x="436922" y="3278130"/>
            <a:ext cx="1610132" cy="227994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 rot="2149440">
            <a:off x="518612" y="2329991"/>
            <a:ext cx="1354953" cy="320018"/>
          </a:xfrm>
          <a:prstGeom prst="ellipse">
            <a:avLst/>
          </a:prstGeom>
          <a:noFill/>
          <a:ln w="28575" cmpd="sng">
            <a:solidFill>
              <a:srgbClr val="00DA02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-152400" y="447675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 courtesy of Chevron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929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45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Attributes that distinguish </a:t>
            </a:r>
            <a:r>
              <a:rPr lang="en-US" sz="2400" dirty="0">
                <a:solidFill>
                  <a:srgbClr val="FFFFFF"/>
                </a:solidFill>
              </a:rPr>
              <a:t>between wave modes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</a:t>
            </a:r>
            <a:r>
              <a:rPr lang="en-US" dirty="0" smtClean="0">
                <a:solidFill>
                  <a:schemeClr val="bg1"/>
                </a:solidFill>
              </a:rPr>
              <a:t>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rgbClr val="FF6600"/>
                </a:solidFill>
              </a:rPr>
              <a:t>Polarization-based wave-mode separation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4381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VibNomad65-nmo-st335-4c-ryin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514350"/>
            <a:ext cx="1582287" cy="3050298"/>
          </a:xfrm>
          <a:prstGeom prst="rect">
            <a:avLst/>
          </a:prstGeom>
        </p:spPr>
      </p:pic>
      <p:pic>
        <p:nvPicPr>
          <p:cNvPr id="26" name="Picture 25" descr="VibNomad65-nmo-st335-4c-vxin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71550"/>
            <a:ext cx="1582287" cy="3050298"/>
          </a:xfrm>
          <a:prstGeom prst="rect">
            <a:avLst/>
          </a:prstGeom>
        </p:spPr>
      </p:pic>
      <p:pic>
        <p:nvPicPr>
          <p:cNvPr id="27" name="Picture 26" descr="VibNomad65-nmo-st335-4c-vzin.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28750"/>
            <a:ext cx="1581096" cy="30480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824057" y="1750484"/>
            <a:ext cx="914400" cy="276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  <a:latin typeface="Arial Black"/>
                <a:cs typeface="Arial Black"/>
              </a:rPr>
              <a:t>Vertical</a:t>
            </a:r>
            <a:endParaRPr lang="en-US" sz="1200" b="1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357457" y="1293284"/>
            <a:ext cx="914400" cy="276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  <a:latin typeface="Arial Black"/>
                <a:cs typeface="Arial Black"/>
              </a:rPr>
              <a:t>Radial</a:t>
            </a:r>
            <a:endParaRPr lang="en-US" sz="1200" b="1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890857" y="836084"/>
            <a:ext cx="914400" cy="276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  <a:latin typeface="Arial Black"/>
                <a:cs typeface="Arial Black"/>
              </a:rPr>
              <a:t>Pitch</a:t>
            </a:r>
            <a:endParaRPr lang="en-US" sz="1200" b="1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33" name="Oval 32"/>
          <p:cNvSpPr/>
          <p:nvPr/>
        </p:nvSpPr>
        <p:spPr>
          <a:xfrm rot="4376392">
            <a:off x="16602" y="3196919"/>
            <a:ext cx="1610132" cy="427786"/>
          </a:xfrm>
          <a:prstGeom prst="ellipse">
            <a:avLst/>
          </a:prstGeom>
          <a:noFill/>
          <a:ln w="28575" cmpd="sng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-152400" y="447675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 courtesy of Chevron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895600" y="514350"/>
            <a:ext cx="6248400" cy="4068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Rayleigh wave appearance on each component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Rayleigh wave frequency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Incorporate a time-frequency dependence into polarization analysis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en-US" sz="2400" dirty="0" smtClean="0"/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400" dirty="0" smtClean="0">
                <a:solidFill>
                  <a:srgbClr val="0000FF"/>
                </a:solidFill>
              </a:rPr>
              <a:t>Polarization in the continuous </a:t>
            </a:r>
            <a:r>
              <a:rPr lang="en-US" sz="2400" dirty="0">
                <a:solidFill>
                  <a:srgbClr val="0000FF"/>
                </a:solidFill>
              </a:rPr>
              <a:t>w</a:t>
            </a:r>
            <a:r>
              <a:rPr lang="en-US" sz="2400" dirty="0" smtClean="0">
                <a:solidFill>
                  <a:srgbClr val="0000FF"/>
                </a:solidFill>
              </a:rPr>
              <a:t>avelet domain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400" dirty="0" smtClean="0">
                <a:solidFill>
                  <a:srgbClr val="0000FF"/>
                </a:solidFill>
              </a:rPr>
              <a:t>Learn noise polarization from the data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55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46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Agenda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28600" y="590550"/>
            <a:ext cx="8382000" cy="3326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Current coherent noise removal methods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3200" dirty="0" smtClean="0">
                <a:solidFill>
                  <a:srgbClr val="7F7F7F"/>
                </a:solidFill>
              </a:rPr>
              <a:t>Polarization template matching</a:t>
            </a:r>
          </a:p>
          <a:p>
            <a:pPr marL="742950" lvl="1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2400" dirty="0" smtClean="0">
                <a:solidFill>
                  <a:srgbClr val="7F7F7F"/>
                </a:solidFill>
              </a:rPr>
              <a:t>Continuous Wavelet Transform (CWT)</a:t>
            </a:r>
          </a:p>
          <a:p>
            <a:pPr marL="742950" lvl="1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2400" dirty="0" smtClean="0">
                <a:solidFill>
                  <a:srgbClr val="7F7F7F"/>
                </a:solidFill>
              </a:rPr>
              <a:t>Singular Value Decomposition (SVD)</a:t>
            </a:r>
            <a:endParaRPr lang="en-US" sz="2400" dirty="0">
              <a:solidFill>
                <a:srgbClr val="7F7F7F"/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Kettleman six-component survey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</a:rPr>
              <a:t>Polarization-based wave mode separation</a:t>
            </a:r>
          </a:p>
        </p:txBody>
      </p:sp>
    </p:spTree>
    <p:extLst>
      <p:ext uri="{BB962C8B-B14F-4D97-AF65-F5344CB8AC3E}">
        <p14:creationId xmlns:p14="http://schemas.microsoft.com/office/powerpoint/2010/main" val="3982571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312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0" y="552450"/>
            <a:ext cx="2203001" cy="3977640"/>
          </a:xfrm>
          <a:prstGeom prst="rect">
            <a:avLst/>
          </a:prstGeom>
        </p:spPr>
      </p:pic>
      <p:pic>
        <p:nvPicPr>
          <p:cNvPr id="22" name="Picture 21" descr="312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00" y="552450"/>
            <a:ext cx="2203002" cy="3977640"/>
          </a:xfrm>
          <a:prstGeom prst="rect">
            <a:avLst/>
          </a:prstGeom>
        </p:spPr>
      </p:pic>
      <p:pic>
        <p:nvPicPr>
          <p:cNvPr id="10" name="Picture 9" descr="312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524510"/>
            <a:ext cx="2203001" cy="397764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47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rgbClr val="FFFFFF"/>
                </a:solidFill>
              </a:rPr>
              <a:t>Dynamite source at 50 m depth </a:t>
            </a:r>
            <a:r>
              <a:rPr lang="en-US" sz="2000" dirty="0">
                <a:solidFill>
                  <a:srgbClr val="FF0000"/>
                </a:solidFill>
              </a:rPr>
              <a:t>before</a:t>
            </a:r>
            <a:r>
              <a:rPr lang="en-US" sz="2000" dirty="0">
                <a:solidFill>
                  <a:srgbClr val="FFFFFF"/>
                </a:solidFill>
              </a:rPr>
              <a:t> removal of </a:t>
            </a:r>
            <a:r>
              <a:rPr lang="en-US" sz="2000" dirty="0" smtClean="0">
                <a:solidFill>
                  <a:srgbClr val="FFFFFF"/>
                </a:solidFill>
              </a:rPr>
              <a:t>shear-induced wave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chemeClr val="bg1"/>
                </a:solidFill>
              </a:rPr>
              <a:t>Polarization-based wave-mode separation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143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295400" y="4493796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Vertical</a:t>
            </a:r>
            <a:endParaRPr lang="en-US" sz="1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57600" y="4519196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Radial</a:t>
            </a:r>
            <a:endParaRPr lang="en-US" sz="1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19800" y="4519196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Pitch</a:t>
            </a:r>
            <a:endParaRPr lang="en-US" sz="1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9" name="Up-Down Arrow 18"/>
          <p:cNvSpPr/>
          <p:nvPr/>
        </p:nvSpPr>
        <p:spPr>
          <a:xfrm>
            <a:off x="2819400" y="998196"/>
            <a:ext cx="152400" cy="430554"/>
          </a:xfrm>
          <a:prstGeom prst="up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-Right Arrow 19"/>
          <p:cNvSpPr/>
          <p:nvPr/>
        </p:nvSpPr>
        <p:spPr>
          <a:xfrm>
            <a:off x="5029200" y="1123950"/>
            <a:ext cx="381000" cy="152400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ircular Arrow 20"/>
          <p:cNvSpPr/>
          <p:nvPr/>
        </p:nvSpPr>
        <p:spPr>
          <a:xfrm rot="601286">
            <a:off x="7364667" y="928525"/>
            <a:ext cx="434465" cy="606633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9599010"/>
              <a:gd name="adj5" fmla="val 2204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201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2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524510"/>
            <a:ext cx="2203001" cy="3977640"/>
          </a:xfrm>
          <a:prstGeom prst="rect">
            <a:avLst/>
          </a:prstGeom>
        </p:spPr>
      </p:pic>
      <p:pic>
        <p:nvPicPr>
          <p:cNvPr id="3" name="Picture 2" descr="312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899" y="549910"/>
            <a:ext cx="2203001" cy="3977640"/>
          </a:xfrm>
          <a:prstGeom prst="rect">
            <a:avLst/>
          </a:prstGeom>
        </p:spPr>
      </p:pic>
      <p:pic>
        <p:nvPicPr>
          <p:cNvPr id="8" name="Picture 7" descr="312f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0" y="549910"/>
            <a:ext cx="2203001" cy="397764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48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rgbClr val="FFFFFF"/>
                </a:solidFill>
              </a:rPr>
              <a:t>Dynamite source at 50 m depth </a:t>
            </a:r>
            <a:r>
              <a:rPr lang="en-US" sz="2000" dirty="0" smtClean="0">
                <a:solidFill>
                  <a:srgbClr val="FFFF00"/>
                </a:solidFill>
              </a:rPr>
              <a:t>after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rgbClr val="FFFFFF"/>
                </a:solidFill>
              </a:rPr>
              <a:t>removal of </a:t>
            </a:r>
            <a:r>
              <a:rPr lang="en-US" sz="2000" dirty="0" smtClean="0">
                <a:solidFill>
                  <a:srgbClr val="FFFFFF"/>
                </a:solidFill>
              </a:rPr>
              <a:t>shear-induced wave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chemeClr val="bg1"/>
                </a:solidFill>
              </a:rPr>
              <a:t>Polarization-based wave-mode separation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143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295400" y="4493796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Vertical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57600" y="4519196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Radial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19800" y="4519196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Pitch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19" name="Up-Down Arrow 18"/>
          <p:cNvSpPr/>
          <p:nvPr/>
        </p:nvSpPr>
        <p:spPr>
          <a:xfrm>
            <a:off x="2819400" y="998196"/>
            <a:ext cx="152400" cy="430554"/>
          </a:xfrm>
          <a:prstGeom prst="up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-Right Arrow 19"/>
          <p:cNvSpPr/>
          <p:nvPr/>
        </p:nvSpPr>
        <p:spPr>
          <a:xfrm>
            <a:off x="5029200" y="1123950"/>
            <a:ext cx="381000" cy="152400"/>
          </a:xfrm>
          <a:prstGeom prst="left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ircular Arrow 20"/>
          <p:cNvSpPr/>
          <p:nvPr/>
        </p:nvSpPr>
        <p:spPr>
          <a:xfrm rot="601286">
            <a:off x="7364667" y="928525"/>
            <a:ext cx="434465" cy="606633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9599010"/>
              <a:gd name="adj5" fmla="val 2204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777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Dyn164-nmo-st335-4c-ryin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02" y="662557"/>
            <a:ext cx="2057598" cy="3966593"/>
          </a:xfrm>
          <a:prstGeom prst="rect">
            <a:avLst/>
          </a:prstGeom>
        </p:spPr>
      </p:pic>
      <p:cxnSp>
        <p:nvCxnSpPr>
          <p:cNvPr id="52" name="Straight Connector 51"/>
          <p:cNvCxnSpPr/>
          <p:nvPr/>
        </p:nvCxnSpPr>
        <p:spPr>
          <a:xfrm>
            <a:off x="284066" y="1751314"/>
            <a:ext cx="15245" cy="2705786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Picture 52" descr="Dyn164-nmo-st335-4c-vxin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398" y="967357"/>
            <a:ext cx="2057598" cy="3966593"/>
          </a:xfrm>
          <a:prstGeom prst="rect">
            <a:avLst/>
          </a:prstGeom>
        </p:spPr>
      </p:pic>
      <p:pic>
        <p:nvPicPr>
          <p:cNvPr id="54" name="Picture 53" descr="Dyn164-nmo-st335-4c-vzin.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1348357"/>
            <a:ext cx="2057598" cy="3966593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838200" y="1761351"/>
            <a:ext cx="914400" cy="276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  <a:latin typeface="Arial Black"/>
                <a:cs typeface="Arial Black"/>
              </a:rPr>
              <a:t>Vertical</a:t>
            </a:r>
            <a:endParaRPr lang="en-US" sz="1200" b="1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28304" y="1428750"/>
            <a:ext cx="914400" cy="276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  <a:latin typeface="Arial Black"/>
                <a:cs typeface="Arial Black"/>
              </a:rPr>
              <a:t>Radial</a:t>
            </a:r>
            <a:endParaRPr lang="en-US" sz="1200" b="1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447800" y="1075551"/>
            <a:ext cx="914400" cy="276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  <a:latin typeface="Arial Black"/>
                <a:cs typeface="Arial Black"/>
              </a:rPr>
              <a:t>Pitch</a:t>
            </a:r>
            <a:endParaRPr lang="en-US" sz="1200" b="1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49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3C data in the continuous wavelet domain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chemeClr val="bg1"/>
                </a:solidFill>
              </a:rPr>
              <a:t>Polarization-based wave-mode separation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4381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822955" y="1751314"/>
            <a:ext cx="15245" cy="2705786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838200" y="1742017"/>
            <a:ext cx="1942402" cy="2974872"/>
            <a:chOff x="1219200" y="1882878"/>
            <a:chExt cx="1942402" cy="2974872"/>
          </a:xfrm>
        </p:grpSpPr>
        <p:sp>
          <p:nvSpPr>
            <p:cNvPr id="22" name="Rectangle 21"/>
            <p:cNvSpPr/>
            <p:nvPr/>
          </p:nvSpPr>
          <p:spPr>
            <a:xfrm>
              <a:off x="1219200" y="1885950"/>
              <a:ext cx="1752600" cy="2971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Dyn164-st335-3c-cwttrc280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83"/>
            <a:stretch/>
          </p:blipFill>
          <p:spPr>
            <a:xfrm>
              <a:off x="1282681" y="1882878"/>
              <a:ext cx="1878921" cy="2970522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3657600" y="1352550"/>
            <a:ext cx="1828800" cy="3352800"/>
            <a:chOff x="4038600" y="1504950"/>
            <a:chExt cx="1828800" cy="3352800"/>
          </a:xfrm>
        </p:grpSpPr>
        <p:sp>
          <p:nvSpPr>
            <p:cNvPr id="28" name="Rectangle 27"/>
            <p:cNvSpPr/>
            <p:nvPr/>
          </p:nvSpPr>
          <p:spPr>
            <a:xfrm>
              <a:off x="4038600" y="1504950"/>
              <a:ext cx="1828800" cy="3352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Dyn164-st335-3c-cwttrc280-amp0.ps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6348" y="1540478"/>
              <a:ext cx="1751052" cy="3317272"/>
            </a:xfrm>
            <a:prstGeom prst="rect">
              <a:avLst/>
            </a:prstGeom>
          </p:spPr>
        </p:pic>
      </p:grpSp>
      <p:sp>
        <p:nvSpPr>
          <p:cNvPr id="34" name="Right Arrow 33"/>
          <p:cNvSpPr/>
          <p:nvPr/>
        </p:nvSpPr>
        <p:spPr>
          <a:xfrm>
            <a:off x="2667000" y="2876550"/>
            <a:ext cx="990600" cy="609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 Black"/>
                <a:cs typeface="Arial Black"/>
              </a:rPr>
              <a:t>CWT</a:t>
            </a:r>
            <a:endParaRPr lang="en-US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5486400" y="1352550"/>
            <a:ext cx="1828800" cy="3352800"/>
            <a:chOff x="5486400" y="1504950"/>
            <a:chExt cx="1828800" cy="3352800"/>
          </a:xfrm>
        </p:grpSpPr>
        <p:sp>
          <p:nvSpPr>
            <p:cNvPr id="39" name="Rectangle 38"/>
            <p:cNvSpPr/>
            <p:nvPr/>
          </p:nvSpPr>
          <p:spPr>
            <a:xfrm>
              <a:off x="5486400" y="1504950"/>
              <a:ext cx="1828800" cy="3352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 descr="Dyn164-st335-3c-cwttrc280-amp1.ps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3092" y="1538478"/>
              <a:ext cx="1752108" cy="3319272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7315200" y="1352550"/>
            <a:ext cx="1828800" cy="3370994"/>
            <a:chOff x="7315200" y="1504950"/>
            <a:chExt cx="1828800" cy="3370994"/>
          </a:xfrm>
        </p:grpSpPr>
        <p:sp>
          <p:nvSpPr>
            <p:cNvPr id="42" name="Rectangle 41"/>
            <p:cNvSpPr/>
            <p:nvPr/>
          </p:nvSpPr>
          <p:spPr>
            <a:xfrm>
              <a:off x="7315200" y="1504950"/>
              <a:ext cx="1828800" cy="3352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 descr="Dyn164-st335-3c-cwttrc280-amp2.ps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9692" y="1543622"/>
              <a:ext cx="1734308" cy="3332322"/>
            </a:xfrm>
            <a:prstGeom prst="rect">
              <a:avLst/>
            </a:prstGeom>
          </p:spPr>
        </p:pic>
      </p:grpSp>
      <p:sp>
        <p:nvSpPr>
          <p:cNvPr id="44" name="Oval 43"/>
          <p:cNvSpPr/>
          <p:nvPr/>
        </p:nvSpPr>
        <p:spPr>
          <a:xfrm>
            <a:off x="3886200" y="2343150"/>
            <a:ext cx="762000" cy="609600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715000" y="2343150"/>
            <a:ext cx="762000" cy="609600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543800" y="2343150"/>
            <a:ext cx="762000" cy="609600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8229600" y="2952750"/>
            <a:ext cx="381000" cy="381000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400800" y="2952750"/>
            <a:ext cx="381000" cy="381000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495800" y="2952750"/>
            <a:ext cx="381000" cy="381000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1337735" y="2343150"/>
            <a:ext cx="762000" cy="609600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1261535" y="2952750"/>
            <a:ext cx="914400" cy="457200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034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5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Agenda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28600" y="590550"/>
            <a:ext cx="8382000" cy="2148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3200" dirty="0" smtClean="0"/>
              <a:t>Current coherent noise removal methods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3200" dirty="0" smtClean="0"/>
              <a:t>Polarization template matching</a:t>
            </a:r>
          </a:p>
          <a:p>
            <a:pPr marL="742950" lvl="1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2400" dirty="0" smtClean="0"/>
              <a:t>Continuous Wavelet Transform (CWT)</a:t>
            </a:r>
          </a:p>
          <a:p>
            <a:pPr marL="742950" lvl="1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2400" dirty="0" smtClean="0"/>
              <a:t>Singular Value Decomposition (SVD)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68066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50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3C data in the continuous wavelet domain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chemeClr val="bg1"/>
                </a:solidFill>
              </a:rPr>
              <a:t>Polarization-based wave-mode separation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4381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7315200" y="1352550"/>
            <a:ext cx="1828800" cy="3370994"/>
            <a:chOff x="7315200" y="1504950"/>
            <a:chExt cx="1828800" cy="3370994"/>
          </a:xfrm>
        </p:grpSpPr>
        <p:sp>
          <p:nvSpPr>
            <p:cNvPr id="56" name="Rectangle 55"/>
            <p:cNvSpPr/>
            <p:nvPr/>
          </p:nvSpPr>
          <p:spPr>
            <a:xfrm>
              <a:off x="7315200" y="1504950"/>
              <a:ext cx="1828800" cy="3352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" name="Picture 56" descr="Dyn164-st335-3c-cwttrc280-amp2.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9692" y="1543622"/>
              <a:ext cx="1734308" cy="3332322"/>
            </a:xfrm>
            <a:prstGeom prst="rect">
              <a:avLst/>
            </a:prstGeom>
          </p:spPr>
        </p:pic>
      </p:grpSp>
      <p:grpSp>
        <p:nvGrpSpPr>
          <p:cNvPr id="58" name="Group 57"/>
          <p:cNvGrpSpPr/>
          <p:nvPr/>
        </p:nvGrpSpPr>
        <p:grpSpPr>
          <a:xfrm>
            <a:off x="5486400" y="1352550"/>
            <a:ext cx="1828800" cy="3352800"/>
            <a:chOff x="5486400" y="1504950"/>
            <a:chExt cx="1828800" cy="3352800"/>
          </a:xfrm>
        </p:grpSpPr>
        <p:sp>
          <p:nvSpPr>
            <p:cNvPr id="59" name="Rectangle 58"/>
            <p:cNvSpPr/>
            <p:nvPr/>
          </p:nvSpPr>
          <p:spPr>
            <a:xfrm>
              <a:off x="5486400" y="1504950"/>
              <a:ext cx="1828800" cy="3352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Picture 59" descr="Dyn164-st335-3c-cwttrc280-amp1.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3092" y="1538478"/>
              <a:ext cx="1752108" cy="3319272"/>
            </a:xfrm>
            <a:prstGeom prst="rect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>
            <a:off x="3657600" y="1352550"/>
            <a:ext cx="1828800" cy="3352800"/>
            <a:chOff x="4038600" y="1504950"/>
            <a:chExt cx="1828800" cy="3352800"/>
          </a:xfrm>
        </p:grpSpPr>
        <p:sp>
          <p:nvSpPr>
            <p:cNvPr id="62" name="Rectangle 61"/>
            <p:cNvSpPr/>
            <p:nvPr/>
          </p:nvSpPr>
          <p:spPr>
            <a:xfrm>
              <a:off x="4038600" y="1504950"/>
              <a:ext cx="1828800" cy="3352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Picture 62" descr="Dyn164-st335-3c-cwttrc280-amp0.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6348" y="1540478"/>
              <a:ext cx="1751052" cy="3317272"/>
            </a:xfrm>
            <a:prstGeom prst="rect">
              <a:avLst/>
            </a:prstGeom>
          </p:spPr>
        </p:pic>
      </p:grpSp>
      <p:cxnSp>
        <p:nvCxnSpPr>
          <p:cNvPr id="64" name="Straight Connector 63"/>
          <p:cNvCxnSpPr/>
          <p:nvPr/>
        </p:nvCxnSpPr>
        <p:spPr>
          <a:xfrm>
            <a:off x="533400" y="2495550"/>
            <a:ext cx="1981200" cy="0"/>
          </a:xfrm>
          <a:prstGeom prst="line">
            <a:avLst/>
          </a:prstGeom>
          <a:ln w="3810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5" name="Picture 64" descr="Dyn164-st335-3c-cwttrc280-t1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8"/>
          <a:stretch/>
        </p:blipFill>
        <p:spPr>
          <a:xfrm>
            <a:off x="228600" y="2527300"/>
            <a:ext cx="2529206" cy="1898650"/>
          </a:xfrm>
          <a:prstGeom prst="rect">
            <a:avLst/>
          </a:prstGeom>
        </p:spPr>
      </p:pic>
      <p:cxnSp>
        <p:nvCxnSpPr>
          <p:cNvPr id="66" name="Straight Connector 65"/>
          <p:cNvCxnSpPr/>
          <p:nvPr/>
        </p:nvCxnSpPr>
        <p:spPr>
          <a:xfrm>
            <a:off x="533400" y="3219450"/>
            <a:ext cx="1981200" cy="0"/>
          </a:xfrm>
          <a:prstGeom prst="line">
            <a:avLst/>
          </a:prstGeom>
          <a:ln w="3810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7" name="Picture 66" descr="Dyn164-st335-3c-cwttrc280-t2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/>
          <a:stretch/>
        </p:blipFill>
        <p:spPr>
          <a:xfrm>
            <a:off x="228600" y="3260598"/>
            <a:ext cx="2557363" cy="190195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108811" y="61888"/>
            <a:ext cx="2682389" cy="3576662"/>
            <a:chOff x="3108811" y="61888"/>
            <a:chExt cx="2682389" cy="3576662"/>
          </a:xfrm>
        </p:grpSpPr>
        <p:grpSp>
          <p:nvGrpSpPr>
            <p:cNvPr id="21" name="Group 20"/>
            <p:cNvGrpSpPr/>
            <p:nvPr/>
          </p:nvGrpSpPr>
          <p:grpSpPr>
            <a:xfrm>
              <a:off x="3454400" y="971550"/>
              <a:ext cx="2336800" cy="2590800"/>
              <a:chOff x="3454400" y="971550"/>
              <a:chExt cx="2336800" cy="2590800"/>
            </a:xfrm>
          </p:grpSpPr>
          <p:sp>
            <p:nvSpPr>
              <p:cNvPr id="13" name="Cube 12"/>
              <p:cNvSpPr/>
              <p:nvPr/>
            </p:nvSpPr>
            <p:spPr>
              <a:xfrm rot="10800000" flipH="1" flipV="1">
                <a:off x="3467100" y="1200150"/>
                <a:ext cx="2057400" cy="1981200"/>
              </a:xfrm>
              <a:prstGeom prst="cube">
                <a:avLst>
                  <a:gd name="adj" fmla="val 21826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>
                <a:off x="3505200" y="1631950"/>
                <a:ext cx="2286000" cy="0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3467100" y="1657350"/>
                <a:ext cx="0" cy="1905000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 flipV="1">
                <a:off x="3454400" y="971550"/>
                <a:ext cx="685800" cy="685800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/>
            <p:cNvSpPr txBox="1"/>
            <p:nvPr/>
          </p:nvSpPr>
          <p:spPr>
            <a:xfrm rot="18838236">
              <a:off x="2946530" y="776233"/>
              <a:ext cx="1828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component</a:t>
              </a:r>
              <a:endParaRPr lang="en-US" sz="20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682869" y="1669018"/>
              <a:ext cx="1828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frequency</a:t>
              </a:r>
              <a:endParaRPr lang="en-US" sz="2000" dirty="0"/>
            </a:p>
          </p:txBody>
        </p:sp>
        <p:sp>
          <p:nvSpPr>
            <p:cNvPr id="41" name="TextBox 40"/>
            <p:cNvSpPr txBox="1"/>
            <p:nvPr/>
          </p:nvSpPr>
          <p:spPr>
            <a:xfrm rot="5400000">
              <a:off x="2394466" y="2524095"/>
              <a:ext cx="1828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time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55985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-0.35833 1.48148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1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-0.525 -0.0592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50" y="-29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7284E-6 L -0.68333 -0.10525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-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56666 -0.36049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3" y="-18025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20988E-6 L 0.00139 -0.49383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2469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Dyn164-st335-3c-cwttrc280-t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8"/>
          <a:stretch/>
        </p:blipFill>
        <p:spPr>
          <a:xfrm>
            <a:off x="5410200" y="666750"/>
            <a:ext cx="2529206" cy="18986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51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CWT polarization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chemeClr val="bg1"/>
                </a:solidFill>
              </a:rPr>
              <a:t>Polarization-based wave-mode separation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15000" y="203835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P-wave CWT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4381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8953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Dyn164-st335-3c-cwttrc280-t2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/>
          <a:stretch/>
        </p:blipFill>
        <p:spPr>
          <a:xfrm>
            <a:off x="228600" y="704850"/>
            <a:ext cx="2557363" cy="190195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81000" y="869950"/>
            <a:ext cx="2362200" cy="381000"/>
          </a:xfrm>
          <a:prstGeom prst="rect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33400" y="203835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</a:t>
            </a:r>
            <a:r>
              <a:rPr lang="en-US" sz="2000" b="1" dirty="0" smtClean="0"/>
              <a:t>-wave CWT</a:t>
            </a:r>
            <a:endParaRPr lang="en-US" sz="20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381000" y="28765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Singular value decomposition</a:t>
            </a:r>
            <a:endParaRPr lang="en-US" sz="2000" dirty="0"/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5899373"/>
              </p:ext>
            </p:extLst>
          </p:nvPr>
        </p:nvGraphicFramePr>
        <p:xfrm>
          <a:off x="776288" y="3638550"/>
          <a:ext cx="1474787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22" name="Equation" r:id="rId5" imgW="685800" imgH="203200" progId="Equation.3">
                  <p:embed/>
                </p:oleObj>
              </mc:Choice>
              <mc:Fallback>
                <p:oleObj name="Equation" r:id="rId5" imgW="685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76288" y="3638550"/>
                        <a:ext cx="1474787" cy="381000"/>
                      </a:xfrm>
                      <a:prstGeom prst="rect">
                        <a:avLst/>
                      </a:prstGeom>
                      <a:solidFill>
                        <a:srgbClr val="8EB4E3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5122013"/>
              </p:ext>
            </p:extLst>
          </p:nvPr>
        </p:nvGraphicFramePr>
        <p:xfrm>
          <a:off x="3733800" y="3638550"/>
          <a:ext cx="11747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23" name="Equation" r:id="rId7" imgW="546100" imgH="203200" progId="Equation.3">
                  <p:embed/>
                </p:oleObj>
              </mc:Choice>
              <mc:Fallback>
                <p:oleObj name="Equation" r:id="rId7" imgW="546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33800" y="3638550"/>
                        <a:ext cx="1174750" cy="381000"/>
                      </a:xfrm>
                      <a:prstGeom prst="rect">
                        <a:avLst/>
                      </a:prstGeom>
                      <a:solidFill>
                        <a:srgbClr val="8EB4E3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200400" y="2571750"/>
            <a:ext cx="228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Scaled singular vectors =</a:t>
            </a:r>
          </a:p>
          <a:p>
            <a:pPr algn="ctr"/>
            <a:r>
              <a:rPr lang="en-US" sz="2000" dirty="0" smtClean="0"/>
              <a:t>polarizations</a:t>
            </a:r>
            <a:endParaRPr lang="en-US" sz="2000" dirty="0"/>
          </a:p>
        </p:txBody>
      </p:sp>
      <p:pic>
        <p:nvPicPr>
          <p:cNvPr id="3" name="Picture 2" descr="Dyn164-st335-3cr-csvdtrc280-t2-V1.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99" y="707116"/>
            <a:ext cx="2552701" cy="18646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/>
          <p:cNvSpPr txBox="1"/>
          <p:nvPr/>
        </p:nvSpPr>
        <p:spPr>
          <a:xfrm>
            <a:off x="3733800" y="81915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1st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0" name="Picture 9" descr="Dyn164-st335-3cr-csvdtrc280-t2-V3.ps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571750"/>
            <a:ext cx="2553718" cy="186537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7" name="TextBox 26"/>
          <p:cNvSpPr txBox="1"/>
          <p:nvPr/>
        </p:nvSpPr>
        <p:spPr>
          <a:xfrm>
            <a:off x="6248400" y="2681585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3</a:t>
            </a:r>
            <a:r>
              <a:rPr lang="en-US" sz="2400" b="1" dirty="0" smtClean="0">
                <a:solidFill>
                  <a:schemeClr val="bg1"/>
                </a:solidFill>
              </a:rPr>
              <a:t>rd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Dyn164-st335-3cr-csvdtrc280-t2-V2.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706374"/>
            <a:ext cx="2553718" cy="186537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6" name="TextBox 25"/>
          <p:cNvSpPr txBox="1"/>
          <p:nvPr/>
        </p:nvSpPr>
        <p:spPr>
          <a:xfrm>
            <a:off x="6172200" y="81915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</a:t>
            </a:r>
            <a:r>
              <a:rPr lang="en-US" sz="2400" b="1" dirty="0" smtClean="0">
                <a:solidFill>
                  <a:schemeClr val="bg1"/>
                </a:solidFill>
              </a:rPr>
              <a:t>nd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376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185 " pathEditMode="relative" ptsTypes="AA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3" grpId="0" animBg="1"/>
      <p:bldP spid="23" grpId="1" animBg="1"/>
      <p:bldP spid="32" grpId="0"/>
      <p:bldP spid="19" grpId="1"/>
      <p:bldP spid="9" grpId="0"/>
      <p:bldP spid="27" grpId="0"/>
      <p:bldP spid="27" grpId="1"/>
      <p:bldP spid="26" grpId="0"/>
      <p:bldP spid="26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52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CWT polarization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chemeClr val="bg1"/>
                </a:solidFill>
              </a:rPr>
              <a:t>Polarization-based wave-mode separation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4381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8953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Dyn164-st335-3c-cwttrc280-t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/>
          <a:stretch/>
        </p:blipFill>
        <p:spPr>
          <a:xfrm>
            <a:off x="228600" y="704850"/>
            <a:ext cx="2557363" cy="190195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33400" y="203835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S</a:t>
            </a:r>
            <a:r>
              <a:rPr lang="en-US" sz="2000" b="1" dirty="0" smtClean="0">
                <a:solidFill>
                  <a:srgbClr val="000000"/>
                </a:solidFill>
              </a:rPr>
              <a:t>-wave CWT</a:t>
            </a:r>
            <a:endParaRPr lang="en-US" sz="2000" b="1" dirty="0">
              <a:solidFill>
                <a:srgbClr val="000000"/>
              </a:solidFill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764482"/>
              </p:ext>
            </p:extLst>
          </p:nvPr>
        </p:nvGraphicFramePr>
        <p:xfrm>
          <a:off x="3733800" y="3638550"/>
          <a:ext cx="11747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13" name="Equation" r:id="rId4" imgW="546100" imgH="203200" progId="Equation.3">
                  <p:embed/>
                </p:oleObj>
              </mc:Choice>
              <mc:Fallback>
                <p:oleObj name="Equation" r:id="rId4" imgW="546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33800" y="3638550"/>
                        <a:ext cx="1174750" cy="381000"/>
                      </a:xfrm>
                      <a:prstGeom prst="rect">
                        <a:avLst/>
                      </a:prstGeom>
                      <a:solidFill>
                        <a:srgbClr val="8EB4E3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200400" y="2571750"/>
            <a:ext cx="228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Scaled singular vectors =</a:t>
            </a:r>
          </a:p>
          <a:p>
            <a:pPr algn="ctr"/>
            <a:r>
              <a:rPr lang="en-US" sz="2000" dirty="0" smtClean="0"/>
              <a:t>polarizations</a:t>
            </a:r>
            <a:endParaRPr lang="en-US" sz="2000" dirty="0"/>
          </a:p>
        </p:txBody>
      </p:sp>
      <p:pic>
        <p:nvPicPr>
          <p:cNvPr id="3" name="Picture 2" descr="Dyn164-st335-3cr-csvdtrc280-t2-V1.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99" y="707116"/>
            <a:ext cx="2552701" cy="18646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/>
          <p:cNvSpPr txBox="1"/>
          <p:nvPr/>
        </p:nvSpPr>
        <p:spPr>
          <a:xfrm>
            <a:off x="3733800" y="81915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1st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0" name="Right Arrow 29"/>
          <p:cNvSpPr/>
          <p:nvPr/>
        </p:nvSpPr>
        <p:spPr>
          <a:xfrm>
            <a:off x="1295400" y="3790950"/>
            <a:ext cx="1570182" cy="427182"/>
          </a:xfrm>
          <a:prstGeom prst="rightArrow">
            <a:avLst>
              <a:gd name="adj1" fmla="val 22973"/>
              <a:gd name="adj2" fmla="val 187838"/>
            </a:avLst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perspectiveFront" fov="3900000">
              <a:rot lat="1800000" lon="20099991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>
            <a:off x="-228600" y="4248150"/>
            <a:ext cx="3022607" cy="427182"/>
          </a:xfrm>
          <a:prstGeom prst="rightArrow">
            <a:avLst>
              <a:gd name="adj1" fmla="val 17568"/>
              <a:gd name="adj2" fmla="val 209459"/>
            </a:avLst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perspectiveFront" fov="3900000">
              <a:rot lat="547664" lon="6107232" rev="254861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>
            <a:off x="228600" y="3135168"/>
            <a:ext cx="1692578" cy="427182"/>
          </a:xfrm>
          <a:prstGeom prst="rightArrow">
            <a:avLst>
              <a:gd name="adj1" fmla="val 17567"/>
              <a:gd name="adj2" fmla="val 155405"/>
            </a:avLst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perspectiveFront" fov="3900000">
              <a:rot lat="1800000" lon="20099991" rev="5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66701" y="2724150"/>
            <a:ext cx="723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latin typeface="Harrington"/>
                <a:cs typeface="Harrington"/>
              </a:rPr>
              <a:t>V</a:t>
            </a:r>
            <a:r>
              <a:rPr lang="en-US" sz="3200" b="1" i="1" baseline="-25000" dirty="0" err="1" smtClean="0">
                <a:latin typeface="Harrington"/>
                <a:cs typeface="Harrington"/>
              </a:rPr>
              <a:t>z</a:t>
            </a:r>
            <a:endParaRPr lang="en-US" sz="3200" b="1" i="1" dirty="0">
              <a:latin typeface="Harrington"/>
              <a:cs typeface="Harrington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57201" y="4222750"/>
            <a:ext cx="762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latin typeface="Harrington"/>
                <a:cs typeface="Harrington"/>
              </a:rPr>
              <a:t>V</a:t>
            </a:r>
            <a:r>
              <a:rPr lang="en-US" sz="3200" b="1" i="1" baseline="-25000" dirty="0" err="1">
                <a:latin typeface="Harrington"/>
                <a:cs typeface="Harrington"/>
              </a:rPr>
              <a:t>x</a:t>
            </a:r>
            <a:endParaRPr lang="en-US" sz="3200" b="1" i="1" dirty="0">
              <a:latin typeface="Harrington"/>
              <a:cs typeface="Harrington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590800" y="3714750"/>
            <a:ext cx="8763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latin typeface="Harrington"/>
                <a:cs typeface="Harrington"/>
              </a:rPr>
              <a:t>R</a:t>
            </a:r>
            <a:r>
              <a:rPr lang="en-US" sz="3200" b="1" i="1" baseline="-25000" dirty="0" err="1">
                <a:latin typeface="Harrington"/>
                <a:cs typeface="Harrington"/>
              </a:rPr>
              <a:t>y</a:t>
            </a:r>
            <a:endParaRPr lang="en-US" sz="3200" b="1" i="1" dirty="0">
              <a:latin typeface="Harrington"/>
              <a:cs typeface="Harrington"/>
            </a:endParaRPr>
          </a:p>
        </p:txBody>
      </p:sp>
      <p:sp>
        <p:nvSpPr>
          <p:cNvPr id="38" name="Right Arrow 37"/>
          <p:cNvSpPr/>
          <p:nvPr/>
        </p:nvSpPr>
        <p:spPr>
          <a:xfrm rot="16901293">
            <a:off x="-191914" y="3758293"/>
            <a:ext cx="3203229" cy="193278"/>
          </a:xfrm>
          <a:prstGeom prst="rightArrow">
            <a:avLst>
              <a:gd name="adj1" fmla="val 30973"/>
              <a:gd name="adj2" fmla="val 74801"/>
            </a:avLst>
          </a:prstGeom>
          <a:solidFill>
            <a:srgbClr val="3366FF"/>
          </a:solidFill>
          <a:ln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  <a:tileRect/>
            </a:gra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perspectiveContrastingLeftFacing" fov="7200000">
              <a:rot lat="27483" lon="4476000" rev="21546507"/>
            </a:camera>
            <a:lightRig rig="threePt" dir="t">
              <a:rot lat="0" lon="0" rev="1200000"/>
            </a:lightRig>
          </a:scene3d>
          <a:sp3d z="63500"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 rot="16901293">
            <a:off x="122828" y="3864767"/>
            <a:ext cx="2802345" cy="198397"/>
          </a:xfrm>
          <a:prstGeom prst="rightArrow">
            <a:avLst>
              <a:gd name="adj1" fmla="val 30973"/>
              <a:gd name="adj2" fmla="val 74801"/>
            </a:avLst>
          </a:prstGeom>
          <a:solidFill>
            <a:srgbClr val="E530FF"/>
          </a:solidFill>
          <a:ln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  <a:tileRect/>
            </a:gra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perspectiveContrastingLeftFacing" fov="7200000">
              <a:rot lat="390000" lon="4656000" rev="21546507"/>
            </a:camera>
            <a:lightRig rig="threePt" dir="t">
              <a:rot lat="0" lon="0" rev="1200000"/>
            </a:lightRig>
          </a:scene3d>
          <a:sp3d z="63500"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/>
          <p:cNvSpPr/>
          <p:nvPr/>
        </p:nvSpPr>
        <p:spPr>
          <a:xfrm rot="16901293">
            <a:off x="199027" y="4017167"/>
            <a:ext cx="2802345" cy="198397"/>
          </a:xfrm>
          <a:prstGeom prst="rightArrow">
            <a:avLst>
              <a:gd name="adj1" fmla="val 30973"/>
              <a:gd name="adj2" fmla="val 74801"/>
            </a:avLst>
          </a:prstGeom>
          <a:solidFill>
            <a:srgbClr val="FFFF00"/>
          </a:solidFill>
          <a:ln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  <a:tileRect/>
            </a:gra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perspectiveContrastingLeftFacing" fov="7200000">
              <a:rot lat="510000" lon="4656000" rev="19854000"/>
            </a:camera>
            <a:lightRig rig="threePt" dir="t">
              <a:rot lat="0" lon="0" rev="1200000"/>
            </a:lightRig>
          </a:scene3d>
          <a:sp3d z="63500"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42"/>
          <p:cNvSpPr/>
          <p:nvPr/>
        </p:nvSpPr>
        <p:spPr>
          <a:xfrm rot="11688226">
            <a:off x="-173563" y="3999833"/>
            <a:ext cx="2802345" cy="198397"/>
          </a:xfrm>
          <a:prstGeom prst="rightArrow">
            <a:avLst>
              <a:gd name="adj1" fmla="val 30973"/>
              <a:gd name="adj2" fmla="val 74801"/>
            </a:avLst>
          </a:prstGeom>
          <a:solidFill>
            <a:srgbClr val="00DA02"/>
          </a:solidFill>
          <a:ln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  <a:tileRect/>
            </a:gra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perspectiveContrastingLeftFacing" fov="7200000">
              <a:rot lat="0" lon="4896000" rev="19854000"/>
            </a:camera>
            <a:lightRig rig="threePt" dir="t">
              <a:rot lat="0" lon="0" rev="1200000"/>
            </a:lightRig>
          </a:scene3d>
          <a:sp3d z="63500"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/>
          <p:cNvCxnSpPr/>
          <p:nvPr/>
        </p:nvCxnSpPr>
        <p:spPr>
          <a:xfrm>
            <a:off x="3048000" y="1809750"/>
            <a:ext cx="1981200" cy="0"/>
          </a:xfrm>
          <a:prstGeom prst="line">
            <a:avLst/>
          </a:prstGeom>
          <a:ln w="28575" cmpd="sng">
            <a:solidFill>
              <a:srgbClr val="E53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048000" y="1657350"/>
            <a:ext cx="1981200" cy="0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048000" y="1962150"/>
            <a:ext cx="1981200" cy="0"/>
          </a:xfrm>
          <a:prstGeom prst="line">
            <a:avLst/>
          </a:prstGeom>
          <a:ln w="28575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3048000" y="2114550"/>
            <a:ext cx="1981200" cy="0"/>
          </a:xfrm>
          <a:prstGeom prst="line">
            <a:avLst/>
          </a:prstGeom>
          <a:ln w="28575" cmpd="sng">
            <a:solidFill>
              <a:srgbClr val="00DA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725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1" grpId="0" animBg="1"/>
      <p:bldP spid="42" grpId="0" animBg="1"/>
      <p:bldP spid="4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53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CWT polarization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chemeClr val="bg1"/>
                </a:solidFill>
              </a:rPr>
              <a:t>Polarization-based wave-mode separation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4381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8953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Dyn164-st335-3c-cwttrc280-t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8"/>
          <a:stretch/>
        </p:blipFill>
        <p:spPr>
          <a:xfrm>
            <a:off x="5410200" y="666750"/>
            <a:ext cx="2529206" cy="1898650"/>
          </a:xfrm>
          <a:prstGeom prst="rect">
            <a:avLst/>
          </a:prstGeom>
        </p:spPr>
      </p:pic>
      <p:pic>
        <p:nvPicPr>
          <p:cNvPr id="22" name="Picture 21" descr="Dyn164-st335-3c-cwttrc280-t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/>
          <a:stretch/>
        </p:blipFill>
        <p:spPr>
          <a:xfrm>
            <a:off x="228600" y="704850"/>
            <a:ext cx="2557363" cy="1901952"/>
          </a:xfrm>
          <a:prstGeom prst="rect">
            <a:avLst/>
          </a:prstGeom>
        </p:spPr>
      </p:pic>
      <p:pic>
        <p:nvPicPr>
          <p:cNvPr id="36" name="Picture 35" descr="Dyn164-st335-3cr-csvdtrc280-t2-V1.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724150"/>
            <a:ext cx="2552701" cy="186463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 descr="Dyn164-st335-3cr-csvdtrc280-t1-V1.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724150"/>
            <a:ext cx="2553718" cy="1865376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37" name="Group 36"/>
          <p:cNvGrpSpPr/>
          <p:nvPr/>
        </p:nvGrpSpPr>
        <p:grpSpPr>
          <a:xfrm>
            <a:off x="2971800" y="742950"/>
            <a:ext cx="2514600" cy="3581400"/>
            <a:chOff x="1219200" y="1882878"/>
            <a:chExt cx="1942402" cy="2974872"/>
          </a:xfrm>
        </p:grpSpPr>
        <p:sp>
          <p:nvSpPr>
            <p:cNvPr id="38" name="Rectangle 37"/>
            <p:cNvSpPr/>
            <p:nvPr/>
          </p:nvSpPr>
          <p:spPr>
            <a:xfrm>
              <a:off x="1219200" y="1885950"/>
              <a:ext cx="1752600" cy="2971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Dyn164-st335-3c-cwttrc280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83"/>
            <a:stretch/>
          </p:blipFill>
          <p:spPr>
            <a:xfrm>
              <a:off x="1282681" y="1882878"/>
              <a:ext cx="1878921" cy="2970522"/>
            </a:xfrm>
            <a:prstGeom prst="rect">
              <a:avLst/>
            </a:prstGeom>
          </p:spPr>
        </p:pic>
      </p:grpSp>
      <p:sp>
        <p:nvSpPr>
          <p:cNvPr id="40" name="Oval 39"/>
          <p:cNvSpPr/>
          <p:nvPr/>
        </p:nvSpPr>
        <p:spPr>
          <a:xfrm>
            <a:off x="3810000" y="1504950"/>
            <a:ext cx="762000" cy="581488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581400" y="2190750"/>
            <a:ext cx="1183766" cy="550416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381000" y="281305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S-wave polarization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38800" y="281305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P-wave polarization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85800" y="203835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S</a:t>
            </a:r>
            <a:r>
              <a:rPr lang="en-US" sz="2000" b="1" dirty="0" smtClean="0">
                <a:solidFill>
                  <a:srgbClr val="000000"/>
                </a:solidFill>
              </a:rPr>
              <a:t>-wave CWT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638800" y="201924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P</a:t>
            </a:r>
            <a:r>
              <a:rPr lang="en-US" sz="2000" b="1" dirty="0" smtClean="0">
                <a:solidFill>
                  <a:srgbClr val="FF0000"/>
                </a:solidFill>
              </a:rPr>
              <a:t>-wave CWT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>
            <a:stCxn id="40" idx="6"/>
          </p:cNvCxnSpPr>
          <p:nvPr/>
        </p:nvCxnSpPr>
        <p:spPr>
          <a:xfrm>
            <a:off x="4572000" y="1795694"/>
            <a:ext cx="914400" cy="1405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1" idx="2"/>
          </p:cNvCxnSpPr>
          <p:nvPr/>
        </p:nvCxnSpPr>
        <p:spPr>
          <a:xfrm flipH="1" flipV="1">
            <a:off x="2819400" y="2266950"/>
            <a:ext cx="762000" cy="19900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9009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54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Polarization template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chemeClr val="bg1"/>
                </a:solidFill>
              </a:rPr>
              <a:t>Polarization-based wave-mode separation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800" y="4381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Dyn164-st335-3cr-csvdtrc280-t2-V1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95350"/>
            <a:ext cx="4117478" cy="30076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2" name="TextBox 41"/>
          <p:cNvSpPr txBox="1"/>
          <p:nvPr/>
        </p:nvSpPr>
        <p:spPr>
          <a:xfrm>
            <a:off x="533400" y="120015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S-wave polarization template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6019800" y="2220768"/>
            <a:ext cx="3124200" cy="427182"/>
          </a:xfrm>
          <a:prstGeom prst="rightArrow">
            <a:avLst>
              <a:gd name="adj1" fmla="val 22973"/>
              <a:gd name="adj2" fmla="val 187838"/>
            </a:avLst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perspectiveFront" fov="3900000">
              <a:rot lat="1800000" lon="20099991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3124200" y="3135168"/>
            <a:ext cx="5702300" cy="427182"/>
          </a:xfrm>
          <a:prstGeom prst="rightArrow">
            <a:avLst>
              <a:gd name="adj1" fmla="val 17568"/>
              <a:gd name="adj2" fmla="val 209459"/>
            </a:avLst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perspectiveFront" fov="3900000">
              <a:rot lat="547664" lon="6107232" rev="254861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4356100" y="1390650"/>
            <a:ext cx="2590800" cy="427182"/>
          </a:xfrm>
          <a:prstGeom prst="rightArrow">
            <a:avLst>
              <a:gd name="adj1" fmla="val 17567"/>
              <a:gd name="adj2" fmla="val 155405"/>
            </a:avLst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perspectiveFront" fov="3900000">
              <a:rot lat="1800000" lon="20099991" rev="5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610100" y="514350"/>
            <a:ext cx="723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latin typeface="Harrington"/>
                <a:cs typeface="Harrington"/>
              </a:rPr>
              <a:t>V</a:t>
            </a:r>
            <a:r>
              <a:rPr lang="en-US" sz="3200" b="1" i="1" baseline="-25000" dirty="0" err="1" smtClean="0">
                <a:latin typeface="Harrington"/>
                <a:cs typeface="Harrington"/>
              </a:rPr>
              <a:t>z</a:t>
            </a:r>
            <a:endParaRPr lang="en-US" sz="3200" b="1" i="1" dirty="0">
              <a:latin typeface="Harrington"/>
              <a:cs typeface="Harrington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05400" y="3867150"/>
            <a:ext cx="762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latin typeface="Harrington"/>
                <a:cs typeface="Harrington"/>
              </a:rPr>
              <a:t>V</a:t>
            </a:r>
            <a:r>
              <a:rPr lang="en-US" sz="3200" b="1" i="1" baseline="-25000" dirty="0" err="1">
                <a:latin typeface="Harrington"/>
                <a:cs typeface="Harrington"/>
              </a:rPr>
              <a:t>x</a:t>
            </a:r>
            <a:endParaRPr lang="en-US" sz="3200" b="1" i="1" dirty="0">
              <a:latin typeface="Harrington"/>
              <a:cs typeface="Harrington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93100" y="2190750"/>
            <a:ext cx="8763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latin typeface="Harrington"/>
                <a:cs typeface="Harrington"/>
              </a:rPr>
              <a:t>R</a:t>
            </a:r>
            <a:r>
              <a:rPr lang="en-US" sz="3200" b="1" i="1" baseline="-25000" dirty="0" err="1">
                <a:latin typeface="Harrington"/>
                <a:cs typeface="Harrington"/>
              </a:rPr>
              <a:t>y</a:t>
            </a:r>
            <a:endParaRPr lang="en-US" sz="3200" b="1" i="1" dirty="0">
              <a:latin typeface="Harrington"/>
              <a:cs typeface="Harrington"/>
            </a:endParaRPr>
          </a:p>
        </p:txBody>
      </p:sp>
      <p:sp>
        <p:nvSpPr>
          <p:cNvPr id="29" name="Right Arrow 28"/>
          <p:cNvSpPr/>
          <p:nvPr/>
        </p:nvSpPr>
        <p:spPr>
          <a:xfrm rot="16901293">
            <a:off x="4202578" y="2373443"/>
            <a:ext cx="3826185" cy="128862"/>
          </a:xfrm>
          <a:prstGeom prst="rightArrow">
            <a:avLst>
              <a:gd name="adj1" fmla="val 30973"/>
              <a:gd name="adj2" fmla="val 74801"/>
            </a:avLst>
          </a:prstGeom>
          <a:solidFill>
            <a:srgbClr val="3366FF"/>
          </a:solidFill>
          <a:ln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  <a:tileRect/>
            </a:gra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perspectiveContrastingLeftFacing" fov="7200000">
              <a:rot lat="27483" lon="4476000" rev="21546507"/>
            </a:camera>
            <a:lightRig rig="threePt" dir="t">
              <a:rot lat="0" lon="0" rev="1200000"/>
            </a:lightRig>
          </a:scene3d>
          <a:sp3d z="63500"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381000" y="2546350"/>
            <a:ext cx="3200400" cy="0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35" idx="2"/>
          </p:cNvCxnSpPr>
          <p:nvPr/>
        </p:nvCxnSpPr>
        <p:spPr>
          <a:xfrm>
            <a:off x="6005826" y="1327056"/>
            <a:ext cx="13974" cy="1473294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35" idx="6"/>
          </p:cNvCxnSpPr>
          <p:nvPr/>
        </p:nvCxnSpPr>
        <p:spPr>
          <a:xfrm flipH="1">
            <a:off x="6019800" y="1523576"/>
            <a:ext cx="699117" cy="1276774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 rot="924459">
            <a:off x="5992534" y="1188634"/>
            <a:ext cx="739675" cy="473364"/>
          </a:xfrm>
          <a:prstGeom prst="ellipse">
            <a:avLst/>
          </a:prstGeom>
          <a:noFill/>
          <a:ln w="38100" cmpd="sng">
            <a:solidFill>
              <a:srgbClr val="404040"/>
            </a:solidFill>
            <a:prstDash val="sysDash"/>
          </a:ln>
          <a:scene3d>
            <a:camera prst="perspectiveFront" fov="2400000">
              <a:rot lat="2940000" lon="720000" rev="600000"/>
            </a:camera>
            <a:lightRig rig="threePt" dir="t"/>
          </a:scene3d>
          <a:sp3d z="-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 rot="1428611">
            <a:off x="6005972" y="800745"/>
            <a:ext cx="1133351" cy="416978"/>
          </a:xfrm>
          <a:custGeom>
            <a:avLst/>
            <a:gdLst>
              <a:gd name="connsiteX0" fmla="*/ 0 w 1320800"/>
              <a:gd name="connsiteY0" fmla="*/ 25400 h 419356"/>
              <a:gd name="connsiteX1" fmla="*/ 241300 w 1320800"/>
              <a:gd name="connsiteY1" fmla="*/ 63500 h 419356"/>
              <a:gd name="connsiteX2" fmla="*/ 419100 w 1320800"/>
              <a:gd name="connsiteY2" fmla="*/ 292100 h 419356"/>
              <a:gd name="connsiteX3" fmla="*/ 622300 w 1320800"/>
              <a:gd name="connsiteY3" fmla="*/ 419100 h 419356"/>
              <a:gd name="connsiteX4" fmla="*/ 850900 w 1320800"/>
              <a:gd name="connsiteY4" fmla="*/ 317500 h 419356"/>
              <a:gd name="connsiteX5" fmla="*/ 977900 w 1320800"/>
              <a:gd name="connsiteY5" fmla="*/ 76200 h 419356"/>
              <a:gd name="connsiteX6" fmla="*/ 1320800 w 1320800"/>
              <a:gd name="connsiteY6" fmla="*/ 0 h 419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800" h="419356">
                <a:moveTo>
                  <a:pt x="0" y="25400"/>
                </a:moveTo>
                <a:cubicBezTo>
                  <a:pt x="85725" y="22225"/>
                  <a:pt x="171450" y="19050"/>
                  <a:pt x="241300" y="63500"/>
                </a:cubicBezTo>
                <a:cubicBezTo>
                  <a:pt x="311150" y="107950"/>
                  <a:pt x="355600" y="232833"/>
                  <a:pt x="419100" y="292100"/>
                </a:cubicBezTo>
                <a:cubicBezTo>
                  <a:pt x="482600" y="351367"/>
                  <a:pt x="550333" y="414867"/>
                  <a:pt x="622300" y="419100"/>
                </a:cubicBezTo>
                <a:cubicBezTo>
                  <a:pt x="694267" y="423333"/>
                  <a:pt x="791633" y="374650"/>
                  <a:pt x="850900" y="317500"/>
                </a:cubicBezTo>
                <a:cubicBezTo>
                  <a:pt x="910167" y="260350"/>
                  <a:pt x="899583" y="129117"/>
                  <a:pt x="977900" y="76200"/>
                </a:cubicBezTo>
                <a:cubicBezTo>
                  <a:pt x="1056217" y="23283"/>
                  <a:pt x="1320800" y="0"/>
                  <a:pt x="1320800" y="0"/>
                </a:cubicBezTo>
              </a:path>
            </a:pathLst>
          </a:cu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/>
          <p:cNvCxnSpPr/>
          <p:nvPr/>
        </p:nvCxnSpPr>
        <p:spPr>
          <a:xfrm>
            <a:off x="5970034" y="514350"/>
            <a:ext cx="1765300" cy="74930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5868434" y="958850"/>
            <a:ext cx="1727200" cy="72390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 rot="1616504">
            <a:off x="7693635" y="1107653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1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 rot="1616504">
            <a:off x="7496599" y="1502385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60" name="Arc 59"/>
          <p:cNvSpPr/>
          <p:nvPr/>
        </p:nvSpPr>
        <p:spPr>
          <a:xfrm>
            <a:off x="5943600" y="1885950"/>
            <a:ext cx="533400" cy="152400"/>
          </a:xfrm>
          <a:prstGeom prst="arc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1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2817161"/>
              </p:ext>
            </p:extLst>
          </p:nvPr>
        </p:nvGraphicFramePr>
        <p:xfrm>
          <a:off x="6477000" y="1809750"/>
          <a:ext cx="374650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157" name="Equation" r:id="rId4" imgW="139700" imgH="139700" progId="Equation.3">
                  <p:embed/>
                </p:oleObj>
              </mc:Choice>
              <mc:Fallback>
                <p:oleObj name="Equation" r:id="rId4" imgW="1397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77000" y="1809750"/>
                        <a:ext cx="374650" cy="374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 rot="1434510">
            <a:off x="6442648" y="530077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weight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62857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32" grpId="0" animBg="1"/>
      <p:bldP spid="54" grpId="0"/>
      <p:bldP spid="55" grpId="0"/>
      <p:bldP spid="60" grpId="0" animBg="1"/>
      <p:bldP spid="3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Dyn164-st335-3cr-csvdtrc280-t1-V1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08050"/>
            <a:ext cx="4118497" cy="300837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55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Polarization template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chemeClr val="bg1"/>
                </a:solidFill>
              </a:rPr>
              <a:t>Polarization-based wave-mode separation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800" y="4381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533400" y="120015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Some other arrival’s polarization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6019800" y="2220768"/>
            <a:ext cx="3124200" cy="427182"/>
          </a:xfrm>
          <a:prstGeom prst="rightArrow">
            <a:avLst>
              <a:gd name="adj1" fmla="val 22973"/>
              <a:gd name="adj2" fmla="val 187838"/>
            </a:avLst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perspectiveFront" fov="3900000">
              <a:rot lat="1800000" lon="20099991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3124200" y="3135168"/>
            <a:ext cx="5702300" cy="427182"/>
          </a:xfrm>
          <a:prstGeom prst="rightArrow">
            <a:avLst>
              <a:gd name="adj1" fmla="val 17568"/>
              <a:gd name="adj2" fmla="val 209459"/>
            </a:avLst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perspectiveFront" fov="3900000">
              <a:rot lat="547664" lon="6107232" rev="254861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4356100" y="1390650"/>
            <a:ext cx="2590800" cy="427182"/>
          </a:xfrm>
          <a:prstGeom prst="rightArrow">
            <a:avLst>
              <a:gd name="adj1" fmla="val 17567"/>
              <a:gd name="adj2" fmla="val 155405"/>
            </a:avLst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perspectiveFront" fov="3900000">
              <a:rot lat="1800000" lon="20099991" rev="5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610100" y="514350"/>
            <a:ext cx="723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latin typeface="Harrington"/>
                <a:cs typeface="Harrington"/>
              </a:rPr>
              <a:t>V</a:t>
            </a:r>
            <a:r>
              <a:rPr lang="en-US" sz="3200" b="1" i="1" baseline="-25000" dirty="0" err="1" smtClean="0">
                <a:latin typeface="Harrington"/>
                <a:cs typeface="Harrington"/>
              </a:rPr>
              <a:t>z</a:t>
            </a:r>
            <a:endParaRPr lang="en-US" sz="3200" b="1" i="1" dirty="0">
              <a:latin typeface="Harrington"/>
              <a:cs typeface="Harrington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05400" y="3867150"/>
            <a:ext cx="762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latin typeface="Harrington"/>
                <a:cs typeface="Harrington"/>
              </a:rPr>
              <a:t>V</a:t>
            </a:r>
            <a:r>
              <a:rPr lang="en-US" sz="3200" b="1" i="1" baseline="-25000" dirty="0" err="1">
                <a:latin typeface="Harrington"/>
                <a:cs typeface="Harrington"/>
              </a:rPr>
              <a:t>x</a:t>
            </a:r>
            <a:endParaRPr lang="en-US" sz="3200" b="1" i="1" dirty="0">
              <a:latin typeface="Harrington"/>
              <a:cs typeface="Harrington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93100" y="2190750"/>
            <a:ext cx="8763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latin typeface="Harrington"/>
                <a:cs typeface="Harrington"/>
              </a:rPr>
              <a:t>R</a:t>
            </a:r>
            <a:r>
              <a:rPr lang="en-US" sz="3200" b="1" i="1" baseline="-25000" dirty="0" err="1">
                <a:latin typeface="Harrington"/>
                <a:cs typeface="Harrington"/>
              </a:rPr>
              <a:t>y</a:t>
            </a:r>
            <a:endParaRPr lang="en-US" sz="3200" b="1" i="1" dirty="0">
              <a:latin typeface="Harrington"/>
              <a:cs typeface="Harrington"/>
            </a:endParaRPr>
          </a:p>
        </p:txBody>
      </p:sp>
      <p:sp>
        <p:nvSpPr>
          <p:cNvPr id="29" name="Right Arrow 28"/>
          <p:cNvSpPr/>
          <p:nvPr/>
        </p:nvSpPr>
        <p:spPr>
          <a:xfrm rot="16901293">
            <a:off x="4202578" y="2373443"/>
            <a:ext cx="3826185" cy="128862"/>
          </a:xfrm>
          <a:prstGeom prst="rightArrow">
            <a:avLst>
              <a:gd name="adj1" fmla="val 30973"/>
              <a:gd name="adj2" fmla="val 74801"/>
            </a:avLst>
          </a:prstGeom>
          <a:solidFill>
            <a:srgbClr val="3366FF"/>
          </a:solidFill>
          <a:ln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  <a:tileRect/>
            </a:gra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perspectiveContrastingLeftFacing" fov="7200000">
              <a:rot lat="27483" lon="4476000" rev="21546507"/>
            </a:camera>
            <a:lightRig rig="threePt" dir="t">
              <a:rot lat="0" lon="0" rev="1200000"/>
            </a:lightRig>
          </a:scene3d>
          <a:sp3d z="63500"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381000" y="2546350"/>
            <a:ext cx="3200400" cy="0"/>
          </a:xfrm>
          <a:prstGeom prst="line">
            <a:avLst/>
          </a:prstGeom>
          <a:ln w="28575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35" idx="2"/>
          </p:cNvCxnSpPr>
          <p:nvPr/>
        </p:nvCxnSpPr>
        <p:spPr>
          <a:xfrm>
            <a:off x="6005826" y="1327056"/>
            <a:ext cx="13974" cy="1473294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35" idx="6"/>
          </p:cNvCxnSpPr>
          <p:nvPr/>
        </p:nvCxnSpPr>
        <p:spPr>
          <a:xfrm flipH="1">
            <a:off x="6019800" y="1523576"/>
            <a:ext cx="699117" cy="1276774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 rot="924459">
            <a:off x="5992534" y="1188634"/>
            <a:ext cx="739675" cy="473364"/>
          </a:xfrm>
          <a:prstGeom prst="ellipse">
            <a:avLst/>
          </a:prstGeom>
          <a:noFill/>
          <a:ln w="38100" cmpd="sng">
            <a:solidFill>
              <a:srgbClr val="404040"/>
            </a:solidFill>
            <a:prstDash val="sysDash"/>
          </a:ln>
          <a:scene3d>
            <a:camera prst="perspectiveFront" fov="2400000">
              <a:rot lat="2940000" lon="720000" rev="600000"/>
            </a:camera>
            <a:lightRig rig="threePt" dir="t"/>
          </a:scene3d>
          <a:sp3d z="-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 rot="1428611">
            <a:off x="6005972" y="800745"/>
            <a:ext cx="1133351" cy="416978"/>
          </a:xfrm>
          <a:custGeom>
            <a:avLst/>
            <a:gdLst>
              <a:gd name="connsiteX0" fmla="*/ 0 w 1320800"/>
              <a:gd name="connsiteY0" fmla="*/ 25400 h 419356"/>
              <a:gd name="connsiteX1" fmla="*/ 241300 w 1320800"/>
              <a:gd name="connsiteY1" fmla="*/ 63500 h 419356"/>
              <a:gd name="connsiteX2" fmla="*/ 419100 w 1320800"/>
              <a:gd name="connsiteY2" fmla="*/ 292100 h 419356"/>
              <a:gd name="connsiteX3" fmla="*/ 622300 w 1320800"/>
              <a:gd name="connsiteY3" fmla="*/ 419100 h 419356"/>
              <a:gd name="connsiteX4" fmla="*/ 850900 w 1320800"/>
              <a:gd name="connsiteY4" fmla="*/ 317500 h 419356"/>
              <a:gd name="connsiteX5" fmla="*/ 977900 w 1320800"/>
              <a:gd name="connsiteY5" fmla="*/ 76200 h 419356"/>
              <a:gd name="connsiteX6" fmla="*/ 1320800 w 1320800"/>
              <a:gd name="connsiteY6" fmla="*/ 0 h 419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800" h="419356">
                <a:moveTo>
                  <a:pt x="0" y="25400"/>
                </a:moveTo>
                <a:cubicBezTo>
                  <a:pt x="85725" y="22225"/>
                  <a:pt x="171450" y="19050"/>
                  <a:pt x="241300" y="63500"/>
                </a:cubicBezTo>
                <a:cubicBezTo>
                  <a:pt x="311150" y="107950"/>
                  <a:pt x="355600" y="232833"/>
                  <a:pt x="419100" y="292100"/>
                </a:cubicBezTo>
                <a:cubicBezTo>
                  <a:pt x="482600" y="351367"/>
                  <a:pt x="550333" y="414867"/>
                  <a:pt x="622300" y="419100"/>
                </a:cubicBezTo>
                <a:cubicBezTo>
                  <a:pt x="694267" y="423333"/>
                  <a:pt x="791633" y="374650"/>
                  <a:pt x="850900" y="317500"/>
                </a:cubicBezTo>
                <a:cubicBezTo>
                  <a:pt x="910167" y="260350"/>
                  <a:pt x="899583" y="129117"/>
                  <a:pt x="977900" y="76200"/>
                </a:cubicBezTo>
                <a:cubicBezTo>
                  <a:pt x="1056217" y="23283"/>
                  <a:pt x="1320800" y="0"/>
                  <a:pt x="1320800" y="0"/>
                </a:cubicBezTo>
              </a:path>
            </a:pathLst>
          </a:cu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/>
          <p:cNvCxnSpPr/>
          <p:nvPr/>
        </p:nvCxnSpPr>
        <p:spPr>
          <a:xfrm>
            <a:off x="5970034" y="514350"/>
            <a:ext cx="1765300" cy="74930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5868434" y="958850"/>
            <a:ext cx="1727200" cy="72390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 rot="1616504">
            <a:off x="7693635" y="1107653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1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 rot="1616504">
            <a:off x="7496599" y="1502385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60" name="Arc 59"/>
          <p:cNvSpPr/>
          <p:nvPr/>
        </p:nvSpPr>
        <p:spPr>
          <a:xfrm>
            <a:off x="5943600" y="1885950"/>
            <a:ext cx="533400" cy="152400"/>
          </a:xfrm>
          <a:prstGeom prst="arc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1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3404198"/>
              </p:ext>
            </p:extLst>
          </p:nvPr>
        </p:nvGraphicFramePr>
        <p:xfrm>
          <a:off x="6477000" y="1809750"/>
          <a:ext cx="374650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282" name="Equation" r:id="rId4" imgW="139700" imgH="139700" progId="Equation.3">
                  <p:embed/>
                </p:oleObj>
              </mc:Choice>
              <mc:Fallback>
                <p:oleObj name="Equation" r:id="rId4" imgW="1397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77000" y="1809750"/>
                        <a:ext cx="374650" cy="374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ight Arrow 36"/>
          <p:cNvSpPr/>
          <p:nvPr/>
        </p:nvSpPr>
        <p:spPr>
          <a:xfrm rot="11688226">
            <a:off x="4082340" y="2489749"/>
            <a:ext cx="3862972" cy="241873"/>
          </a:xfrm>
          <a:prstGeom prst="rightArrow">
            <a:avLst>
              <a:gd name="adj1" fmla="val 30973"/>
              <a:gd name="adj2" fmla="val 74801"/>
            </a:avLst>
          </a:prstGeom>
          <a:solidFill>
            <a:srgbClr val="FFFF00"/>
          </a:solidFill>
          <a:ln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  <a:tileRect/>
            </a:gra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perspectiveContrastingLeftFacing" fov="7200000">
              <a:rot lat="180000" lon="4956000" rev="19194000"/>
            </a:camera>
            <a:lightRig rig="threePt" dir="t">
              <a:rot lat="0" lon="0" rev="1200000"/>
            </a:lightRig>
          </a:scene3d>
          <a:sp3d z="50800"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 rot="1434510">
            <a:off x="6442648" y="530077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weight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50255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56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Weighting function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chemeClr val="bg1"/>
                </a:solidFill>
              </a:rPr>
              <a:t>Polarization-based wave-mode separation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4381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6542345"/>
              </p:ext>
            </p:extLst>
          </p:nvPr>
        </p:nvGraphicFramePr>
        <p:xfrm>
          <a:off x="5562600" y="1200150"/>
          <a:ext cx="2097404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99" name="Equation" r:id="rId3" imgW="812800" imgH="203200" progId="Equation.3">
                  <p:embed/>
                </p:oleObj>
              </mc:Choice>
              <mc:Fallback>
                <p:oleObj name="Equation" r:id="rId3" imgW="812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62600" y="1200150"/>
                        <a:ext cx="2097404" cy="457200"/>
                      </a:xfrm>
                      <a:prstGeom prst="rect">
                        <a:avLst/>
                      </a:prstGeom>
                      <a:solidFill>
                        <a:srgbClr val="8EB4E3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3833898"/>
              </p:ext>
            </p:extLst>
          </p:nvPr>
        </p:nvGraphicFramePr>
        <p:xfrm>
          <a:off x="4172426" y="2266950"/>
          <a:ext cx="4819174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00" name="Equation" r:id="rId5" imgW="2489200" imgH="812800" progId="Equation.3">
                  <p:embed/>
                </p:oleObj>
              </mc:Choice>
              <mc:Fallback>
                <p:oleObj name="Equation" r:id="rId5" imgW="2489200" imgH="812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72426" y="2266950"/>
                        <a:ext cx="4819174" cy="1371600"/>
                      </a:xfrm>
                      <a:prstGeom prst="rect">
                        <a:avLst/>
                      </a:prstGeom>
                      <a:solidFill>
                        <a:srgbClr val="8EB4E3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val 1"/>
          <p:cNvSpPr/>
          <p:nvPr/>
        </p:nvSpPr>
        <p:spPr>
          <a:xfrm>
            <a:off x="5029200" y="2266950"/>
            <a:ext cx="609600" cy="533400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31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14350"/>
            <a:ext cx="3350445" cy="42672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74038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 descr="31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803654"/>
            <a:ext cx="1321033" cy="16824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57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FFFFFF"/>
                </a:solidFill>
              </a:rPr>
              <a:t>Continuous wavelet domain polarization filtering flow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chemeClr val="bg1"/>
                </a:solidFill>
              </a:rPr>
              <a:t>Polarization-based wave-mode separation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52400" y="971550"/>
            <a:ext cx="762000" cy="1651000"/>
            <a:chOff x="1219200" y="1882878"/>
            <a:chExt cx="1942402" cy="2974872"/>
          </a:xfrm>
        </p:grpSpPr>
        <p:sp>
          <p:nvSpPr>
            <p:cNvPr id="13" name="Rectangle 12"/>
            <p:cNvSpPr/>
            <p:nvPr/>
          </p:nvSpPr>
          <p:spPr>
            <a:xfrm>
              <a:off x="1219200" y="1885950"/>
              <a:ext cx="1752600" cy="2971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Dyn164-st335-3c-cwttrc280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83"/>
            <a:stretch/>
          </p:blipFill>
          <p:spPr>
            <a:xfrm>
              <a:off x="1282681" y="1882878"/>
              <a:ext cx="1878921" cy="2970522"/>
            </a:xfrm>
            <a:prstGeom prst="rect">
              <a:avLst/>
            </a:prstGeom>
          </p:spPr>
        </p:pic>
      </p:grpSp>
      <p:pic>
        <p:nvPicPr>
          <p:cNvPr id="15" name="Picture 14" descr="Dyn164-st335-3c-csvdtrc280-t2-V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1" y="1389186"/>
            <a:ext cx="990599" cy="801564"/>
          </a:xfrm>
          <a:prstGeom prst="rect">
            <a:avLst/>
          </a:prstGeom>
        </p:spPr>
      </p:pic>
      <p:pic>
        <p:nvPicPr>
          <p:cNvPr id="16" name="Picture 15" descr="Dyn164-st335-3c-cwttrc280-t2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/>
          <a:stretch/>
        </p:blipFill>
        <p:spPr>
          <a:xfrm>
            <a:off x="2438400" y="1428750"/>
            <a:ext cx="1024585" cy="762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295400" y="742950"/>
            <a:ext cx="762000" cy="1836203"/>
            <a:chOff x="1600200" y="1504950"/>
            <a:chExt cx="1066800" cy="2217203"/>
          </a:xfrm>
        </p:grpSpPr>
        <p:grpSp>
          <p:nvGrpSpPr>
            <p:cNvPr id="19" name="Group 18"/>
            <p:cNvGrpSpPr/>
            <p:nvPr/>
          </p:nvGrpSpPr>
          <p:grpSpPr>
            <a:xfrm>
              <a:off x="1905000" y="1504950"/>
              <a:ext cx="762000" cy="1999394"/>
              <a:chOff x="7315200" y="1504950"/>
              <a:chExt cx="1828800" cy="3370994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7315200" y="1504950"/>
                <a:ext cx="1828800" cy="3352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26" descr="Dyn164-st335-3c-cwttrc280-amp2.ps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09692" y="1543622"/>
                <a:ext cx="1734308" cy="3332322"/>
              </a:xfrm>
              <a:prstGeom prst="rect">
                <a:avLst/>
              </a:prstGeom>
            </p:spPr>
          </p:pic>
        </p:grpSp>
        <p:grpSp>
          <p:nvGrpSpPr>
            <p:cNvPr id="20" name="Group 19"/>
            <p:cNvGrpSpPr/>
            <p:nvPr/>
          </p:nvGrpSpPr>
          <p:grpSpPr>
            <a:xfrm>
              <a:off x="1752600" y="1657350"/>
              <a:ext cx="762000" cy="1988603"/>
              <a:chOff x="5486400" y="1504950"/>
              <a:chExt cx="1828800" cy="3352800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5486400" y="1504950"/>
                <a:ext cx="1828800" cy="3352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 descr="Dyn164-st335-3c-cwttrc280-amp1.ps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63092" y="1538478"/>
                <a:ext cx="1752108" cy="3319272"/>
              </a:xfrm>
              <a:prstGeom prst="rect">
                <a:avLst/>
              </a:prstGeom>
            </p:spPr>
          </p:pic>
        </p:grpSp>
        <p:grpSp>
          <p:nvGrpSpPr>
            <p:cNvPr id="21" name="Group 20"/>
            <p:cNvGrpSpPr/>
            <p:nvPr/>
          </p:nvGrpSpPr>
          <p:grpSpPr>
            <a:xfrm>
              <a:off x="1600200" y="1733550"/>
              <a:ext cx="762000" cy="1988603"/>
              <a:chOff x="4038600" y="1504950"/>
              <a:chExt cx="1828800" cy="3352800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4038600" y="1504950"/>
                <a:ext cx="1828800" cy="3352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" name="Picture 22" descr="Dyn164-st335-3c-cwttrc280-amp0.ps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16348" y="1540478"/>
                <a:ext cx="1751052" cy="3317272"/>
              </a:xfrm>
              <a:prstGeom prst="rect">
                <a:avLst/>
              </a:prstGeom>
            </p:spPr>
          </p:pic>
        </p:grpSp>
      </p:grpSp>
      <p:grpSp>
        <p:nvGrpSpPr>
          <p:cNvPr id="28" name="Group 27"/>
          <p:cNvGrpSpPr/>
          <p:nvPr/>
        </p:nvGrpSpPr>
        <p:grpSpPr>
          <a:xfrm>
            <a:off x="76200" y="2800350"/>
            <a:ext cx="1076129" cy="1600200"/>
            <a:chOff x="2276671" y="3333750"/>
            <a:chExt cx="1076129" cy="1600200"/>
          </a:xfrm>
        </p:grpSpPr>
        <p:pic>
          <p:nvPicPr>
            <p:cNvPr id="29" name="Picture 28" descr="Dyn164-st335-3c-nmo-ry.ps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4266" y="3333750"/>
              <a:ext cx="868534" cy="1344954"/>
            </a:xfrm>
            <a:prstGeom prst="rect">
              <a:avLst/>
            </a:prstGeom>
          </p:spPr>
        </p:pic>
        <p:pic>
          <p:nvPicPr>
            <p:cNvPr id="30" name="Picture 29" descr="Dyn164-st335-3c-nmo-vx.ps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2200" y="3436596"/>
              <a:ext cx="868531" cy="1344954"/>
            </a:xfrm>
            <a:prstGeom prst="rect">
              <a:avLst/>
            </a:prstGeom>
          </p:spPr>
        </p:pic>
        <p:pic>
          <p:nvPicPr>
            <p:cNvPr id="32" name="Picture 31" descr="Dyn164-st335-3c-nmo-vz.ps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671" y="3588996"/>
              <a:ext cx="868534" cy="1344954"/>
            </a:xfrm>
            <a:prstGeom prst="rect">
              <a:avLst/>
            </a:prstGeom>
          </p:spPr>
        </p:pic>
      </p:grpSp>
      <p:pic>
        <p:nvPicPr>
          <p:cNvPr id="33" name="Picture 32" descr="Dyn164-st335-3c-csvdtrc280-t1-V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181350"/>
            <a:ext cx="990600" cy="801564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7924800" y="1885950"/>
            <a:ext cx="1076129" cy="1600200"/>
            <a:chOff x="2276671" y="3333750"/>
            <a:chExt cx="1076129" cy="1600200"/>
          </a:xfrm>
        </p:grpSpPr>
        <p:pic>
          <p:nvPicPr>
            <p:cNvPr id="35" name="Picture 34" descr="Dyn164-st335-3c-nmo-ry.ps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4266" y="3333750"/>
              <a:ext cx="868534" cy="1344954"/>
            </a:xfrm>
            <a:prstGeom prst="rect">
              <a:avLst/>
            </a:prstGeom>
          </p:spPr>
        </p:pic>
        <p:pic>
          <p:nvPicPr>
            <p:cNvPr id="36" name="Picture 35" descr="Dyn164-st335-3c-nmo-vx.ps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2200" y="3436596"/>
              <a:ext cx="868531" cy="1344954"/>
            </a:xfrm>
            <a:prstGeom prst="rect">
              <a:avLst/>
            </a:prstGeom>
          </p:spPr>
        </p:pic>
        <p:pic>
          <p:nvPicPr>
            <p:cNvPr id="39" name="Picture 38" descr="Dyn164-st335-3c-nmo-vz.ps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671" y="3588996"/>
              <a:ext cx="868534" cy="1344954"/>
            </a:xfrm>
            <a:prstGeom prst="rect">
              <a:avLst/>
            </a:prstGeom>
          </p:spPr>
        </p:pic>
      </p:grpSp>
      <p:sp>
        <p:nvSpPr>
          <p:cNvPr id="40" name="Right Arrow 39"/>
          <p:cNvSpPr/>
          <p:nvPr/>
        </p:nvSpPr>
        <p:spPr>
          <a:xfrm>
            <a:off x="762000" y="1581150"/>
            <a:ext cx="685800" cy="457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Arial Black"/>
                <a:cs typeface="Arial Black"/>
              </a:rPr>
              <a:t>CWT</a:t>
            </a:r>
            <a:endParaRPr lang="en-US" sz="12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41" name="Right Arrow 40"/>
          <p:cNvSpPr/>
          <p:nvPr/>
        </p:nvSpPr>
        <p:spPr>
          <a:xfrm>
            <a:off x="3352800" y="1581150"/>
            <a:ext cx="685800" cy="457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Arial Black"/>
                <a:cs typeface="Arial Black"/>
              </a:rPr>
              <a:t>SVD</a:t>
            </a:r>
            <a:endParaRPr lang="en-US" sz="12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42" name="Right Arrow 41"/>
          <p:cNvSpPr/>
          <p:nvPr/>
        </p:nvSpPr>
        <p:spPr>
          <a:xfrm>
            <a:off x="1371600" y="3409950"/>
            <a:ext cx="2286000" cy="457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Arial Black"/>
                <a:cs typeface="Arial Black"/>
              </a:rPr>
              <a:t>CWT+SVD</a:t>
            </a:r>
            <a:endParaRPr lang="en-US" sz="12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43" name="Left-Right-Up Arrow 42"/>
          <p:cNvSpPr/>
          <p:nvPr/>
        </p:nvSpPr>
        <p:spPr>
          <a:xfrm rot="5400000">
            <a:off x="4229100" y="2381250"/>
            <a:ext cx="838200" cy="609600"/>
          </a:xfrm>
          <a:prstGeom prst="leftRigh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/>
          <p:cNvGrpSpPr/>
          <p:nvPr/>
        </p:nvGrpSpPr>
        <p:grpSpPr>
          <a:xfrm>
            <a:off x="6629400" y="1733550"/>
            <a:ext cx="990600" cy="2133600"/>
            <a:chOff x="1600200" y="1504950"/>
            <a:chExt cx="1066800" cy="2217203"/>
          </a:xfrm>
        </p:grpSpPr>
        <p:grpSp>
          <p:nvGrpSpPr>
            <p:cNvPr id="45" name="Group 44"/>
            <p:cNvGrpSpPr/>
            <p:nvPr/>
          </p:nvGrpSpPr>
          <p:grpSpPr>
            <a:xfrm>
              <a:off x="1905000" y="1504950"/>
              <a:ext cx="762000" cy="1999394"/>
              <a:chOff x="7315200" y="1504950"/>
              <a:chExt cx="1828800" cy="3370994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7315200" y="1504950"/>
                <a:ext cx="1828800" cy="3352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3" name="Picture 52" descr="Dyn164-st335-3c-cwttrc280-amp2.ps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09692" y="1543622"/>
                <a:ext cx="1734308" cy="3332322"/>
              </a:xfrm>
              <a:prstGeom prst="rect">
                <a:avLst/>
              </a:prstGeom>
            </p:spPr>
          </p:pic>
        </p:grpSp>
        <p:grpSp>
          <p:nvGrpSpPr>
            <p:cNvPr id="46" name="Group 45"/>
            <p:cNvGrpSpPr/>
            <p:nvPr/>
          </p:nvGrpSpPr>
          <p:grpSpPr>
            <a:xfrm>
              <a:off x="1752600" y="1657350"/>
              <a:ext cx="762000" cy="1988603"/>
              <a:chOff x="5486400" y="1504950"/>
              <a:chExt cx="1828800" cy="3352800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5486400" y="1504950"/>
                <a:ext cx="1828800" cy="3352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1" name="Picture 50" descr="Dyn164-st335-3c-cwttrc280-amp1.ps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63092" y="1538478"/>
                <a:ext cx="1752108" cy="3319272"/>
              </a:xfrm>
              <a:prstGeom prst="rect">
                <a:avLst/>
              </a:prstGeom>
            </p:spPr>
          </p:pic>
        </p:grpSp>
        <p:grpSp>
          <p:nvGrpSpPr>
            <p:cNvPr id="47" name="Group 46"/>
            <p:cNvGrpSpPr/>
            <p:nvPr/>
          </p:nvGrpSpPr>
          <p:grpSpPr>
            <a:xfrm>
              <a:off x="1600200" y="1733550"/>
              <a:ext cx="762000" cy="1988603"/>
              <a:chOff x="4038600" y="1504950"/>
              <a:chExt cx="1828800" cy="3352800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4038600" y="1504950"/>
                <a:ext cx="1828800" cy="3352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9" name="Picture 48" descr="Dyn164-st335-3c-cwttrc280-amp0.ps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16348" y="1540478"/>
                <a:ext cx="1751052" cy="3317272"/>
              </a:xfrm>
              <a:prstGeom prst="rect">
                <a:avLst/>
              </a:prstGeom>
            </p:spPr>
          </p:pic>
        </p:grpSp>
      </p:grpSp>
      <p:sp>
        <p:nvSpPr>
          <p:cNvPr id="54" name="Right Arrow 53"/>
          <p:cNvSpPr/>
          <p:nvPr/>
        </p:nvSpPr>
        <p:spPr>
          <a:xfrm>
            <a:off x="7467600" y="2571750"/>
            <a:ext cx="838200" cy="533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Arial Black"/>
                <a:cs typeface="Arial Black"/>
              </a:rPr>
              <a:t>CWT</a:t>
            </a:r>
            <a:r>
              <a:rPr lang="en-US" sz="1200" baseline="30000" dirty="0" smtClean="0">
                <a:solidFill>
                  <a:schemeClr val="tx1"/>
                </a:solidFill>
                <a:latin typeface="Arial Black"/>
                <a:cs typeface="Arial Black"/>
              </a:rPr>
              <a:t>-1</a:t>
            </a:r>
            <a:endParaRPr lang="en-US" sz="12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793063" y="90553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 polarization template</a:t>
            </a:r>
            <a:endParaRPr lang="en-US" sz="1400" dirty="0"/>
          </a:p>
        </p:txBody>
      </p:sp>
      <p:sp>
        <p:nvSpPr>
          <p:cNvPr id="56" name="TextBox 55"/>
          <p:cNvSpPr txBox="1"/>
          <p:nvPr/>
        </p:nvSpPr>
        <p:spPr>
          <a:xfrm>
            <a:off x="5029200" y="136273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Weighting function</a:t>
            </a:r>
            <a:endParaRPr lang="en-US" sz="1400" dirty="0"/>
          </a:p>
        </p:txBody>
      </p:sp>
      <p:sp>
        <p:nvSpPr>
          <p:cNvPr id="57" name="Oval 56"/>
          <p:cNvSpPr/>
          <p:nvPr/>
        </p:nvSpPr>
        <p:spPr>
          <a:xfrm>
            <a:off x="287869" y="1598084"/>
            <a:ext cx="457200" cy="3810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1473201" y="1631949"/>
            <a:ext cx="304800" cy="3048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1778001" y="1784349"/>
            <a:ext cx="660399" cy="25401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ysDash"/>
            <a:tailEnd type="arrow"/>
          </a:ln>
          <a:scene3d>
            <a:camera prst="orthographicFront">
              <a:rot lat="0" lon="0" rev="12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/>
        </p:nvGrpSpPr>
        <p:grpSpPr>
          <a:xfrm>
            <a:off x="5227638" y="3350684"/>
            <a:ext cx="1494895" cy="548640"/>
            <a:chOff x="5227638" y="3655484"/>
            <a:chExt cx="1494895" cy="548640"/>
          </a:xfrm>
        </p:grpSpPr>
        <p:graphicFrame>
          <p:nvGraphicFramePr>
            <p:cNvPr id="61" name="Object 6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80969446"/>
                </p:ext>
              </p:extLst>
            </p:nvPr>
          </p:nvGraphicFramePr>
          <p:xfrm>
            <a:off x="5227638" y="3790950"/>
            <a:ext cx="1279525" cy="279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294" name="Equation" r:id="rId14" imgW="812800" imgH="203200" progId="Equation.3">
                    <p:embed/>
                  </p:oleObj>
                </mc:Choice>
                <mc:Fallback>
                  <p:oleObj name="Equation" r:id="rId14" imgW="8128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5227638" y="3790950"/>
                          <a:ext cx="1279525" cy="279400"/>
                        </a:xfrm>
                        <a:prstGeom prst="rect">
                          <a:avLst/>
                        </a:prstGeom>
                        <a:solidFill>
                          <a:srgbClr val="8EB4E3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2" name="Right Arrow 61"/>
            <p:cNvSpPr/>
            <p:nvPr/>
          </p:nvSpPr>
          <p:spPr>
            <a:xfrm>
              <a:off x="6477000" y="3655484"/>
              <a:ext cx="245533" cy="548640"/>
            </a:xfrm>
            <a:prstGeom prst="right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Arial Black"/>
                <a:cs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17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54" grpId="0" animBg="1"/>
      <p:bldP spid="55" grpId="0"/>
      <p:bldP spid="56" grpId="0"/>
      <p:bldP spid="57" grpId="0" animBg="1"/>
      <p:bldP spid="5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312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0" y="552450"/>
            <a:ext cx="2203001" cy="3977640"/>
          </a:xfrm>
          <a:prstGeom prst="rect">
            <a:avLst/>
          </a:prstGeom>
        </p:spPr>
      </p:pic>
      <p:pic>
        <p:nvPicPr>
          <p:cNvPr id="22" name="Picture 21" descr="312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00" y="552450"/>
            <a:ext cx="2203002" cy="3977640"/>
          </a:xfrm>
          <a:prstGeom prst="rect">
            <a:avLst/>
          </a:prstGeom>
        </p:spPr>
      </p:pic>
      <p:pic>
        <p:nvPicPr>
          <p:cNvPr id="10" name="Picture 9" descr="312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524510"/>
            <a:ext cx="2203001" cy="397764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58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rgbClr val="FFFFFF"/>
                </a:solidFill>
              </a:rPr>
              <a:t>Dynamite source at 50 m depth </a:t>
            </a:r>
            <a:r>
              <a:rPr lang="en-US" sz="2000" dirty="0">
                <a:solidFill>
                  <a:srgbClr val="FF0000"/>
                </a:solidFill>
              </a:rPr>
              <a:t>before</a:t>
            </a:r>
            <a:r>
              <a:rPr lang="en-US" sz="2000" dirty="0">
                <a:solidFill>
                  <a:srgbClr val="FFFFFF"/>
                </a:solidFill>
              </a:rPr>
              <a:t> removal of </a:t>
            </a:r>
            <a:r>
              <a:rPr lang="en-US" sz="2000" dirty="0" smtClean="0">
                <a:solidFill>
                  <a:srgbClr val="FFFFFF"/>
                </a:solidFill>
              </a:rPr>
              <a:t>shear-induced wave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chemeClr val="bg1"/>
                </a:solidFill>
              </a:rPr>
              <a:t>Polarization-based wave-mode separation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143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295400" y="4493796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Vertical</a:t>
            </a:r>
            <a:endParaRPr lang="en-US" sz="1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57600" y="4519196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Radial</a:t>
            </a:r>
            <a:endParaRPr lang="en-US" sz="1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19800" y="4519196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Pitch</a:t>
            </a:r>
            <a:endParaRPr lang="en-US" sz="1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9" name="Up-Down Arrow 18"/>
          <p:cNvSpPr/>
          <p:nvPr/>
        </p:nvSpPr>
        <p:spPr>
          <a:xfrm>
            <a:off x="2819400" y="998196"/>
            <a:ext cx="152400" cy="430554"/>
          </a:xfrm>
          <a:prstGeom prst="up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-Right Arrow 19"/>
          <p:cNvSpPr/>
          <p:nvPr/>
        </p:nvSpPr>
        <p:spPr>
          <a:xfrm>
            <a:off x="5029200" y="1123950"/>
            <a:ext cx="381000" cy="152400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ircular Arrow 20"/>
          <p:cNvSpPr/>
          <p:nvPr/>
        </p:nvSpPr>
        <p:spPr>
          <a:xfrm rot="601286">
            <a:off x="7364667" y="928525"/>
            <a:ext cx="434465" cy="606633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9599010"/>
              <a:gd name="adj5" fmla="val 2204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216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2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524510"/>
            <a:ext cx="2203001" cy="3977640"/>
          </a:xfrm>
          <a:prstGeom prst="rect">
            <a:avLst/>
          </a:prstGeom>
        </p:spPr>
      </p:pic>
      <p:pic>
        <p:nvPicPr>
          <p:cNvPr id="3" name="Picture 2" descr="312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899" y="549910"/>
            <a:ext cx="2203001" cy="3977640"/>
          </a:xfrm>
          <a:prstGeom prst="rect">
            <a:avLst/>
          </a:prstGeom>
        </p:spPr>
      </p:pic>
      <p:pic>
        <p:nvPicPr>
          <p:cNvPr id="8" name="Picture 7" descr="312f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0" y="549910"/>
            <a:ext cx="2203001" cy="397764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59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rgbClr val="FFFFFF"/>
                </a:solidFill>
              </a:rPr>
              <a:t>Dynamite source at 50 m depth </a:t>
            </a:r>
            <a:r>
              <a:rPr lang="en-US" sz="2000" dirty="0" smtClean="0">
                <a:solidFill>
                  <a:srgbClr val="FFFF00"/>
                </a:solidFill>
              </a:rPr>
              <a:t>after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rgbClr val="FFFFFF"/>
                </a:solidFill>
              </a:rPr>
              <a:t>removal of </a:t>
            </a:r>
            <a:r>
              <a:rPr lang="en-US" sz="2000" dirty="0" smtClean="0">
                <a:solidFill>
                  <a:srgbClr val="FFFFFF"/>
                </a:solidFill>
              </a:rPr>
              <a:t>shear-induced wave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chemeClr val="bg1"/>
                </a:solidFill>
              </a:rPr>
              <a:t>Polarization-based wave-mode separation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143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295400" y="4493796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Vertical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57600" y="4519196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Radial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19800" y="4519196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Pitch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19" name="Up-Down Arrow 18"/>
          <p:cNvSpPr/>
          <p:nvPr/>
        </p:nvSpPr>
        <p:spPr>
          <a:xfrm>
            <a:off x="2819400" y="998196"/>
            <a:ext cx="152400" cy="430554"/>
          </a:xfrm>
          <a:prstGeom prst="up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-Right Arrow 19"/>
          <p:cNvSpPr/>
          <p:nvPr/>
        </p:nvSpPr>
        <p:spPr>
          <a:xfrm>
            <a:off x="5029200" y="1123950"/>
            <a:ext cx="381000" cy="152400"/>
          </a:xfrm>
          <a:prstGeom prst="left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ircular Arrow 20"/>
          <p:cNvSpPr/>
          <p:nvPr/>
        </p:nvSpPr>
        <p:spPr>
          <a:xfrm rot="601286">
            <a:off x="7364667" y="928525"/>
            <a:ext cx="434465" cy="606633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9599010"/>
              <a:gd name="adj5" fmla="val 2204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10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6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Agenda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28600" y="590550"/>
            <a:ext cx="8382000" cy="2735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3200" dirty="0" smtClean="0"/>
              <a:t>Current coherent noise removal methods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3200" dirty="0" smtClean="0"/>
              <a:t>Polarization template matching</a:t>
            </a:r>
          </a:p>
          <a:p>
            <a:pPr marL="742950" lvl="1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2400" dirty="0" smtClean="0"/>
              <a:t>Continuous Wavelet Transform (CWT)</a:t>
            </a:r>
          </a:p>
          <a:p>
            <a:pPr marL="742950" lvl="1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2400" dirty="0" smtClean="0"/>
              <a:t>Singular Value Decomposition (SVD)</a:t>
            </a:r>
            <a:endParaRPr lang="en-US" sz="2400" dirty="0"/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3200" dirty="0" smtClean="0"/>
              <a:t>Kettleman six-component survey</a:t>
            </a:r>
          </a:p>
        </p:txBody>
      </p:sp>
    </p:spTree>
    <p:extLst>
      <p:ext uri="{BB962C8B-B14F-4D97-AF65-F5344CB8AC3E}">
        <p14:creationId xmlns:p14="http://schemas.microsoft.com/office/powerpoint/2010/main" val="3698489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313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529590"/>
            <a:ext cx="1519309" cy="2743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60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rgbClr val="FFFFFF"/>
                </a:solidFill>
              </a:rPr>
              <a:t>Polarization filter </a:t>
            </a:r>
            <a:r>
              <a:rPr lang="en-US" sz="2000" dirty="0" err="1" smtClean="0">
                <a:solidFill>
                  <a:srgbClr val="FFFFFF"/>
                </a:solidFill>
              </a:rPr>
              <a:t>vs</a:t>
            </a:r>
            <a:r>
              <a:rPr lang="en-US" sz="2000" dirty="0" smtClean="0">
                <a:solidFill>
                  <a:srgbClr val="FFFFFF"/>
                </a:solidFill>
              </a:rPr>
              <a:t> frequency filter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chemeClr val="bg1"/>
                </a:solidFill>
              </a:rPr>
              <a:t>Polarization-based wave-mode separation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143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28600" y="3257550"/>
            <a:ext cx="2895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Input data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pic>
        <p:nvPicPr>
          <p:cNvPr id="10" name="Picture 9" descr="313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590"/>
            <a:ext cx="1519310" cy="2743200"/>
          </a:xfrm>
          <a:prstGeom prst="rect">
            <a:avLst/>
          </a:prstGeom>
        </p:spPr>
      </p:pic>
      <p:pic>
        <p:nvPicPr>
          <p:cNvPr id="11" name="Picture 10" descr="313c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688" y="529590"/>
            <a:ext cx="1519312" cy="2743200"/>
          </a:xfrm>
          <a:prstGeom prst="rect">
            <a:avLst/>
          </a:prstGeom>
        </p:spPr>
      </p:pic>
      <p:pic>
        <p:nvPicPr>
          <p:cNvPr id="13" name="Picture 12" descr="313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527050"/>
            <a:ext cx="1531089" cy="2743200"/>
          </a:xfrm>
          <a:prstGeom prst="rect">
            <a:avLst/>
          </a:prstGeom>
        </p:spPr>
      </p:pic>
      <p:pic>
        <p:nvPicPr>
          <p:cNvPr id="18" name="Picture 17" descr="313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552450"/>
            <a:ext cx="1531089" cy="2743200"/>
          </a:xfrm>
          <a:prstGeom prst="rect">
            <a:avLst/>
          </a:prstGeom>
        </p:spPr>
      </p:pic>
      <p:pic>
        <p:nvPicPr>
          <p:cNvPr id="22" name="Picture 21" descr="313f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514350"/>
            <a:ext cx="1531089" cy="2743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429000" y="3257550"/>
            <a:ext cx="27432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Polarization filter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00800" y="3257550"/>
            <a:ext cx="27432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High-pass filter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766776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4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527050"/>
            <a:ext cx="2203001" cy="3977640"/>
          </a:xfrm>
          <a:prstGeom prst="rect">
            <a:avLst/>
          </a:prstGeom>
        </p:spPr>
      </p:pic>
      <p:pic>
        <p:nvPicPr>
          <p:cNvPr id="3" name="Picture 2" descr="314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00" y="549910"/>
            <a:ext cx="2203001" cy="3977640"/>
          </a:xfrm>
          <a:prstGeom prst="rect">
            <a:avLst/>
          </a:prstGeom>
        </p:spPr>
      </p:pic>
      <p:pic>
        <p:nvPicPr>
          <p:cNvPr id="8" name="Picture 7" descr="314c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099" y="549910"/>
            <a:ext cx="2203001" cy="397764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61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rgbClr val="FFFFFF"/>
                </a:solidFill>
              </a:rPr>
              <a:t>Dynamite source at 25 m depth </a:t>
            </a:r>
            <a:r>
              <a:rPr lang="en-US" sz="2000" dirty="0">
                <a:solidFill>
                  <a:srgbClr val="FF0000"/>
                </a:solidFill>
              </a:rPr>
              <a:t>before</a:t>
            </a:r>
            <a:r>
              <a:rPr lang="en-US" sz="2000" dirty="0">
                <a:solidFill>
                  <a:srgbClr val="FFFFFF"/>
                </a:solidFill>
              </a:rPr>
              <a:t> removal of </a:t>
            </a:r>
            <a:r>
              <a:rPr lang="en-US" sz="2000" dirty="0" smtClean="0">
                <a:solidFill>
                  <a:srgbClr val="FFFFFF"/>
                </a:solidFill>
              </a:rPr>
              <a:t>shear-induced wave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chemeClr val="bg1"/>
                </a:solidFill>
              </a:rPr>
              <a:t>Polarization-based wave-mode separation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143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295400" y="4493796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Vertical</a:t>
            </a:r>
            <a:endParaRPr lang="en-US" sz="1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57600" y="4519196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Radial</a:t>
            </a:r>
            <a:endParaRPr lang="en-US" sz="1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19800" y="4519196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Pitch</a:t>
            </a:r>
            <a:endParaRPr lang="en-US" sz="1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9" name="Up-Down Arrow 18"/>
          <p:cNvSpPr/>
          <p:nvPr/>
        </p:nvSpPr>
        <p:spPr>
          <a:xfrm>
            <a:off x="2819400" y="998196"/>
            <a:ext cx="152400" cy="430554"/>
          </a:xfrm>
          <a:prstGeom prst="up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-Right Arrow 19"/>
          <p:cNvSpPr/>
          <p:nvPr/>
        </p:nvSpPr>
        <p:spPr>
          <a:xfrm>
            <a:off x="5029200" y="1123950"/>
            <a:ext cx="381000" cy="152400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ircular Arrow 20"/>
          <p:cNvSpPr/>
          <p:nvPr/>
        </p:nvSpPr>
        <p:spPr>
          <a:xfrm rot="601286">
            <a:off x="7364667" y="928525"/>
            <a:ext cx="434465" cy="606633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9599010"/>
              <a:gd name="adj5" fmla="val 2204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540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314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53" y="527050"/>
            <a:ext cx="2203001" cy="3977640"/>
          </a:xfrm>
          <a:prstGeom prst="rect">
            <a:avLst/>
          </a:prstGeom>
        </p:spPr>
      </p:pic>
      <p:pic>
        <p:nvPicPr>
          <p:cNvPr id="10" name="Picture 9" descr="314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00" y="549910"/>
            <a:ext cx="2203001" cy="3977640"/>
          </a:xfrm>
          <a:prstGeom prst="rect">
            <a:avLst/>
          </a:prstGeom>
        </p:spPr>
      </p:pic>
      <p:pic>
        <p:nvPicPr>
          <p:cNvPr id="11" name="Picture 10" descr="314f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300" y="552450"/>
            <a:ext cx="2203001" cy="397764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62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rgbClr val="FFFFFF"/>
                </a:solidFill>
              </a:rPr>
              <a:t>Dynamite source at 25 m depth </a:t>
            </a:r>
            <a:r>
              <a:rPr lang="en-US" sz="2000" dirty="0" smtClean="0">
                <a:solidFill>
                  <a:srgbClr val="FFFF00"/>
                </a:solidFill>
              </a:rPr>
              <a:t>after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rgbClr val="FFFFFF"/>
                </a:solidFill>
              </a:rPr>
              <a:t>removal of </a:t>
            </a:r>
            <a:r>
              <a:rPr lang="en-US" sz="2000" dirty="0" smtClean="0">
                <a:solidFill>
                  <a:srgbClr val="FFFFFF"/>
                </a:solidFill>
              </a:rPr>
              <a:t>shear-induced wave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chemeClr val="bg1"/>
                </a:solidFill>
              </a:rPr>
              <a:t>Polarization-based wave-mode separation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143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295400" y="4493796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Vertical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57600" y="4519196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Radial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19800" y="4519196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Pitch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19" name="Up-Down Arrow 18"/>
          <p:cNvSpPr/>
          <p:nvPr/>
        </p:nvSpPr>
        <p:spPr>
          <a:xfrm>
            <a:off x="2819400" y="998196"/>
            <a:ext cx="152400" cy="430554"/>
          </a:xfrm>
          <a:prstGeom prst="up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-Right Arrow 19"/>
          <p:cNvSpPr/>
          <p:nvPr/>
        </p:nvSpPr>
        <p:spPr>
          <a:xfrm>
            <a:off x="5029200" y="1123950"/>
            <a:ext cx="381000" cy="152400"/>
          </a:xfrm>
          <a:prstGeom prst="left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ircular Arrow 20"/>
          <p:cNvSpPr/>
          <p:nvPr/>
        </p:nvSpPr>
        <p:spPr>
          <a:xfrm rot="601286">
            <a:off x="7364667" y="928525"/>
            <a:ext cx="434465" cy="606633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9599010"/>
              <a:gd name="adj5" fmla="val 2204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757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315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598" y="536996"/>
            <a:ext cx="2213335" cy="3977854"/>
          </a:xfrm>
          <a:prstGeom prst="rect">
            <a:avLst/>
          </a:prstGeom>
        </p:spPr>
      </p:pic>
      <p:pic>
        <p:nvPicPr>
          <p:cNvPr id="8" name="Picture 7" descr="315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098" y="575096"/>
            <a:ext cx="2213335" cy="3977854"/>
          </a:xfrm>
          <a:prstGeom prst="rect">
            <a:avLst/>
          </a:prstGeom>
        </p:spPr>
      </p:pic>
      <p:pic>
        <p:nvPicPr>
          <p:cNvPr id="3" name="Picture 2" descr="315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498896"/>
            <a:ext cx="2213335" cy="397785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63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>
                <a:solidFill>
                  <a:srgbClr val="FFFFFF"/>
                </a:solidFill>
              </a:rPr>
              <a:t>Vibroseis</a:t>
            </a:r>
            <a:r>
              <a:rPr lang="en-US" sz="2400" dirty="0">
                <a:solidFill>
                  <a:srgbClr val="FFFFFF"/>
                </a:solidFill>
              </a:rPr>
              <a:t> source </a:t>
            </a:r>
            <a:r>
              <a:rPr lang="en-US" sz="2400" dirty="0">
                <a:solidFill>
                  <a:srgbClr val="FF0000"/>
                </a:solidFill>
              </a:rPr>
              <a:t>before</a:t>
            </a:r>
            <a:r>
              <a:rPr lang="en-US" sz="2400" dirty="0">
                <a:solidFill>
                  <a:srgbClr val="FFFFFF"/>
                </a:solidFill>
              </a:rPr>
              <a:t> removal of Rayleigh waves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chemeClr val="bg1"/>
                </a:solidFill>
              </a:rPr>
              <a:t>Polarization-based wave-mode separation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143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295400" y="4493796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Vertical</a:t>
            </a:r>
            <a:endParaRPr lang="en-US" sz="1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57600" y="4519196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Radial</a:t>
            </a:r>
            <a:endParaRPr lang="en-US" sz="1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19800" y="4519196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Pitch</a:t>
            </a:r>
            <a:endParaRPr lang="en-US" sz="1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9" name="Up-Down Arrow 18"/>
          <p:cNvSpPr/>
          <p:nvPr/>
        </p:nvSpPr>
        <p:spPr>
          <a:xfrm>
            <a:off x="2819400" y="998196"/>
            <a:ext cx="152400" cy="430554"/>
          </a:xfrm>
          <a:prstGeom prst="up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-Right Arrow 19"/>
          <p:cNvSpPr/>
          <p:nvPr/>
        </p:nvSpPr>
        <p:spPr>
          <a:xfrm>
            <a:off x="5029200" y="1123950"/>
            <a:ext cx="381000" cy="152400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ircular Arrow 20"/>
          <p:cNvSpPr/>
          <p:nvPr/>
        </p:nvSpPr>
        <p:spPr>
          <a:xfrm rot="601286">
            <a:off x="7364667" y="928525"/>
            <a:ext cx="434465" cy="606633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9599010"/>
              <a:gd name="adj5" fmla="val 2204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178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315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539750"/>
            <a:ext cx="2213216" cy="3977640"/>
          </a:xfrm>
          <a:prstGeom prst="rect">
            <a:avLst/>
          </a:prstGeom>
        </p:spPr>
      </p:pic>
      <p:pic>
        <p:nvPicPr>
          <p:cNvPr id="10" name="Picture 9" descr="315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00" y="575310"/>
            <a:ext cx="2213216" cy="3977640"/>
          </a:xfrm>
          <a:prstGeom prst="rect">
            <a:avLst/>
          </a:prstGeom>
        </p:spPr>
      </p:pic>
      <p:pic>
        <p:nvPicPr>
          <p:cNvPr id="2" name="Picture 1" descr="315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01650"/>
            <a:ext cx="2213216" cy="397764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64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>
                <a:solidFill>
                  <a:srgbClr val="FFFFFF"/>
                </a:solidFill>
              </a:rPr>
              <a:t>Vibroseis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source </a:t>
            </a:r>
            <a:r>
              <a:rPr lang="en-US" sz="2400" dirty="0" smtClean="0">
                <a:solidFill>
                  <a:srgbClr val="FFFF00"/>
                </a:solidFill>
              </a:rPr>
              <a:t>after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removal of Rayleigh waves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chemeClr val="bg1"/>
                </a:solidFill>
              </a:rPr>
              <a:t>Polarization-based wave-mode separation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143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295400" y="4493796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Vertical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57600" y="4519196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Radial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19800" y="4519196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Pitch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19" name="Up-Down Arrow 18"/>
          <p:cNvSpPr/>
          <p:nvPr/>
        </p:nvSpPr>
        <p:spPr>
          <a:xfrm>
            <a:off x="2819400" y="998196"/>
            <a:ext cx="152400" cy="430554"/>
          </a:xfrm>
          <a:prstGeom prst="up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-Right Arrow 19"/>
          <p:cNvSpPr/>
          <p:nvPr/>
        </p:nvSpPr>
        <p:spPr>
          <a:xfrm>
            <a:off x="5029200" y="1123950"/>
            <a:ext cx="381000" cy="152400"/>
          </a:xfrm>
          <a:prstGeom prst="left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ircular Arrow 20"/>
          <p:cNvSpPr/>
          <p:nvPr/>
        </p:nvSpPr>
        <p:spPr>
          <a:xfrm rot="601286">
            <a:off x="7364667" y="928525"/>
            <a:ext cx="434465" cy="606633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9599010"/>
              <a:gd name="adj5" fmla="val 2204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41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15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984" y="514350"/>
            <a:ext cx="2213216" cy="397764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65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>
                <a:solidFill>
                  <a:srgbClr val="FFFFFF"/>
                </a:solidFill>
              </a:rPr>
              <a:t>Vibroseis</a:t>
            </a:r>
            <a:r>
              <a:rPr lang="en-US" sz="2400" dirty="0">
                <a:solidFill>
                  <a:srgbClr val="FFFFFF"/>
                </a:solidFill>
              </a:rPr>
              <a:t> source </a:t>
            </a:r>
            <a:r>
              <a:rPr lang="en-US" sz="2400" dirty="0">
                <a:solidFill>
                  <a:srgbClr val="FF0000"/>
                </a:solidFill>
              </a:rPr>
              <a:t>before</a:t>
            </a:r>
            <a:r>
              <a:rPr lang="en-US" sz="2400" dirty="0">
                <a:solidFill>
                  <a:srgbClr val="FFFFFF"/>
                </a:solidFill>
              </a:rPr>
              <a:t> removal of Rayleigh waves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chemeClr val="bg1"/>
                </a:solidFill>
              </a:rPr>
              <a:t>Polarization-based wave-mode separation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143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130184" y="4476750"/>
            <a:ext cx="4346816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Vertical</a:t>
            </a:r>
            <a:endParaRPr lang="en-US" sz="1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9" name="Up-Down Arrow 18"/>
          <p:cNvSpPr/>
          <p:nvPr/>
        </p:nvSpPr>
        <p:spPr>
          <a:xfrm>
            <a:off x="3654184" y="971550"/>
            <a:ext cx="152400" cy="430554"/>
          </a:xfrm>
          <a:prstGeom prst="up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316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14" y="514350"/>
            <a:ext cx="2442086" cy="397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39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316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514350"/>
            <a:ext cx="2442086" cy="3977640"/>
          </a:xfrm>
          <a:prstGeom prst="rect">
            <a:avLst/>
          </a:prstGeom>
        </p:spPr>
      </p:pic>
      <p:pic>
        <p:nvPicPr>
          <p:cNvPr id="11" name="Picture 10" descr="315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514350"/>
            <a:ext cx="2213216" cy="397764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66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>
                <a:solidFill>
                  <a:srgbClr val="FFFFFF"/>
                </a:solidFill>
              </a:rPr>
              <a:t>Vibroseis</a:t>
            </a:r>
            <a:r>
              <a:rPr lang="en-US" sz="2400" dirty="0">
                <a:solidFill>
                  <a:srgbClr val="FFFFFF"/>
                </a:solidFill>
              </a:rPr>
              <a:t> source </a:t>
            </a:r>
            <a:r>
              <a:rPr lang="en-US" sz="2400" dirty="0" smtClean="0">
                <a:solidFill>
                  <a:srgbClr val="FFFF00"/>
                </a:solidFill>
              </a:rPr>
              <a:t>after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removal of Rayleigh waves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chemeClr val="bg1"/>
                </a:solidFill>
              </a:rPr>
              <a:t>Polarization-based wave-mode separation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143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130184" y="4476750"/>
            <a:ext cx="4346816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Vertical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19" name="Up-Down Arrow 18"/>
          <p:cNvSpPr/>
          <p:nvPr/>
        </p:nvSpPr>
        <p:spPr>
          <a:xfrm>
            <a:off x="3654184" y="971550"/>
            <a:ext cx="152400" cy="430554"/>
          </a:xfrm>
          <a:prstGeom prst="up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34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FFFFFF"/>
                </a:solidFill>
              </a:rPr>
              <a:t>Summary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67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" y="361950"/>
            <a:ext cx="9220200" cy="368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2400" dirty="0" smtClean="0"/>
              <a:t>Frequency-dependent polarization filtering using CWT and SVD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2400" dirty="0" smtClean="0"/>
              <a:t>Matching wavelet-domain polarization template of an undesired wave-mode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2400" dirty="0" smtClean="0"/>
              <a:t>Multicomponent translational </a:t>
            </a:r>
            <a:r>
              <a:rPr lang="en-US" sz="2400" dirty="0"/>
              <a:t>+ rotational field </a:t>
            </a:r>
            <a:r>
              <a:rPr lang="en-US" sz="2400" dirty="0" smtClean="0"/>
              <a:t>data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2400" dirty="0" smtClean="0"/>
              <a:t>No spatial sampling requirement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2400" dirty="0" smtClean="0"/>
              <a:t>Assumption of </a:t>
            </a:r>
            <a:r>
              <a:rPr lang="en-US" sz="2400" dirty="0" err="1" smtClean="0"/>
              <a:t>stationarity</a:t>
            </a:r>
            <a:r>
              <a:rPr lang="en-US" sz="2400" dirty="0" smtClean="0"/>
              <a:t> of undesired wave-mode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55313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FFFFFF"/>
                </a:solidFill>
              </a:rPr>
              <a:t>Summary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68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" y="361950"/>
            <a:ext cx="9220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2400" dirty="0" smtClean="0"/>
              <a:t>Frequency-dependent polarization filtering using CWT and SVD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2400" dirty="0" smtClean="0"/>
              <a:t>Matching wavelet-domain polarization template of an undesired wave-mode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2400" dirty="0" smtClean="0"/>
              <a:t>Multicomponent translational </a:t>
            </a:r>
            <a:r>
              <a:rPr lang="en-US" sz="2400" dirty="0"/>
              <a:t>+ rotational field </a:t>
            </a:r>
            <a:r>
              <a:rPr lang="en-US" sz="2400" dirty="0" smtClean="0"/>
              <a:t>data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2400" dirty="0" smtClean="0"/>
              <a:t>No spatial sampling requirement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2400" dirty="0" smtClean="0"/>
              <a:t>Assumption of stationarity of undesired wave-mode</a:t>
            </a:r>
          </a:p>
        </p:txBody>
      </p:sp>
      <p:sp>
        <p:nvSpPr>
          <p:cNvPr id="2" name="Bent-Up Arrow 1"/>
          <p:cNvSpPr/>
          <p:nvPr/>
        </p:nvSpPr>
        <p:spPr>
          <a:xfrm rot="5400000">
            <a:off x="819150" y="3302000"/>
            <a:ext cx="609600" cy="1181100"/>
          </a:xfrm>
          <a:prstGeom prst="bentUpArrow">
            <a:avLst>
              <a:gd name="adj1" fmla="val 25000"/>
              <a:gd name="adj2" fmla="val 42949"/>
              <a:gd name="adj3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28800" y="356235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Chapter 4:</a:t>
            </a:r>
            <a:r>
              <a:rPr lang="en-US" sz="2400" dirty="0" smtClean="0"/>
              <a:t> Automatic wave-mode identification with machine learning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08400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405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801" y="1276350"/>
            <a:ext cx="1575199" cy="2359152"/>
          </a:xfrm>
          <a:prstGeom prst="rect">
            <a:avLst/>
          </a:prstGeom>
        </p:spPr>
      </p:pic>
      <p:pic>
        <p:nvPicPr>
          <p:cNvPr id="25" name="Picture 24" descr="405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276350"/>
            <a:ext cx="1575199" cy="2359152"/>
          </a:xfrm>
          <a:prstGeom prst="rect">
            <a:avLst/>
          </a:prstGeom>
        </p:spPr>
      </p:pic>
      <p:pic>
        <p:nvPicPr>
          <p:cNvPr id="27" name="Picture 26" descr="405f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0" y="1276350"/>
            <a:ext cx="1575199" cy="23591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Machine-learning classification at station </a:t>
            </a:r>
            <a:r>
              <a:rPr lang="en-US" dirty="0" smtClean="0">
                <a:solidFill>
                  <a:srgbClr val="FFFF00"/>
                </a:solidFill>
              </a:rPr>
              <a:t>337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69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6600"/>
                </a:solidFill>
              </a:rPr>
              <a:t>Manual wave-mode identification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Support Vector Machines 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>
                <a:solidFill>
                  <a:srgbClr val="FF6600"/>
                </a:solidFill>
              </a:rPr>
              <a:t>  </a:t>
            </a:r>
            <a:r>
              <a:rPr lang="en-US" dirty="0">
                <a:solidFill>
                  <a:schemeClr val="bg1"/>
                </a:solidFill>
              </a:rPr>
              <a:t>Automatic wave-mode </a:t>
            </a:r>
            <a:r>
              <a:rPr lang="en-US" dirty="0" smtClean="0">
                <a:solidFill>
                  <a:schemeClr val="bg1"/>
                </a:solidFill>
              </a:rPr>
              <a:t>identification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590550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Training: Class 1=</a:t>
            </a:r>
          </a:p>
          <a:p>
            <a:pPr algn="ctr"/>
            <a:r>
              <a:rPr lang="en-US" sz="2000" dirty="0" smtClean="0"/>
              <a:t>Slow ground roll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3581400" y="5905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Training: Class 1=</a:t>
            </a:r>
          </a:p>
          <a:p>
            <a:pPr algn="ctr"/>
            <a:r>
              <a:rPr lang="en-US" sz="2000" dirty="0" smtClean="0"/>
              <a:t>Fast ground roll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6400800" y="59055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Training: Class 1=</a:t>
            </a:r>
          </a:p>
          <a:p>
            <a:pPr algn="ctr"/>
            <a:r>
              <a:rPr lang="en-US" sz="2000" dirty="0" smtClean="0"/>
              <a:t>Slow+fast ground roll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" y="356235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Class 1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1752600" y="356235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Class 0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3505200" y="356235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Class 1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4800600" y="356235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Class 0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6629400" y="356235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Class 1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7924800" y="356235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Class 0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-12700" y="455295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Data courtesy of Chevron</a:t>
            </a:r>
            <a:endParaRPr lang="en-US" sz="1600" dirty="0"/>
          </a:p>
        </p:txBody>
      </p:sp>
      <p:pic>
        <p:nvPicPr>
          <p:cNvPr id="22" name="Picture 21" descr="405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76350"/>
            <a:ext cx="1575199" cy="2359152"/>
          </a:xfrm>
          <a:prstGeom prst="rect">
            <a:avLst/>
          </a:prstGeom>
        </p:spPr>
      </p:pic>
      <p:pic>
        <p:nvPicPr>
          <p:cNvPr id="24" name="Picture 23" descr="405c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701" y="1276350"/>
            <a:ext cx="1575199" cy="2359152"/>
          </a:xfrm>
          <a:prstGeom prst="rect">
            <a:avLst/>
          </a:prstGeom>
        </p:spPr>
      </p:pic>
      <p:pic>
        <p:nvPicPr>
          <p:cNvPr id="26" name="Picture 25" descr="405e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901" y="1289050"/>
            <a:ext cx="1575199" cy="235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14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7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Agenda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28600" y="590550"/>
            <a:ext cx="8382000" cy="3326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3200" dirty="0" smtClean="0"/>
              <a:t>Current coherent noise removal methods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3200" dirty="0" smtClean="0"/>
              <a:t>Polarization template matching</a:t>
            </a:r>
          </a:p>
          <a:p>
            <a:pPr marL="742950" lvl="1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2400" dirty="0" smtClean="0"/>
              <a:t>Continuous Wavelet Transform (CWT)</a:t>
            </a:r>
          </a:p>
          <a:p>
            <a:pPr marL="742950" lvl="1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2400" dirty="0" smtClean="0"/>
              <a:t>Singular Value Decomposition (SVD)</a:t>
            </a:r>
            <a:endParaRPr lang="en-US" sz="2400" dirty="0"/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3200" dirty="0" smtClean="0"/>
              <a:t>Kettleman six-component survey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3200" dirty="0" smtClean="0"/>
              <a:t>Polarization-based wave mode separation</a:t>
            </a:r>
          </a:p>
        </p:txBody>
      </p:sp>
    </p:spTree>
    <p:extLst>
      <p:ext uri="{BB962C8B-B14F-4D97-AF65-F5344CB8AC3E}">
        <p14:creationId xmlns:p14="http://schemas.microsoft.com/office/powerpoint/2010/main" val="818873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1" y="-19050"/>
            <a:ext cx="9144001" cy="685800"/>
          </a:xfrm>
          <a:prstGeom prst="rect">
            <a:avLst/>
          </a:prstGeom>
          <a:solidFill>
            <a:srgbClr val="850918"/>
          </a:solidFill>
          <a:ln>
            <a:solidFill>
              <a:srgbClr val="C102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11" name="Picture 10" descr="210px-Stanford_University_se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622"/>
            <a:ext cx="609600" cy="6096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-171450"/>
            <a:ext cx="8305800" cy="962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Acknowledgements</a:t>
            </a:r>
          </a:p>
        </p:txBody>
      </p:sp>
      <p:pic>
        <p:nvPicPr>
          <p:cNvPr id="15" name="Picture 14" descr="sep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97822"/>
            <a:ext cx="499319" cy="4573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666750"/>
            <a:ext cx="9144000" cy="175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Fred </a:t>
            </a:r>
            <a:r>
              <a:rPr lang="en-US" sz="2800" dirty="0" err="1" smtClean="0">
                <a:solidFill>
                  <a:srgbClr val="FFFFFF"/>
                </a:solidFill>
              </a:rPr>
              <a:t>Herkenhoff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smtClean="0">
                <a:solidFill>
                  <a:srgbClr val="FFFFFF"/>
                </a:solidFill>
              </a:rPr>
              <a:t>and </a:t>
            </a:r>
            <a:r>
              <a:rPr lang="en-US" sz="2800" dirty="0" err="1" smtClean="0">
                <a:solidFill>
                  <a:srgbClr val="FFFFFF"/>
                </a:solidFill>
              </a:rPr>
              <a:t>Ranjan</a:t>
            </a:r>
            <a:r>
              <a:rPr lang="en-US" sz="2800" dirty="0" smtClean="0">
                <a:solidFill>
                  <a:srgbClr val="FFFFFF"/>
                </a:solidFill>
              </a:rPr>
              <a:t> Dash (Chevron)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Robert </a:t>
            </a:r>
            <a:r>
              <a:rPr lang="en-US" sz="2800" dirty="0" err="1" smtClean="0">
                <a:solidFill>
                  <a:srgbClr val="FFFFFF"/>
                </a:solidFill>
              </a:rPr>
              <a:t>Brune</a:t>
            </a:r>
            <a:r>
              <a:rPr lang="en-US" sz="2800" dirty="0" smtClean="0">
                <a:solidFill>
                  <a:srgbClr val="FFFFFF"/>
                </a:solidFill>
              </a:rPr>
              <a:t> (</a:t>
            </a:r>
            <a:r>
              <a:rPr lang="en-US" sz="2800" dirty="0" err="1" smtClean="0">
                <a:solidFill>
                  <a:srgbClr val="FFFFFF"/>
                </a:solidFill>
              </a:rPr>
              <a:t>Geokinetics</a:t>
            </a:r>
            <a:r>
              <a:rPr lang="en-US" sz="2800" dirty="0" smtClean="0">
                <a:solidFill>
                  <a:srgbClr val="FFFFFF"/>
                </a:solidFill>
              </a:rPr>
              <a:t>)</a:t>
            </a:r>
            <a:endParaRPr lang="en-US" sz="2800" dirty="0">
              <a:solidFill>
                <a:srgbClr val="FFFFFF"/>
              </a:solidFill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800" dirty="0" err="1" smtClean="0">
                <a:solidFill>
                  <a:srgbClr val="FFFFFF"/>
                </a:solidFill>
              </a:rPr>
              <a:t>Everhard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Muyzert</a:t>
            </a:r>
            <a:r>
              <a:rPr lang="en-US" sz="2800" dirty="0" smtClean="0">
                <a:solidFill>
                  <a:srgbClr val="FFFFFF"/>
                </a:solidFill>
              </a:rPr>
              <a:t> (Schlumberger)</a:t>
            </a:r>
          </a:p>
        </p:txBody>
      </p:sp>
    </p:spTree>
    <p:extLst>
      <p:ext uri="{BB962C8B-B14F-4D97-AF65-F5344CB8AC3E}">
        <p14:creationId xmlns:p14="http://schemas.microsoft.com/office/powerpoint/2010/main" val="1338735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FFFFFF"/>
                </a:solidFill>
              </a:rPr>
              <a:t>Spare slides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71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016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72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Comparison of weighting function with different components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chemeClr val="bg1"/>
                </a:solidFill>
              </a:rPr>
              <a:t>Polarization-based wave-mode separation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143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24" idx="2"/>
          </p:cNvCxnSpPr>
          <p:nvPr/>
        </p:nvCxnSpPr>
        <p:spPr>
          <a:xfrm flipH="1">
            <a:off x="3657485" y="1366540"/>
            <a:ext cx="215398" cy="2111349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24" idx="6"/>
          </p:cNvCxnSpPr>
          <p:nvPr/>
        </p:nvCxnSpPr>
        <p:spPr>
          <a:xfrm flipH="1">
            <a:off x="3657486" y="1581574"/>
            <a:ext cx="995666" cy="1896315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ight Arrow 15"/>
          <p:cNvSpPr/>
          <p:nvPr/>
        </p:nvSpPr>
        <p:spPr>
          <a:xfrm>
            <a:off x="3627588" y="2876550"/>
            <a:ext cx="3179612" cy="427182"/>
          </a:xfrm>
          <a:prstGeom prst="rightArrow">
            <a:avLst>
              <a:gd name="adj1" fmla="val 22973"/>
              <a:gd name="adj2" fmla="val 187838"/>
            </a:avLst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perspectiveFront" fov="3900000">
              <a:rot lat="1800000" lon="20099991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762000" y="3706668"/>
            <a:ext cx="5680360" cy="427182"/>
          </a:xfrm>
          <a:prstGeom prst="rightArrow">
            <a:avLst>
              <a:gd name="adj1" fmla="val 17568"/>
              <a:gd name="adj2" fmla="val 209459"/>
            </a:avLst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perspectiveFront" fov="3900000">
              <a:rot lat="547664" lon="6107232" rev="254861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1600200" y="1733550"/>
            <a:ext cx="3179612" cy="427182"/>
          </a:xfrm>
          <a:prstGeom prst="rightArrow">
            <a:avLst>
              <a:gd name="adj1" fmla="val 17567"/>
              <a:gd name="adj2" fmla="val 155405"/>
            </a:avLst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perspectiveFront" fov="3900000">
              <a:rot lat="1800000" lon="20099991" rev="5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032978" y="549354"/>
            <a:ext cx="938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Calibri"/>
                <a:cs typeface="Calibri"/>
              </a:rPr>
              <a:t>C</a:t>
            </a:r>
            <a:r>
              <a:rPr lang="en-US" sz="4800" b="1" baseline="-25000" dirty="0">
                <a:latin typeface="Calibri"/>
                <a:cs typeface="Calibri"/>
              </a:rPr>
              <a:t>1</a:t>
            </a:r>
            <a:endParaRPr lang="en-US" sz="4800" b="1" dirty="0">
              <a:latin typeface="Calibri"/>
              <a:cs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96493" y="4026753"/>
            <a:ext cx="908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libri"/>
                <a:cs typeface="Calibri"/>
              </a:rPr>
              <a:t>C</a:t>
            </a:r>
            <a:r>
              <a:rPr lang="en-US" sz="4800" b="1" baseline="-25000" dirty="0" smtClean="0">
                <a:latin typeface="Calibri"/>
                <a:cs typeface="Calibri"/>
              </a:rPr>
              <a:t>2</a:t>
            </a:r>
            <a:endParaRPr lang="en-US" sz="4800" b="1" dirty="0">
              <a:latin typeface="Calibri"/>
              <a:cs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66370" y="2800350"/>
            <a:ext cx="1277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libri"/>
                <a:cs typeface="Calibri"/>
              </a:rPr>
              <a:t>C</a:t>
            </a:r>
            <a:r>
              <a:rPr lang="en-US" sz="4800" b="1" baseline="-25000" dirty="0" smtClean="0">
                <a:latin typeface="Calibri"/>
                <a:cs typeface="Calibri"/>
              </a:rPr>
              <a:t>3</a:t>
            </a:r>
            <a:endParaRPr lang="en-US" sz="4800" b="1" dirty="0">
              <a:latin typeface="Calibri"/>
              <a:cs typeface="Calibri"/>
            </a:endParaRPr>
          </a:p>
        </p:txBody>
      </p:sp>
      <p:sp>
        <p:nvSpPr>
          <p:cNvPr id="23" name="Right Arrow 22"/>
          <p:cNvSpPr/>
          <p:nvPr/>
        </p:nvSpPr>
        <p:spPr>
          <a:xfrm rot="17106533">
            <a:off x="1469480" y="3064931"/>
            <a:ext cx="4641701" cy="88962"/>
          </a:xfrm>
          <a:prstGeom prst="rightArrow">
            <a:avLst>
              <a:gd name="adj1" fmla="val 30973"/>
              <a:gd name="adj2" fmla="val 74801"/>
            </a:avLst>
          </a:prstGeom>
          <a:ln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  <a:tileRect/>
            </a:gra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perspectiveContrastingLeftFacing" fov="7200000">
              <a:rot lat="27483" lon="4476000" rev="21546507"/>
            </a:camera>
            <a:lightRig rig="threePt" dir="t">
              <a:rot lat="0" lon="0" rev="1200000"/>
            </a:lightRig>
          </a:scene3d>
          <a:sp3d z="63500"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 rot="924459">
            <a:off x="3858339" y="1237375"/>
            <a:ext cx="809357" cy="473364"/>
          </a:xfrm>
          <a:prstGeom prst="ellipse">
            <a:avLst/>
          </a:prstGeom>
          <a:noFill/>
          <a:ln w="38100" cmpd="sng">
            <a:solidFill>
              <a:srgbClr val="404040"/>
            </a:solidFill>
            <a:prstDash val="sysDash"/>
          </a:ln>
          <a:scene3d>
            <a:camera prst="perspectiveFront" fov="2400000">
              <a:rot lat="2940000" lon="720000" rev="600000"/>
            </a:camera>
            <a:lightRig rig="threePt" dir="t"/>
          </a:scene3d>
          <a:sp3d z="-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257800" y="895350"/>
            <a:ext cx="2061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"/>
                <a:cs typeface="Arial"/>
              </a:rPr>
              <a:t>Cone</a:t>
            </a:r>
            <a:endParaRPr lang="en-US" sz="4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5043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73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Comparison of weighting function with different components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chemeClr val="bg1"/>
                </a:solidFill>
              </a:rPr>
              <a:t>Polarization-based wave-mode separation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143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447800" y="738485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/>
              <a:t>Six components in Kettleman dataset:</a:t>
            </a:r>
            <a:endParaRPr lang="en-US" sz="2800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3352800" y="1276350"/>
            <a:ext cx="3581400" cy="3180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buFont typeface="Wingdings" charset="2"/>
              <a:buChar char="ü"/>
            </a:pPr>
            <a:r>
              <a:rPr lang="en-US" sz="2800" dirty="0" smtClean="0">
                <a:solidFill>
                  <a:srgbClr val="008000"/>
                </a:solidFill>
                <a:latin typeface="Arial Black"/>
                <a:cs typeface="Arial Black"/>
              </a:rPr>
              <a:t>Vertical</a:t>
            </a:r>
          </a:p>
          <a:p>
            <a:pPr marL="457200" indent="-457200">
              <a:lnSpc>
                <a:spcPct val="120000"/>
              </a:lnSpc>
              <a:buFont typeface="Wingdings" charset="2"/>
              <a:buChar char="ü"/>
            </a:pPr>
            <a:r>
              <a:rPr lang="en-US" sz="2800" dirty="0" smtClean="0">
                <a:solidFill>
                  <a:srgbClr val="008000"/>
                </a:solidFill>
                <a:latin typeface="Arial Black"/>
                <a:cs typeface="Arial Black"/>
              </a:rPr>
              <a:t>Radial</a:t>
            </a:r>
          </a:p>
          <a:p>
            <a:pPr marL="457200" indent="-457200">
              <a:lnSpc>
                <a:spcPct val="120000"/>
              </a:lnSpc>
              <a:buFont typeface="Wingdings" charset="2"/>
              <a:buChar char="ü"/>
            </a:pPr>
            <a:r>
              <a:rPr lang="en-US" sz="2800" dirty="0" smtClean="0">
                <a:solidFill>
                  <a:srgbClr val="008000"/>
                </a:solidFill>
                <a:latin typeface="Arial Black"/>
                <a:cs typeface="Arial Black"/>
              </a:rPr>
              <a:t>Transverse</a:t>
            </a:r>
          </a:p>
          <a:p>
            <a:pPr marL="457200" indent="-457200">
              <a:lnSpc>
                <a:spcPct val="120000"/>
              </a:lnSpc>
              <a:buFont typeface="Lucida Grande"/>
              <a:buChar char="x"/>
            </a:pPr>
            <a:r>
              <a:rPr lang="en-US" sz="2800" dirty="0" smtClean="0">
                <a:solidFill>
                  <a:srgbClr val="FF0000"/>
                </a:solidFill>
                <a:latin typeface="Arial Black"/>
                <a:cs typeface="Arial Black"/>
              </a:rPr>
              <a:t>Yaw</a:t>
            </a:r>
          </a:p>
          <a:p>
            <a:pPr marL="457200" indent="-457200">
              <a:lnSpc>
                <a:spcPct val="120000"/>
              </a:lnSpc>
              <a:buFont typeface="Lucida Grande"/>
              <a:buChar char="x"/>
            </a:pPr>
            <a:r>
              <a:rPr lang="en-US" sz="2800" dirty="0" smtClean="0">
                <a:solidFill>
                  <a:srgbClr val="FF0000"/>
                </a:solidFill>
                <a:latin typeface="Arial Black"/>
                <a:cs typeface="Arial Black"/>
              </a:rPr>
              <a:t>Roll</a:t>
            </a:r>
          </a:p>
          <a:p>
            <a:pPr marL="457200" indent="-457200">
              <a:lnSpc>
                <a:spcPct val="120000"/>
              </a:lnSpc>
              <a:buFont typeface="Wingdings" charset="2"/>
              <a:buChar char="ü"/>
            </a:pPr>
            <a:r>
              <a:rPr lang="en-US" sz="2800" dirty="0" smtClean="0">
                <a:solidFill>
                  <a:srgbClr val="008000"/>
                </a:solidFill>
                <a:latin typeface="Arial Black"/>
                <a:cs typeface="Arial Black"/>
              </a:rPr>
              <a:t>Pitch</a:t>
            </a:r>
            <a:endParaRPr lang="en-US" sz="2800" dirty="0">
              <a:solidFill>
                <a:srgbClr val="008000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027466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74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Comparison of weighting function with different components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chemeClr val="bg1"/>
                </a:solidFill>
              </a:rPr>
              <a:t>Polarization-based wave-mode separation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143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447800" y="738485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/>
              <a:t>Compare filtering using:</a:t>
            </a:r>
            <a:endParaRPr lang="en-US" sz="2800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5562600" y="1352550"/>
            <a:ext cx="2819400" cy="2146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 smtClean="0">
                <a:latin typeface="Arial Black"/>
                <a:cs typeface="Arial Black"/>
              </a:rPr>
              <a:t>Vertical</a:t>
            </a:r>
          </a:p>
          <a:p>
            <a:pPr>
              <a:lnSpc>
                <a:spcPct val="120000"/>
              </a:lnSpc>
            </a:pPr>
            <a:r>
              <a:rPr lang="en-US" sz="2800" dirty="0" smtClean="0">
                <a:latin typeface="Arial Black"/>
                <a:cs typeface="Arial Black"/>
              </a:rPr>
              <a:t>Radial</a:t>
            </a:r>
          </a:p>
          <a:p>
            <a:pPr>
              <a:lnSpc>
                <a:spcPct val="120000"/>
              </a:lnSpc>
            </a:pPr>
            <a:r>
              <a:rPr lang="en-US" sz="2800" dirty="0" smtClean="0">
                <a:latin typeface="Arial Black"/>
                <a:cs typeface="Arial Black"/>
              </a:rPr>
              <a:t>Transverse</a:t>
            </a:r>
          </a:p>
          <a:p>
            <a:pPr>
              <a:lnSpc>
                <a:spcPct val="120000"/>
              </a:lnSpc>
            </a:pPr>
            <a:r>
              <a:rPr lang="en-US" sz="2800" dirty="0" smtClean="0">
                <a:latin typeface="Arial Black"/>
                <a:cs typeface="Arial Black"/>
              </a:rPr>
              <a:t> + Pitch</a:t>
            </a:r>
            <a:endParaRPr lang="en-US" sz="2800" dirty="0">
              <a:latin typeface="Arial Black"/>
              <a:cs typeface="Arial Blac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200" y="1352550"/>
            <a:ext cx="2819400" cy="1629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 smtClean="0">
                <a:latin typeface="Arial Black"/>
                <a:cs typeface="Arial Black"/>
              </a:rPr>
              <a:t>Vertical</a:t>
            </a:r>
          </a:p>
          <a:p>
            <a:pPr>
              <a:lnSpc>
                <a:spcPct val="120000"/>
              </a:lnSpc>
            </a:pPr>
            <a:r>
              <a:rPr lang="en-US" sz="2800" dirty="0" smtClean="0">
                <a:latin typeface="Arial Black"/>
                <a:cs typeface="Arial Black"/>
              </a:rPr>
              <a:t>Radial</a:t>
            </a:r>
          </a:p>
          <a:p>
            <a:pPr>
              <a:lnSpc>
                <a:spcPct val="120000"/>
              </a:lnSpc>
            </a:pPr>
            <a:r>
              <a:rPr lang="en-US" sz="2800" dirty="0" smtClean="0">
                <a:latin typeface="Arial Black"/>
                <a:cs typeface="Arial Black"/>
              </a:rPr>
              <a:t>Transverse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14800" y="1885950"/>
            <a:ext cx="990600" cy="595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 err="1">
                <a:latin typeface="Arial Black"/>
                <a:cs typeface="Arial Black"/>
              </a:rPr>
              <a:t>v</a:t>
            </a:r>
            <a:r>
              <a:rPr lang="en-US" sz="2800" dirty="0" err="1" smtClean="0">
                <a:latin typeface="Arial Black"/>
                <a:cs typeface="Arial Black"/>
              </a:rPr>
              <a:t>s</a:t>
            </a:r>
            <a:endParaRPr lang="en-US" sz="2800" dirty="0" smtClean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231880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75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FFFFFF"/>
                </a:solidFill>
              </a:rPr>
              <a:t>Comparison of weighting function with different components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chemeClr val="bg1"/>
                </a:solidFill>
              </a:rPr>
              <a:t>Polarization-based wave-mode separation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143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3627588" y="2876550"/>
            <a:ext cx="3179612" cy="427182"/>
          </a:xfrm>
          <a:prstGeom prst="rightArrow">
            <a:avLst>
              <a:gd name="adj1" fmla="val 22973"/>
              <a:gd name="adj2" fmla="val 187838"/>
            </a:avLst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perspectiveFront" fov="3900000">
              <a:rot lat="1800000" lon="20099991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762000" y="3706668"/>
            <a:ext cx="5680360" cy="427182"/>
          </a:xfrm>
          <a:prstGeom prst="rightArrow">
            <a:avLst>
              <a:gd name="adj1" fmla="val 17568"/>
              <a:gd name="adj2" fmla="val 209459"/>
            </a:avLst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perspectiveFront" fov="3900000">
              <a:rot lat="547664" lon="6107232" rev="254861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1600200" y="1733550"/>
            <a:ext cx="3179612" cy="427182"/>
          </a:xfrm>
          <a:prstGeom prst="rightArrow">
            <a:avLst>
              <a:gd name="adj1" fmla="val 17567"/>
              <a:gd name="adj2" fmla="val 155405"/>
            </a:avLst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perspectiveFront" fov="3900000">
              <a:rot lat="1800000" lon="20099991" rev="5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17106533">
            <a:off x="1469480" y="3064931"/>
            <a:ext cx="4641701" cy="88962"/>
          </a:xfrm>
          <a:prstGeom prst="rightArrow">
            <a:avLst>
              <a:gd name="adj1" fmla="val 30973"/>
              <a:gd name="adj2" fmla="val 74801"/>
            </a:avLst>
          </a:prstGeom>
          <a:ln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  <a:tileRect/>
            </a:gra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perspectiveContrastingLeftFacing" fov="7200000">
              <a:rot lat="27483" lon="4476000" rev="21546507"/>
            </a:camera>
            <a:lightRig rig="threePt" dir="t">
              <a:rot lat="0" lon="0" rev="1200000"/>
            </a:lightRig>
          </a:scene3d>
          <a:sp3d z="63500"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2819400" y="1352550"/>
            <a:ext cx="1371600" cy="1371600"/>
          </a:xfrm>
          <a:prstGeom prst="line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ight Arrow 25"/>
          <p:cNvSpPr/>
          <p:nvPr/>
        </p:nvSpPr>
        <p:spPr>
          <a:xfrm rot="4493467" flipV="1">
            <a:off x="1734576" y="3134492"/>
            <a:ext cx="3260126" cy="358135"/>
          </a:xfrm>
          <a:prstGeom prst="rightArrow">
            <a:avLst>
              <a:gd name="adj1" fmla="val 30973"/>
              <a:gd name="adj2" fmla="val 74801"/>
            </a:avLst>
          </a:prstGeom>
          <a:solidFill>
            <a:schemeClr val="accent2">
              <a:lumMod val="75000"/>
            </a:schemeClr>
          </a:solidFill>
          <a:ln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  <a:tileRect/>
            </a:gra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perspectiveContrastingLeftFacing" fov="7200000">
              <a:rot lat="27483" lon="4476000" rev="13374000"/>
            </a:camera>
            <a:lightRig rig="threePt" dir="t">
              <a:rot lat="0" lon="0" rev="1200000"/>
            </a:lightRig>
          </a:scene3d>
          <a:sp3d z="63500"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032978" y="549354"/>
            <a:ext cx="938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Calibri"/>
                <a:cs typeface="Calibri"/>
              </a:rPr>
              <a:t>C</a:t>
            </a:r>
            <a:r>
              <a:rPr lang="en-US" sz="4800" b="1" baseline="-25000" dirty="0">
                <a:latin typeface="Calibri"/>
                <a:cs typeface="Calibri"/>
              </a:rPr>
              <a:t>1</a:t>
            </a:r>
            <a:endParaRPr lang="en-US" sz="4800" b="1" dirty="0">
              <a:latin typeface="Calibri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96493" y="4026753"/>
            <a:ext cx="908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libri"/>
                <a:cs typeface="Calibri"/>
              </a:rPr>
              <a:t>C</a:t>
            </a:r>
            <a:r>
              <a:rPr lang="en-US" sz="4800" b="1" baseline="-25000" dirty="0" smtClean="0">
                <a:latin typeface="Calibri"/>
                <a:cs typeface="Calibri"/>
              </a:rPr>
              <a:t>2</a:t>
            </a:r>
            <a:endParaRPr lang="en-US" sz="4800" b="1" dirty="0">
              <a:latin typeface="Calibri"/>
              <a:cs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266370" y="2800350"/>
            <a:ext cx="1277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libri"/>
                <a:cs typeface="Calibri"/>
              </a:rPr>
              <a:t>C</a:t>
            </a:r>
            <a:r>
              <a:rPr lang="en-US" sz="4800" b="1" baseline="-25000" dirty="0" smtClean="0">
                <a:latin typeface="Calibri"/>
                <a:cs typeface="Calibri"/>
              </a:rPr>
              <a:t>3</a:t>
            </a:r>
            <a:endParaRPr lang="en-US" sz="48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1469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76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FFFFFF"/>
                </a:solidFill>
              </a:rPr>
              <a:t>Comparison of weighting function with different components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chemeClr val="bg1"/>
                </a:solidFill>
              </a:rPr>
              <a:t>Polarization-based wave-mode separation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143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3627588" y="2876550"/>
            <a:ext cx="3179612" cy="427182"/>
          </a:xfrm>
          <a:prstGeom prst="rightArrow">
            <a:avLst>
              <a:gd name="adj1" fmla="val 22973"/>
              <a:gd name="adj2" fmla="val 187838"/>
            </a:avLst>
          </a:prstGeom>
          <a:solidFill>
            <a:srgbClr val="000000"/>
          </a:solidFill>
          <a:ln>
            <a:solidFill>
              <a:srgbClr val="000000"/>
            </a:solidFill>
          </a:ln>
          <a:scene3d>
            <a:camera prst="perspectiveFront" fov="3900000">
              <a:rot lat="1800000" lon="20099991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762000" y="3706668"/>
            <a:ext cx="5680360" cy="427182"/>
          </a:xfrm>
          <a:prstGeom prst="rightArrow">
            <a:avLst>
              <a:gd name="adj1" fmla="val 17568"/>
              <a:gd name="adj2" fmla="val 209459"/>
            </a:avLst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perspectiveFront" fov="3900000">
              <a:rot lat="547664" lon="6107232" rev="254861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1600200" y="1733550"/>
            <a:ext cx="3179612" cy="427182"/>
          </a:xfrm>
          <a:prstGeom prst="rightArrow">
            <a:avLst>
              <a:gd name="adj1" fmla="val 17567"/>
              <a:gd name="adj2" fmla="val 155405"/>
            </a:avLst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perspectiveFront" fov="3900000">
              <a:rot lat="1800000" lon="20099991" rev="5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324600" y="2800350"/>
            <a:ext cx="12774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Calibri"/>
                <a:cs typeface="Calibri"/>
              </a:rPr>
              <a:t>C</a:t>
            </a:r>
            <a:r>
              <a:rPr lang="en-US" sz="4800" b="1" baseline="-25000" dirty="0" smtClean="0">
                <a:solidFill>
                  <a:srgbClr val="000000"/>
                </a:solidFill>
                <a:latin typeface="Calibri"/>
                <a:cs typeface="Calibri"/>
              </a:rPr>
              <a:t>3</a:t>
            </a:r>
            <a:endParaRPr lang="en-US" sz="48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6" name="Right Arrow 25"/>
          <p:cNvSpPr/>
          <p:nvPr/>
        </p:nvSpPr>
        <p:spPr>
          <a:xfrm rot="4493467" flipV="1">
            <a:off x="1734576" y="3134492"/>
            <a:ext cx="3260126" cy="358135"/>
          </a:xfrm>
          <a:prstGeom prst="rightArrow">
            <a:avLst>
              <a:gd name="adj1" fmla="val 30973"/>
              <a:gd name="adj2" fmla="val 74801"/>
            </a:avLst>
          </a:prstGeom>
          <a:solidFill>
            <a:schemeClr val="accent2">
              <a:lumMod val="75000"/>
            </a:schemeClr>
          </a:solidFill>
          <a:ln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  <a:tileRect/>
            </a:gra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perspectiveContrastingLeftFacing" fov="7200000">
              <a:rot lat="27483" lon="4476000" rev="13374000"/>
            </a:camera>
            <a:lightRig rig="threePt" dir="t">
              <a:rot lat="0" lon="0" rev="1200000"/>
            </a:lightRig>
          </a:scene3d>
          <a:sp3d z="63500"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032978" y="549354"/>
            <a:ext cx="938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Calibri"/>
                <a:cs typeface="Calibri"/>
              </a:rPr>
              <a:t>C</a:t>
            </a:r>
            <a:r>
              <a:rPr lang="en-US" sz="4800" b="1" baseline="-25000" dirty="0">
                <a:latin typeface="Calibri"/>
                <a:cs typeface="Calibri"/>
              </a:rPr>
              <a:t>1</a:t>
            </a:r>
            <a:endParaRPr lang="en-US" sz="4800" b="1" dirty="0">
              <a:latin typeface="Calibri"/>
              <a:cs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96493" y="4026753"/>
            <a:ext cx="908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libri"/>
                <a:cs typeface="Calibri"/>
              </a:rPr>
              <a:t>C</a:t>
            </a:r>
            <a:r>
              <a:rPr lang="en-US" sz="4800" b="1" baseline="-25000" dirty="0" smtClean="0">
                <a:latin typeface="Calibri"/>
                <a:cs typeface="Calibri"/>
              </a:rPr>
              <a:t>2</a:t>
            </a:r>
            <a:endParaRPr lang="en-US" sz="4800" b="1" dirty="0">
              <a:latin typeface="Calibri"/>
              <a:cs typeface="Calibri"/>
            </a:endParaRPr>
          </a:p>
        </p:txBody>
      </p:sp>
      <p:sp>
        <p:nvSpPr>
          <p:cNvPr id="25" name="Right Arrow 24"/>
          <p:cNvSpPr/>
          <p:nvPr/>
        </p:nvSpPr>
        <p:spPr>
          <a:xfrm rot="17106533">
            <a:off x="1469480" y="3064931"/>
            <a:ext cx="4641701" cy="88962"/>
          </a:xfrm>
          <a:prstGeom prst="rightArrow">
            <a:avLst>
              <a:gd name="adj1" fmla="val 30973"/>
              <a:gd name="adj2" fmla="val 74801"/>
            </a:avLst>
          </a:prstGeom>
          <a:ln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  <a:tileRect/>
            </a:gra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perspectiveContrastingLeftFacing" fov="7200000">
              <a:rot lat="27483" lon="4476000" rev="21546507"/>
            </a:camera>
            <a:lightRig rig="threePt" dir="t">
              <a:rot lat="0" lon="0" rev="1200000"/>
            </a:lightRig>
          </a:scene3d>
          <a:sp3d z="63500"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662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/>
      <p:bldP spid="2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77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FFFFFF"/>
                </a:solidFill>
              </a:rPr>
              <a:t>Comparison of weighting function with different components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chemeClr val="bg1"/>
                </a:solidFill>
              </a:rPr>
              <a:t>Polarization-based wave-mode separation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143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762000" y="3706668"/>
            <a:ext cx="5680360" cy="427182"/>
          </a:xfrm>
          <a:prstGeom prst="rightArrow">
            <a:avLst>
              <a:gd name="adj1" fmla="val 17568"/>
              <a:gd name="adj2" fmla="val 209459"/>
            </a:avLst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perspectiveFront" fov="3900000">
              <a:rot lat="547664" lon="6107232" rev="254861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1600200" y="1733550"/>
            <a:ext cx="3179612" cy="427182"/>
          </a:xfrm>
          <a:prstGeom prst="rightArrow">
            <a:avLst>
              <a:gd name="adj1" fmla="val 17567"/>
              <a:gd name="adj2" fmla="val 155405"/>
            </a:avLst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perspectiveFront" fov="3900000">
              <a:rot lat="1800000" lon="20099991" rev="5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rot="4493467" flipV="1">
            <a:off x="1734576" y="3134492"/>
            <a:ext cx="3260126" cy="358135"/>
          </a:xfrm>
          <a:prstGeom prst="rightArrow">
            <a:avLst>
              <a:gd name="adj1" fmla="val 30973"/>
              <a:gd name="adj2" fmla="val 74801"/>
            </a:avLst>
          </a:prstGeom>
          <a:solidFill>
            <a:schemeClr val="accent2">
              <a:lumMod val="75000"/>
            </a:schemeClr>
          </a:solidFill>
          <a:ln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  <a:tileRect/>
            </a:gra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perspectiveContrastingLeftFacing" fov="7200000">
              <a:rot lat="27483" lon="4476000" rev="13374000"/>
            </a:camera>
            <a:lightRig rig="threePt" dir="t">
              <a:rot lat="0" lon="0" rev="1200000"/>
            </a:lightRig>
          </a:scene3d>
          <a:sp3d z="63500"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032978" y="549354"/>
            <a:ext cx="938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Calibri"/>
                <a:cs typeface="Calibri"/>
              </a:rPr>
              <a:t>C</a:t>
            </a:r>
            <a:r>
              <a:rPr lang="en-US" sz="4800" b="1" baseline="-25000" dirty="0">
                <a:latin typeface="Calibri"/>
                <a:cs typeface="Calibri"/>
              </a:rPr>
              <a:t>1</a:t>
            </a:r>
            <a:endParaRPr lang="en-US" sz="4800" b="1" dirty="0">
              <a:latin typeface="Calibri"/>
              <a:cs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96493" y="4026753"/>
            <a:ext cx="908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libri"/>
                <a:cs typeface="Calibri"/>
              </a:rPr>
              <a:t>C</a:t>
            </a:r>
            <a:r>
              <a:rPr lang="en-US" sz="4800" b="1" baseline="-25000" dirty="0" smtClean="0">
                <a:latin typeface="Calibri"/>
                <a:cs typeface="Calibri"/>
              </a:rPr>
              <a:t>2</a:t>
            </a:r>
            <a:endParaRPr lang="en-US" sz="4800" b="1" dirty="0">
              <a:latin typeface="Calibri"/>
              <a:cs typeface="Calibri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895600" y="2190750"/>
            <a:ext cx="761885" cy="1287139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438400" y="3486150"/>
            <a:ext cx="1193800" cy="55240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362200" y="2165350"/>
            <a:ext cx="469900" cy="1289050"/>
          </a:xfrm>
          <a:prstGeom prst="line">
            <a:avLst/>
          </a:prstGeom>
          <a:ln>
            <a:solidFill>
              <a:srgbClr val="40404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ight Arrow 27"/>
          <p:cNvSpPr/>
          <p:nvPr/>
        </p:nvSpPr>
        <p:spPr>
          <a:xfrm>
            <a:off x="3627588" y="2876550"/>
            <a:ext cx="3179612" cy="427182"/>
          </a:xfrm>
          <a:prstGeom prst="rightArrow">
            <a:avLst>
              <a:gd name="adj1" fmla="val 22973"/>
              <a:gd name="adj2" fmla="val 187838"/>
            </a:avLst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perspectiveFront" fov="3900000">
              <a:rot lat="1800000" lon="20099991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266370" y="2800350"/>
            <a:ext cx="1277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libri"/>
                <a:cs typeface="Calibri"/>
              </a:rPr>
              <a:t>C</a:t>
            </a:r>
            <a:r>
              <a:rPr lang="en-US" sz="4800" b="1" baseline="-25000" dirty="0" smtClean="0">
                <a:latin typeface="Calibri"/>
                <a:cs typeface="Calibri"/>
              </a:rPr>
              <a:t>3</a:t>
            </a:r>
            <a:endParaRPr lang="en-US" sz="4800" b="1" dirty="0">
              <a:latin typeface="Calibri"/>
              <a:cs typeface="Calibri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2895600" y="1581150"/>
            <a:ext cx="685800" cy="533400"/>
          </a:xfrm>
          <a:prstGeom prst="line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3733800" y="1885950"/>
            <a:ext cx="838200" cy="1524000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581400" y="1581150"/>
            <a:ext cx="152400" cy="1828800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2438400" y="1809750"/>
            <a:ext cx="2133600" cy="1676400"/>
          </a:xfrm>
          <a:prstGeom prst="line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 flipV="1">
            <a:off x="3581400" y="1581150"/>
            <a:ext cx="990600" cy="228600"/>
          </a:xfrm>
          <a:prstGeom prst="line">
            <a:avLst/>
          </a:prstGeom>
          <a:ln>
            <a:solidFill>
              <a:srgbClr val="40404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605332" y="2502753"/>
            <a:ext cx="2061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"/>
                <a:cs typeface="Arial"/>
              </a:rPr>
              <a:t>Slice</a:t>
            </a:r>
            <a:endParaRPr lang="en-US" sz="4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422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78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FFFFFF"/>
                </a:solidFill>
              </a:rPr>
              <a:t>Comparison of weighting function with different components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chemeClr val="bg1"/>
                </a:solidFill>
              </a:rPr>
              <a:t>Polarization-based wave-mode separation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143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762000" y="3706668"/>
            <a:ext cx="5680360" cy="427182"/>
          </a:xfrm>
          <a:prstGeom prst="rightArrow">
            <a:avLst>
              <a:gd name="adj1" fmla="val 17568"/>
              <a:gd name="adj2" fmla="val 209459"/>
            </a:avLst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perspectiveFront" fov="3900000">
              <a:rot lat="547664" lon="6107232" rev="254861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1600200" y="1733550"/>
            <a:ext cx="3179612" cy="427182"/>
          </a:xfrm>
          <a:prstGeom prst="rightArrow">
            <a:avLst>
              <a:gd name="adj1" fmla="val 17567"/>
              <a:gd name="adj2" fmla="val 155405"/>
            </a:avLst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perspectiveFront" fov="3900000">
              <a:rot lat="1800000" lon="20099991" rev="5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032978" y="549354"/>
            <a:ext cx="938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Calibri"/>
                <a:cs typeface="Calibri"/>
              </a:rPr>
              <a:t>C</a:t>
            </a:r>
            <a:r>
              <a:rPr lang="en-US" sz="4800" b="1" baseline="-25000" dirty="0">
                <a:latin typeface="Calibri"/>
                <a:cs typeface="Calibri"/>
              </a:rPr>
              <a:t>1</a:t>
            </a:r>
            <a:endParaRPr lang="en-US" sz="4800" b="1" dirty="0">
              <a:latin typeface="Calibri"/>
              <a:cs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96493" y="4026753"/>
            <a:ext cx="908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libri"/>
                <a:cs typeface="Calibri"/>
              </a:rPr>
              <a:t>C</a:t>
            </a:r>
            <a:r>
              <a:rPr lang="en-US" sz="4800" b="1" baseline="-25000" dirty="0" smtClean="0">
                <a:latin typeface="Calibri"/>
                <a:cs typeface="Calibri"/>
              </a:rPr>
              <a:t>2</a:t>
            </a:r>
            <a:endParaRPr lang="en-US" sz="4800" b="1" dirty="0">
              <a:latin typeface="Calibri"/>
              <a:cs typeface="Calibri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895600" y="2190750"/>
            <a:ext cx="761885" cy="1287139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438400" y="3486150"/>
            <a:ext cx="1193800" cy="55240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362200" y="2165350"/>
            <a:ext cx="469900" cy="1289050"/>
          </a:xfrm>
          <a:prstGeom prst="line">
            <a:avLst/>
          </a:prstGeom>
          <a:ln>
            <a:solidFill>
              <a:srgbClr val="40404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ight Arrow 27"/>
          <p:cNvSpPr/>
          <p:nvPr/>
        </p:nvSpPr>
        <p:spPr>
          <a:xfrm>
            <a:off x="3627588" y="2876550"/>
            <a:ext cx="3179612" cy="427182"/>
          </a:xfrm>
          <a:prstGeom prst="rightArrow">
            <a:avLst>
              <a:gd name="adj1" fmla="val 22973"/>
              <a:gd name="adj2" fmla="val 187838"/>
            </a:avLst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perspectiveFront" fov="3900000">
              <a:rot lat="1800000" lon="20099991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266370" y="2800350"/>
            <a:ext cx="1277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libri"/>
                <a:cs typeface="Calibri"/>
              </a:rPr>
              <a:t>C</a:t>
            </a:r>
            <a:r>
              <a:rPr lang="en-US" sz="4800" b="1" baseline="-25000" dirty="0" smtClean="0">
                <a:latin typeface="Calibri"/>
                <a:cs typeface="Calibri"/>
              </a:rPr>
              <a:t>3</a:t>
            </a:r>
            <a:endParaRPr lang="en-US" sz="4800" b="1" dirty="0">
              <a:latin typeface="Calibri"/>
              <a:cs typeface="Calibri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2895600" y="1581150"/>
            <a:ext cx="685800" cy="533400"/>
          </a:xfrm>
          <a:prstGeom prst="line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3733800" y="1885950"/>
            <a:ext cx="838200" cy="1524000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581400" y="1581150"/>
            <a:ext cx="152400" cy="1828800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2438400" y="1809750"/>
            <a:ext cx="2133600" cy="1676400"/>
          </a:xfrm>
          <a:prstGeom prst="line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 flipV="1">
            <a:off x="3581400" y="1581150"/>
            <a:ext cx="990600" cy="228600"/>
          </a:xfrm>
          <a:prstGeom prst="line">
            <a:avLst/>
          </a:prstGeom>
          <a:ln>
            <a:solidFill>
              <a:srgbClr val="40404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04800" y="2502753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"/>
                <a:cs typeface="Arial"/>
              </a:rPr>
              <a:t>Wedge</a:t>
            </a:r>
            <a:endParaRPr lang="en-US" sz="4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3023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79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FFFFFF"/>
                </a:solidFill>
              </a:rPr>
              <a:t>Comparison of weighting function with different components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chemeClr val="bg1"/>
                </a:solidFill>
              </a:rPr>
              <a:t>Polarization-based wave-mode separation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143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762000" y="3706668"/>
            <a:ext cx="5680360" cy="427182"/>
          </a:xfrm>
          <a:prstGeom prst="rightArrow">
            <a:avLst>
              <a:gd name="adj1" fmla="val 17568"/>
              <a:gd name="adj2" fmla="val 209459"/>
            </a:avLst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perspectiveFront" fov="3900000">
              <a:rot lat="547664" lon="6107232" rev="254861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1600200" y="1733550"/>
            <a:ext cx="3179612" cy="427182"/>
          </a:xfrm>
          <a:prstGeom prst="rightArrow">
            <a:avLst>
              <a:gd name="adj1" fmla="val 17567"/>
              <a:gd name="adj2" fmla="val 155405"/>
            </a:avLst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perspectiveFront" fov="3900000">
              <a:rot lat="1800000" lon="20099991" rev="5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032978" y="549354"/>
            <a:ext cx="938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Calibri"/>
                <a:cs typeface="Calibri"/>
              </a:rPr>
              <a:t>C</a:t>
            </a:r>
            <a:r>
              <a:rPr lang="en-US" sz="4800" b="1" baseline="-25000" dirty="0">
                <a:latin typeface="Calibri"/>
                <a:cs typeface="Calibri"/>
              </a:rPr>
              <a:t>1</a:t>
            </a:r>
            <a:endParaRPr lang="en-US" sz="4800" b="1" dirty="0">
              <a:latin typeface="Calibri"/>
              <a:cs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96493" y="4026753"/>
            <a:ext cx="908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libri"/>
                <a:cs typeface="Calibri"/>
              </a:rPr>
              <a:t>C</a:t>
            </a:r>
            <a:r>
              <a:rPr lang="en-US" sz="4800" b="1" baseline="-25000" dirty="0" smtClean="0">
                <a:latin typeface="Calibri"/>
                <a:cs typeface="Calibri"/>
              </a:rPr>
              <a:t>2</a:t>
            </a:r>
            <a:endParaRPr lang="en-US" sz="4800" b="1" dirty="0">
              <a:latin typeface="Calibri"/>
              <a:cs typeface="Calibri"/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3627588" y="2876550"/>
            <a:ext cx="3179612" cy="427182"/>
          </a:xfrm>
          <a:prstGeom prst="rightArrow">
            <a:avLst>
              <a:gd name="adj1" fmla="val 22973"/>
              <a:gd name="adj2" fmla="val 187838"/>
            </a:avLst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perspectiveFront" fov="3900000">
              <a:rot lat="1800000" lon="20099991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266370" y="2800350"/>
            <a:ext cx="1277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libri"/>
                <a:cs typeface="Calibri"/>
              </a:rPr>
              <a:t>C</a:t>
            </a:r>
            <a:r>
              <a:rPr lang="en-US" sz="4800" b="1" baseline="-25000" dirty="0" smtClean="0">
                <a:latin typeface="Calibri"/>
                <a:cs typeface="Calibri"/>
              </a:rPr>
              <a:t>3</a:t>
            </a:r>
            <a:endParaRPr lang="en-US" sz="4800" b="1" dirty="0">
              <a:latin typeface="Calibri"/>
              <a:cs typeface="Calibri"/>
            </a:endParaRPr>
          </a:p>
        </p:txBody>
      </p:sp>
      <p:cxnSp>
        <p:nvCxnSpPr>
          <p:cNvPr id="22" name="Straight Connector 21"/>
          <p:cNvCxnSpPr>
            <a:stCxn id="25" idx="2"/>
          </p:cNvCxnSpPr>
          <p:nvPr/>
        </p:nvCxnSpPr>
        <p:spPr>
          <a:xfrm>
            <a:off x="3682382" y="1720425"/>
            <a:ext cx="51420" cy="1689525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25" idx="6"/>
          </p:cNvCxnSpPr>
          <p:nvPr/>
        </p:nvCxnSpPr>
        <p:spPr>
          <a:xfrm flipH="1">
            <a:off x="3667076" y="1951255"/>
            <a:ext cx="852890" cy="1501106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 rot="924459">
            <a:off x="3666769" y="1599158"/>
            <a:ext cx="868810" cy="473364"/>
          </a:xfrm>
          <a:prstGeom prst="ellipse">
            <a:avLst/>
          </a:prstGeom>
          <a:noFill/>
          <a:ln w="38100" cmpd="sng">
            <a:solidFill>
              <a:srgbClr val="404040"/>
            </a:solidFill>
            <a:prstDash val="sysDash"/>
          </a:ln>
          <a:scene3d>
            <a:camera prst="perspectiveFront" fov="2400000">
              <a:rot lat="2940000" lon="720000" rev="600000"/>
            </a:camera>
            <a:lightRig rig="threePt" dir="t"/>
          </a:scene3d>
          <a:sp3d z="-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257800" y="895350"/>
            <a:ext cx="2061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"/>
                <a:cs typeface="Arial"/>
              </a:rPr>
              <a:t>Cone</a:t>
            </a:r>
            <a:endParaRPr lang="en-US" sz="4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7097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8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Coherent Noise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Introduction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rgbClr val="FF6600"/>
                </a:solidFill>
              </a:rPr>
              <a:t>Polarization-based wave-mode separation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514350"/>
            <a:ext cx="8382000" cy="3165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buFont typeface="Arial"/>
              <a:buChar char="•"/>
            </a:pPr>
            <a:r>
              <a:rPr lang="en-US" sz="2800" dirty="0" smtClean="0"/>
              <a:t>Waves generated by the </a:t>
            </a:r>
            <a:r>
              <a:rPr lang="en-US" sz="2800" b="1" u="sng" dirty="0" smtClean="0"/>
              <a:t>seismic source</a:t>
            </a:r>
            <a:r>
              <a:rPr lang="en-US" sz="2800" dirty="0" smtClean="0"/>
              <a:t> that     do </a:t>
            </a:r>
            <a:r>
              <a:rPr lang="en-US" sz="2800" b="1" u="sng" dirty="0" smtClean="0"/>
              <a:t>not</a:t>
            </a:r>
            <a:r>
              <a:rPr lang="en-US" sz="2800" dirty="0" smtClean="0"/>
              <a:t> contain information about the deep subsurface</a:t>
            </a:r>
            <a:endParaRPr lang="en-US" sz="2800" dirty="0"/>
          </a:p>
          <a:p>
            <a:pPr marL="342900" indent="-342900">
              <a:lnSpc>
                <a:spcPct val="140000"/>
              </a:lnSpc>
              <a:buFont typeface="Arial"/>
              <a:buChar char="•"/>
            </a:pPr>
            <a:r>
              <a:rPr lang="en-US" sz="2800" dirty="0" smtClean="0"/>
              <a:t>Typically surface waves</a:t>
            </a:r>
          </a:p>
          <a:p>
            <a:pPr marL="342900" indent="-342900">
              <a:lnSpc>
                <a:spcPct val="140000"/>
              </a:lnSpc>
              <a:buFont typeface="Arial"/>
              <a:buChar char="•"/>
            </a:pPr>
            <a:r>
              <a:rPr lang="en-US" sz="2800" dirty="0" smtClean="0"/>
              <a:t>Much stronger than the P-wave reflection data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5002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80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FFFFFF"/>
                </a:solidFill>
              </a:rPr>
              <a:t>Comparison of weighting function with different components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chemeClr val="bg1"/>
                </a:solidFill>
              </a:rPr>
              <a:t>Polarization-based wave-mode separation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143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762000" y="3706668"/>
            <a:ext cx="5680360" cy="427182"/>
          </a:xfrm>
          <a:prstGeom prst="rightArrow">
            <a:avLst>
              <a:gd name="adj1" fmla="val 17568"/>
              <a:gd name="adj2" fmla="val 209459"/>
            </a:avLst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perspectiveFront" fov="3900000">
              <a:rot lat="547664" lon="6107232" rev="254861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1600200" y="1733550"/>
            <a:ext cx="3179612" cy="427182"/>
          </a:xfrm>
          <a:prstGeom prst="rightArrow">
            <a:avLst>
              <a:gd name="adj1" fmla="val 17567"/>
              <a:gd name="adj2" fmla="val 155405"/>
            </a:avLst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perspectiveFront" fov="3900000">
              <a:rot lat="1800000" lon="20099991" rev="5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032978" y="549354"/>
            <a:ext cx="938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Calibri"/>
                <a:cs typeface="Calibri"/>
              </a:rPr>
              <a:t>C</a:t>
            </a:r>
            <a:r>
              <a:rPr lang="en-US" sz="4800" b="1" baseline="-25000" dirty="0">
                <a:latin typeface="Calibri"/>
                <a:cs typeface="Calibri"/>
              </a:rPr>
              <a:t>1</a:t>
            </a:r>
            <a:endParaRPr lang="en-US" sz="4800" b="1" dirty="0">
              <a:latin typeface="Calibri"/>
              <a:cs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96493" y="4026753"/>
            <a:ext cx="908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libri"/>
                <a:cs typeface="Calibri"/>
              </a:rPr>
              <a:t>C</a:t>
            </a:r>
            <a:r>
              <a:rPr lang="en-US" sz="4800" b="1" baseline="-25000" dirty="0" smtClean="0">
                <a:latin typeface="Calibri"/>
                <a:cs typeface="Calibri"/>
              </a:rPr>
              <a:t>2</a:t>
            </a:r>
            <a:endParaRPr lang="en-US" sz="4800" b="1" dirty="0">
              <a:latin typeface="Calibri"/>
              <a:cs typeface="Calibri"/>
            </a:endParaRPr>
          </a:p>
        </p:txBody>
      </p:sp>
      <p:cxnSp>
        <p:nvCxnSpPr>
          <p:cNvPr id="22" name="Straight Connector 21"/>
          <p:cNvCxnSpPr>
            <a:stCxn id="25" idx="2"/>
          </p:cNvCxnSpPr>
          <p:nvPr/>
        </p:nvCxnSpPr>
        <p:spPr>
          <a:xfrm>
            <a:off x="3682382" y="1720425"/>
            <a:ext cx="51420" cy="1689525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25" idx="6"/>
          </p:cNvCxnSpPr>
          <p:nvPr/>
        </p:nvCxnSpPr>
        <p:spPr>
          <a:xfrm flipH="1">
            <a:off x="3667076" y="1951255"/>
            <a:ext cx="852890" cy="1501106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 rot="924459">
            <a:off x="3666769" y="1599158"/>
            <a:ext cx="868810" cy="473364"/>
          </a:xfrm>
          <a:prstGeom prst="ellipse">
            <a:avLst/>
          </a:prstGeom>
          <a:noFill/>
          <a:ln w="38100" cmpd="sng">
            <a:solidFill>
              <a:srgbClr val="404040"/>
            </a:solidFill>
            <a:prstDash val="sysDash"/>
          </a:ln>
          <a:scene3d>
            <a:camera prst="perspectiveFront" fov="2400000">
              <a:rot lat="2940000" lon="720000" rev="600000"/>
            </a:camera>
            <a:lightRig rig="threePt" dir="t"/>
          </a:scene3d>
          <a:sp3d z="-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257800" y="895350"/>
            <a:ext cx="2061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"/>
                <a:cs typeface="Arial"/>
              </a:rPr>
              <a:t>Cone</a:t>
            </a:r>
            <a:endParaRPr lang="en-US" sz="4800" dirty="0">
              <a:latin typeface="Arial"/>
              <a:cs typeface="Arial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3627588" y="2876550"/>
            <a:ext cx="3179612" cy="427182"/>
          </a:xfrm>
          <a:prstGeom prst="rightArrow">
            <a:avLst>
              <a:gd name="adj1" fmla="val 22973"/>
              <a:gd name="adj2" fmla="val 187838"/>
            </a:avLst>
          </a:prstGeom>
          <a:solidFill>
            <a:srgbClr val="0000FF"/>
          </a:solidFill>
          <a:ln>
            <a:solidFill>
              <a:srgbClr val="0000FF"/>
            </a:solidFill>
          </a:ln>
          <a:scene3d>
            <a:camera prst="perspectiveFront" fov="3900000">
              <a:rot lat="1800000" lon="20099991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66370" y="2800350"/>
            <a:ext cx="1277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  <a:latin typeface="Calibri"/>
                <a:cs typeface="Calibri"/>
              </a:rPr>
              <a:t>C</a:t>
            </a:r>
            <a:r>
              <a:rPr lang="en-US" sz="4800" b="1" baseline="-25000" dirty="0">
                <a:solidFill>
                  <a:srgbClr val="0000FF"/>
                </a:solidFill>
                <a:latin typeface="Calibri"/>
                <a:cs typeface="Calibri"/>
              </a:rPr>
              <a:t>4</a:t>
            </a:r>
            <a:endParaRPr lang="en-US" sz="48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1086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81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Comparison of weighting function with different components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chemeClr val="bg1"/>
                </a:solidFill>
              </a:rPr>
              <a:t>Polarization-based wave-mode separation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143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447800" y="738485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/>
              <a:t>Compare filtering using:</a:t>
            </a:r>
            <a:endParaRPr lang="en-US" sz="2800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5562600" y="1352550"/>
            <a:ext cx="2819400" cy="1629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 smtClean="0">
                <a:latin typeface="Arial Black"/>
                <a:cs typeface="Arial Black"/>
              </a:rPr>
              <a:t>Vertical</a:t>
            </a:r>
          </a:p>
          <a:p>
            <a:pPr>
              <a:lnSpc>
                <a:spcPct val="120000"/>
              </a:lnSpc>
            </a:pPr>
            <a:r>
              <a:rPr lang="en-US" sz="2800" dirty="0" smtClean="0">
                <a:latin typeface="Arial Black"/>
                <a:cs typeface="Arial Black"/>
              </a:rPr>
              <a:t>Radial</a:t>
            </a:r>
          </a:p>
          <a:p>
            <a:pPr>
              <a:lnSpc>
                <a:spcPct val="120000"/>
              </a:lnSpc>
            </a:pPr>
            <a:r>
              <a:rPr lang="en-US" sz="2800" dirty="0" smtClean="0">
                <a:latin typeface="Arial Black"/>
                <a:cs typeface="Arial Black"/>
              </a:rPr>
              <a:t>Pitch</a:t>
            </a:r>
            <a:endParaRPr lang="en-US" sz="2800" dirty="0">
              <a:latin typeface="Arial Black"/>
              <a:cs typeface="Arial Blac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200" y="1352550"/>
            <a:ext cx="2819400" cy="1629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 smtClean="0">
                <a:latin typeface="Arial Black"/>
                <a:cs typeface="Arial Black"/>
              </a:rPr>
              <a:t>Vertical</a:t>
            </a:r>
          </a:p>
          <a:p>
            <a:pPr>
              <a:lnSpc>
                <a:spcPct val="120000"/>
              </a:lnSpc>
            </a:pPr>
            <a:r>
              <a:rPr lang="en-US" sz="2800" dirty="0" smtClean="0">
                <a:latin typeface="Arial Black"/>
                <a:cs typeface="Arial Black"/>
              </a:rPr>
              <a:t>Radial</a:t>
            </a:r>
          </a:p>
          <a:p>
            <a:pPr>
              <a:lnSpc>
                <a:spcPct val="120000"/>
              </a:lnSpc>
            </a:pPr>
            <a:r>
              <a:rPr lang="en-US" sz="2800" dirty="0" smtClean="0">
                <a:latin typeface="Arial Black"/>
                <a:cs typeface="Arial Black"/>
              </a:rPr>
              <a:t>Transverse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14800" y="1885950"/>
            <a:ext cx="990600" cy="595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 err="1">
                <a:latin typeface="Arial Black"/>
                <a:cs typeface="Arial Black"/>
              </a:rPr>
              <a:t>v</a:t>
            </a:r>
            <a:r>
              <a:rPr lang="en-US" sz="2800" dirty="0" err="1" smtClean="0">
                <a:latin typeface="Arial Black"/>
                <a:cs typeface="Arial Black"/>
              </a:rPr>
              <a:t>s</a:t>
            </a:r>
            <a:endParaRPr lang="en-US" sz="2800" dirty="0" smtClean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265332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82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Transverse </a:t>
            </a:r>
            <a:r>
              <a:rPr lang="en-US" sz="2400" dirty="0" err="1" smtClean="0">
                <a:solidFill>
                  <a:srgbClr val="FFFFFF"/>
                </a:solidFill>
              </a:rPr>
              <a:t>vs</a:t>
            </a:r>
            <a:r>
              <a:rPr lang="en-US" sz="2400" dirty="0" smtClean="0">
                <a:solidFill>
                  <a:srgbClr val="FFFFFF"/>
                </a:solidFill>
              </a:rPr>
              <a:t> Pitch component, dynamite 25 m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chemeClr val="bg1"/>
                </a:solidFill>
              </a:rPr>
              <a:t>Polarization-based wave-mode separation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143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295400" y="4476750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Vertical</a:t>
            </a:r>
            <a:endParaRPr lang="en-US" sz="1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9" name="Up-Down Arrow 18"/>
          <p:cNvSpPr/>
          <p:nvPr/>
        </p:nvSpPr>
        <p:spPr>
          <a:xfrm>
            <a:off x="3654184" y="971550"/>
            <a:ext cx="152400" cy="430554"/>
          </a:xfrm>
          <a:prstGeom prst="up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317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14348"/>
            <a:ext cx="2203001" cy="3977640"/>
          </a:xfrm>
          <a:prstGeom prst="rect">
            <a:avLst/>
          </a:prstGeom>
        </p:spPr>
      </p:pic>
      <p:pic>
        <p:nvPicPr>
          <p:cNvPr id="3" name="Picture 2" descr="317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514350"/>
            <a:ext cx="2203001" cy="3977640"/>
          </a:xfrm>
          <a:prstGeom prst="rect">
            <a:avLst/>
          </a:prstGeom>
        </p:spPr>
      </p:pic>
      <p:pic>
        <p:nvPicPr>
          <p:cNvPr id="9" name="Picture 8" descr="317c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514350"/>
            <a:ext cx="2203001" cy="39776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05200" y="4476750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Radial</a:t>
            </a:r>
            <a:endParaRPr lang="en-US" sz="1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15000" y="4476750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Transverse</a:t>
            </a:r>
            <a:endParaRPr lang="en-US" sz="1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20" name="Up-Down Arrow 19"/>
          <p:cNvSpPr/>
          <p:nvPr/>
        </p:nvSpPr>
        <p:spPr>
          <a:xfrm>
            <a:off x="2819400" y="998196"/>
            <a:ext cx="152400" cy="430554"/>
          </a:xfrm>
          <a:prstGeom prst="up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-Right Arrow 20"/>
          <p:cNvSpPr/>
          <p:nvPr/>
        </p:nvSpPr>
        <p:spPr>
          <a:xfrm>
            <a:off x="4800600" y="1047750"/>
            <a:ext cx="381000" cy="152400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Up-Down Arrow 22"/>
          <p:cNvSpPr/>
          <p:nvPr/>
        </p:nvSpPr>
        <p:spPr>
          <a:xfrm>
            <a:off x="7086600" y="742950"/>
            <a:ext cx="304800" cy="914400"/>
          </a:xfrm>
          <a:prstGeom prst="up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40005" dist="22987" dir="2160000" algn="tl" rotWithShape="0">
              <a:srgbClr val="FFFF00">
                <a:alpha val="35000"/>
              </a:srgbClr>
            </a:outerShdw>
          </a:effectLst>
          <a:scene3d>
            <a:camera prst="orthographicFront">
              <a:rot lat="4020000" lon="1560000" rev="138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28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317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899" y="511810"/>
            <a:ext cx="2203001" cy="397764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83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Transverse </a:t>
            </a:r>
            <a:r>
              <a:rPr lang="en-US" sz="2400" dirty="0" err="1" smtClean="0">
                <a:solidFill>
                  <a:srgbClr val="FFFFFF"/>
                </a:solidFill>
              </a:rPr>
              <a:t>vs</a:t>
            </a:r>
            <a:r>
              <a:rPr lang="en-US" sz="2400" dirty="0" smtClean="0">
                <a:solidFill>
                  <a:srgbClr val="FFFFFF"/>
                </a:solidFill>
              </a:rPr>
              <a:t> Pitch component, dynamite 25 m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chemeClr val="bg1"/>
                </a:solidFill>
              </a:rPr>
              <a:t>Polarization-based wave-mode separation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143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295400" y="4476750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Vertical</a:t>
            </a:r>
            <a:endParaRPr lang="en-US" sz="1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9" name="Up-Down Arrow 18"/>
          <p:cNvSpPr/>
          <p:nvPr/>
        </p:nvSpPr>
        <p:spPr>
          <a:xfrm>
            <a:off x="3654184" y="971550"/>
            <a:ext cx="152400" cy="430554"/>
          </a:xfrm>
          <a:prstGeom prst="up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317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14348"/>
            <a:ext cx="2203001" cy="3977640"/>
          </a:xfrm>
          <a:prstGeom prst="rect">
            <a:avLst/>
          </a:prstGeom>
        </p:spPr>
      </p:pic>
      <p:pic>
        <p:nvPicPr>
          <p:cNvPr id="3" name="Picture 2" descr="317b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514350"/>
            <a:ext cx="2203001" cy="39776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05200" y="4476750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Radial</a:t>
            </a:r>
            <a:endParaRPr lang="en-US" sz="1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15000" y="4476750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Pitch</a:t>
            </a:r>
            <a:endParaRPr lang="en-US" sz="1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20" name="Up-Down Arrow 19"/>
          <p:cNvSpPr/>
          <p:nvPr/>
        </p:nvSpPr>
        <p:spPr>
          <a:xfrm>
            <a:off x="2819400" y="998196"/>
            <a:ext cx="152400" cy="430554"/>
          </a:xfrm>
          <a:prstGeom prst="up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-Right Arrow 20"/>
          <p:cNvSpPr/>
          <p:nvPr/>
        </p:nvSpPr>
        <p:spPr>
          <a:xfrm>
            <a:off x="4800600" y="1047750"/>
            <a:ext cx="381000" cy="152400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ircular Arrow 21"/>
          <p:cNvSpPr/>
          <p:nvPr/>
        </p:nvSpPr>
        <p:spPr>
          <a:xfrm rot="601286">
            <a:off x="6983668" y="928525"/>
            <a:ext cx="434465" cy="606633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9599010"/>
              <a:gd name="adj5" fmla="val 2204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596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84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B</a:t>
            </a:r>
            <a:r>
              <a:rPr lang="en-US" sz="2000" dirty="0" smtClean="0">
                <a:solidFill>
                  <a:srgbClr val="FF0000"/>
                </a:solidFill>
              </a:rPr>
              <a:t>efore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rgbClr val="FFFFFF"/>
                </a:solidFill>
              </a:rPr>
              <a:t>removal of shear-induced </a:t>
            </a:r>
            <a:r>
              <a:rPr lang="en-US" sz="2000" dirty="0" smtClean="0">
                <a:solidFill>
                  <a:srgbClr val="FFFFFF"/>
                </a:solidFill>
              </a:rPr>
              <a:t>wave, dynamite 25 m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chemeClr val="bg1"/>
                </a:solidFill>
              </a:rPr>
              <a:t>Polarization-based wave-mode separation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143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7200" y="4476750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Vertical</a:t>
            </a:r>
            <a:endParaRPr lang="en-US" sz="1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9" name="Up-Down Arrow 18"/>
          <p:cNvSpPr/>
          <p:nvPr/>
        </p:nvSpPr>
        <p:spPr>
          <a:xfrm>
            <a:off x="2815984" y="971550"/>
            <a:ext cx="152400" cy="430554"/>
          </a:xfrm>
          <a:prstGeom prst="up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317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348"/>
            <a:ext cx="2203001" cy="3977640"/>
          </a:xfrm>
          <a:prstGeom prst="rect">
            <a:avLst/>
          </a:prstGeom>
        </p:spPr>
      </p:pic>
      <p:pic>
        <p:nvPicPr>
          <p:cNvPr id="3" name="Picture 2" descr="317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14350"/>
            <a:ext cx="2203001" cy="39776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67000" y="4476750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Radial</a:t>
            </a:r>
            <a:endParaRPr lang="en-US" sz="1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20" name="Up-Down Arrow 19"/>
          <p:cNvSpPr/>
          <p:nvPr/>
        </p:nvSpPr>
        <p:spPr>
          <a:xfrm>
            <a:off x="1981200" y="998196"/>
            <a:ext cx="152400" cy="430554"/>
          </a:xfrm>
          <a:prstGeom prst="up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-Right Arrow 20"/>
          <p:cNvSpPr/>
          <p:nvPr/>
        </p:nvSpPr>
        <p:spPr>
          <a:xfrm>
            <a:off x="3962400" y="1047750"/>
            <a:ext cx="381000" cy="152400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317c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14350"/>
            <a:ext cx="2203001" cy="397764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876800" y="4476750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Transverse</a:t>
            </a:r>
            <a:endParaRPr lang="en-US" sz="1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25" name="Up-Down Arrow 24"/>
          <p:cNvSpPr/>
          <p:nvPr/>
        </p:nvSpPr>
        <p:spPr>
          <a:xfrm>
            <a:off x="6248400" y="742950"/>
            <a:ext cx="304800" cy="914400"/>
          </a:xfrm>
          <a:prstGeom prst="up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40005" dist="22987" dir="2160000" algn="tl" rotWithShape="0">
              <a:srgbClr val="FFFF00">
                <a:alpha val="35000"/>
              </a:srgbClr>
            </a:outerShdw>
          </a:effectLst>
          <a:scene3d>
            <a:camera prst="orthographicFront">
              <a:rot lat="4020000" lon="1560000" rev="138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317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511810"/>
            <a:ext cx="2203001" cy="397764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092501" y="4476750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Pitch</a:t>
            </a:r>
            <a:endParaRPr lang="en-US" sz="1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28" name="Circular Arrow 27"/>
          <p:cNvSpPr/>
          <p:nvPr/>
        </p:nvSpPr>
        <p:spPr>
          <a:xfrm rot="601286">
            <a:off x="8361169" y="928525"/>
            <a:ext cx="434465" cy="606633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9599010"/>
              <a:gd name="adj5" fmla="val 2204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199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876800" y="4476750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Transverse</a:t>
            </a:r>
            <a:endParaRPr lang="en-US" sz="1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8" name="Picture 7" descr="317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350"/>
            <a:ext cx="2203001" cy="3977640"/>
          </a:xfrm>
          <a:prstGeom prst="rect">
            <a:avLst/>
          </a:prstGeom>
        </p:spPr>
      </p:pic>
      <p:pic>
        <p:nvPicPr>
          <p:cNvPr id="9" name="Picture 8" descr="317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14350"/>
            <a:ext cx="2203001" cy="397764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85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rgbClr val="FFFF00"/>
                </a:solidFill>
              </a:rPr>
              <a:t>After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rgbClr val="FFFFFF"/>
                </a:solidFill>
              </a:rPr>
              <a:t>removal of shear-induced </a:t>
            </a:r>
            <a:r>
              <a:rPr lang="en-US" sz="2000" dirty="0" smtClean="0">
                <a:solidFill>
                  <a:srgbClr val="FFFFFF"/>
                </a:solidFill>
              </a:rPr>
              <a:t>wave with vertical, radial, transverse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chemeClr val="bg1"/>
                </a:solidFill>
              </a:rPr>
              <a:t>Polarization-based wave-mode separation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143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7200" y="4476750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Vertical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67000" y="4476750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Radial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20" name="Up-Down Arrow 19"/>
          <p:cNvSpPr/>
          <p:nvPr/>
        </p:nvSpPr>
        <p:spPr>
          <a:xfrm>
            <a:off x="1981200" y="998196"/>
            <a:ext cx="152400" cy="430554"/>
          </a:xfrm>
          <a:prstGeom prst="up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-Right Arrow 20"/>
          <p:cNvSpPr/>
          <p:nvPr/>
        </p:nvSpPr>
        <p:spPr>
          <a:xfrm>
            <a:off x="3962400" y="1047750"/>
            <a:ext cx="381000" cy="152400"/>
          </a:xfrm>
          <a:prstGeom prst="left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317c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14350"/>
            <a:ext cx="2203001" cy="397764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22" name="Up-Down Arrow 21"/>
          <p:cNvSpPr/>
          <p:nvPr/>
        </p:nvSpPr>
        <p:spPr>
          <a:xfrm>
            <a:off x="6248400" y="742950"/>
            <a:ext cx="304800" cy="914400"/>
          </a:xfrm>
          <a:prstGeom prst="up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40005" dist="22987" dir="2160000" algn="tl" rotWithShape="0">
              <a:srgbClr val="FFFF00">
                <a:alpha val="35000"/>
              </a:srgbClr>
            </a:outerShdw>
          </a:effectLst>
          <a:scene3d>
            <a:camera prst="orthographicFront">
              <a:rot lat="4020000" lon="1560000" rev="138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317d.pdf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511810"/>
            <a:ext cx="2203001" cy="397764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092501" y="4476750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Pitch</a:t>
            </a:r>
            <a:endParaRPr lang="en-US" sz="1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25" name="Circular Arrow 24"/>
          <p:cNvSpPr/>
          <p:nvPr/>
        </p:nvSpPr>
        <p:spPr>
          <a:xfrm rot="601286">
            <a:off x="8361169" y="928525"/>
            <a:ext cx="434465" cy="606633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9599010"/>
              <a:gd name="adj5" fmla="val 2204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471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7092501" y="4476750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Pitch</a:t>
            </a:r>
            <a:endParaRPr lang="en-US" sz="1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2" name="Picture 1" descr="317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350"/>
            <a:ext cx="2203001" cy="3977640"/>
          </a:xfrm>
          <a:prstGeom prst="rect">
            <a:avLst/>
          </a:prstGeom>
        </p:spPr>
      </p:pic>
      <p:pic>
        <p:nvPicPr>
          <p:cNvPr id="3" name="Picture 2" descr="317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14350"/>
            <a:ext cx="2203001" cy="397764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86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FFFF00"/>
                </a:solidFill>
              </a:rPr>
              <a:t>After</a:t>
            </a:r>
            <a:r>
              <a:rPr lang="en-US" sz="2000" dirty="0">
                <a:solidFill>
                  <a:srgbClr val="FFFFFF"/>
                </a:solidFill>
              </a:rPr>
              <a:t> removal of shear-induced wave with vertical, radial, </a:t>
            </a:r>
            <a:r>
              <a:rPr lang="en-US" sz="2000" dirty="0" smtClean="0">
                <a:solidFill>
                  <a:srgbClr val="FFFFFF"/>
                </a:solidFill>
              </a:rPr>
              <a:t>pitch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chemeClr val="bg1"/>
                </a:solidFill>
              </a:rPr>
              <a:t>Polarization-based wave-mode separation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143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7200" y="4476750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Vertical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67000" y="4476750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Radial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20" name="Up-Down Arrow 19"/>
          <p:cNvSpPr/>
          <p:nvPr/>
        </p:nvSpPr>
        <p:spPr>
          <a:xfrm>
            <a:off x="1981200" y="998196"/>
            <a:ext cx="152400" cy="430554"/>
          </a:xfrm>
          <a:prstGeom prst="up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1" name="Left-Right Arrow 20"/>
          <p:cNvSpPr/>
          <p:nvPr/>
        </p:nvSpPr>
        <p:spPr>
          <a:xfrm>
            <a:off x="3962400" y="1047750"/>
            <a:ext cx="381000" cy="152400"/>
          </a:xfrm>
          <a:prstGeom prst="left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17" name="Picture 16" descr="317c.pd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14350"/>
            <a:ext cx="2203001" cy="39776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876800" y="4476750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Transverse</a:t>
            </a:r>
            <a:endParaRPr lang="en-US" sz="1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9" name="Up-Down Arrow 18"/>
          <p:cNvSpPr/>
          <p:nvPr/>
        </p:nvSpPr>
        <p:spPr>
          <a:xfrm>
            <a:off x="6248400" y="742950"/>
            <a:ext cx="304800" cy="914400"/>
          </a:xfrm>
          <a:prstGeom prst="up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40005" dist="22987" dir="2160000" algn="tl" rotWithShape="0">
              <a:srgbClr val="FFFF00">
                <a:alpha val="35000"/>
              </a:srgbClr>
            </a:outerShdw>
          </a:effectLst>
          <a:scene3d>
            <a:camera prst="orthographicFront">
              <a:rot lat="4020000" lon="1560000" rev="138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317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511810"/>
            <a:ext cx="2203001" cy="397764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24" name="Circular Arrow 23"/>
          <p:cNvSpPr/>
          <p:nvPr/>
        </p:nvSpPr>
        <p:spPr>
          <a:xfrm rot="601286">
            <a:off x="8361169" y="928525"/>
            <a:ext cx="434465" cy="606633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9599010"/>
              <a:gd name="adj5" fmla="val 2204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486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318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110"/>
            <a:ext cx="2213216" cy="3977640"/>
          </a:xfrm>
          <a:prstGeom prst="rect">
            <a:avLst/>
          </a:prstGeom>
        </p:spPr>
      </p:pic>
      <p:pic>
        <p:nvPicPr>
          <p:cNvPr id="9" name="Picture 8" descr="318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14350"/>
            <a:ext cx="2213216" cy="3977640"/>
          </a:xfrm>
          <a:prstGeom prst="rect">
            <a:avLst/>
          </a:prstGeom>
        </p:spPr>
      </p:pic>
      <p:pic>
        <p:nvPicPr>
          <p:cNvPr id="10" name="Picture 9" descr="318c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99110"/>
            <a:ext cx="2213216" cy="3977640"/>
          </a:xfrm>
          <a:prstGeom prst="rect">
            <a:avLst/>
          </a:prstGeom>
        </p:spPr>
      </p:pic>
      <p:pic>
        <p:nvPicPr>
          <p:cNvPr id="11" name="Picture 10" descr="318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514350"/>
            <a:ext cx="2213216" cy="397764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87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B</a:t>
            </a:r>
            <a:r>
              <a:rPr lang="en-US" sz="2000" dirty="0" smtClean="0">
                <a:solidFill>
                  <a:srgbClr val="FF0000"/>
                </a:solidFill>
              </a:rPr>
              <a:t>efore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rgbClr val="FFFFFF"/>
                </a:solidFill>
              </a:rPr>
              <a:t>removal of </a:t>
            </a:r>
            <a:r>
              <a:rPr lang="en-US" sz="2000" dirty="0" smtClean="0">
                <a:solidFill>
                  <a:srgbClr val="FFFFFF"/>
                </a:solidFill>
              </a:rPr>
              <a:t>slow ground roll, </a:t>
            </a:r>
            <a:r>
              <a:rPr lang="en-US" sz="2000" dirty="0" err="1" smtClean="0">
                <a:solidFill>
                  <a:srgbClr val="FFFFFF"/>
                </a:solidFill>
              </a:rPr>
              <a:t>vibroseis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chemeClr val="bg1"/>
                </a:solidFill>
              </a:rPr>
              <a:t>Polarization-based wave-mode separation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143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7200" y="4476750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Vertical</a:t>
            </a:r>
            <a:endParaRPr lang="en-US" sz="1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67000" y="4476750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Radial</a:t>
            </a:r>
            <a:endParaRPr lang="en-US" sz="1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20" name="Up-Down Arrow 19"/>
          <p:cNvSpPr/>
          <p:nvPr/>
        </p:nvSpPr>
        <p:spPr>
          <a:xfrm>
            <a:off x="1981200" y="998196"/>
            <a:ext cx="152400" cy="430554"/>
          </a:xfrm>
          <a:prstGeom prst="up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-Right Arrow 20"/>
          <p:cNvSpPr/>
          <p:nvPr/>
        </p:nvSpPr>
        <p:spPr>
          <a:xfrm>
            <a:off x="3962400" y="1047750"/>
            <a:ext cx="381000" cy="152400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76800" y="4476750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Transverse</a:t>
            </a:r>
            <a:endParaRPr lang="en-US" sz="1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25" name="Up-Down Arrow 24"/>
          <p:cNvSpPr/>
          <p:nvPr/>
        </p:nvSpPr>
        <p:spPr>
          <a:xfrm>
            <a:off x="6248400" y="742950"/>
            <a:ext cx="304800" cy="914400"/>
          </a:xfrm>
          <a:prstGeom prst="up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40005" dist="22987" dir="2160000" algn="tl" rotWithShape="0">
              <a:srgbClr val="FFFF00">
                <a:alpha val="35000"/>
              </a:srgbClr>
            </a:outerShdw>
          </a:effectLst>
          <a:scene3d>
            <a:camera prst="orthographicFront">
              <a:rot lat="4020000" lon="1560000" rev="138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092501" y="4476750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Pitch</a:t>
            </a:r>
            <a:endParaRPr lang="en-US" sz="1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28" name="Circular Arrow 27"/>
          <p:cNvSpPr/>
          <p:nvPr/>
        </p:nvSpPr>
        <p:spPr>
          <a:xfrm rot="601286">
            <a:off x="8361169" y="928525"/>
            <a:ext cx="434465" cy="606633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9599010"/>
              <a:gd name="adj5" fmla="val 2204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513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8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650"/>
            <a:ext cx="2213216" cy="3977640"/>
          </a:xfrm>
          <a:prstGeom prst="rect">
            <a:avLst/>
          </a:prstGeom>
        </p:spPr>
      </p:pic>
      <p:pic>
        <p:nvPicPr>
          <p:cNvPr id="3" name="Picture 2" descr="318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14350"/>
            <a:ext cx="2213216" cy="397764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876800" y="4476750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Transverse</a:t>
            </a:r>
            <a:endParaRPr lang="en-US" sz="1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rgbClr val="FFFF00"/>
                </a:solidFill>
              </a:rPr>
              <a:t>After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rgbClr val="FFFFFF"/>
                </a:solidFill>
              </a:rPr>
              <a:t>removal of </a:t>
            </a:r>
            <a:r>
              <a:rPr lang="en-US" sz="2000" dirty="0" smtClean="0">
                <a:solidFill>
                  <a:srgbClr val="FFFFFF"/>
                </a:solidFill>
              </a:rPr>
              <a:t>slow ground roll with </a:t>
            </a:r>
            <a:r>
              <a:rPr lang="en-US" sz="2000" dirty="0">
                <a:solidFill>
                  <a:srgbClr val="FFFFFF"/>
                </a:solidFill>
              </a:rPr>
              <a:t>vertical, radial, transverse</a:t>
            </a:r>
          </a:p>
        </p:txBody>
      </p:sp>
      <p:pic>
        <p:nvPicPr>
          <p:cNvPr id="10" name="Picture 9" descr="318c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99110"/>
            <a:ext cx="2213216" cy="397764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11" name="Picture 10" descr="318d.pdf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514350"/>
            <a:ext cx="2213216" cy="397764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88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chemeClr val="bg1"/>
                </a:solidFill>
              </a:rPr>
              <a:t>Polarization-based wave-mode separation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143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7200" y="4476750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Vertical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67000" y="4476750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Radial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20" name="Up-Down Arrow 19"/>
          <p:cNvSpPr/>
          <p:nvPr/>
        </p:nvSpPr>
        <p:spPr>
          <a:xfrm>
            <a:off x="1981200" y="998196"/>
            <a:ext cx="152400" cy="430554"/>
          </a:xfrm>
          <a:prstGeom prst="up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-Right Arrow 20"/>
          <p:cNvSpPr/>
          <p:nvPr/>
        </p:nvSpPr>
        <p:spPr>
          <a:xfrm>
            <a:off x="3962400" y="1047750"/>
            <a:ext cx="381000" cy="152400"/>
          </a:xfrm>
          <a:prstGeom prst="left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Up-Down Arrow 24"/>
          <p:cNvSpPr/>
          <p:nvPr/>
        </p:nvSpPr>
        <p:spPr>
          <a:xfrm>
            <a:off x="6248400" y="742950"/>
            <a:ext cx="304800" cy="914400"/>
          </a:xfrm>
          <a:prstGeom prst="up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40005" dist="22987" dir="2160000" algn="tl" rotWithShape="0">
              <a:srgbClr val="FFFF00">
                <a:alpha val="35000"/>
              </a:srgbClr>
            </a:outerShdw>
          </a:effectLst>
          <a:scene3d>
            <a:camera prst="orthographicFront">
              <a:rot lat="4020000" lon="1560000" rev="138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092501" y="4476750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Pitch</a:t>
            </a:r>
            <a:endParaRPr lang="en-US" sz="1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28" name="Circular Arrow 27"/>
          <p:cNvSpPr/>
          <p:nvPr/>
        </p:nvSpPr>
        <p:spPr>
          <a:xfrm rot="601286">
            <a:off x="8361169" y="928525"/>
            <a:ext cx="434465" cy="606633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9599010"/>
              <a:gd name="adj5" fmla="val 2204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120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318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650"/>
            <a:ext cx="2213216" cy="3977640"/>
          </a:xfrm>
          <a:prstGeom prst="rect">
            <a:avLst/>
          </a:prstGeom>
        </p:spPr>
      </p:pic>
      <p:pic>
        <p:nvPicPr>
          <p:cNvPr id="9" name="Picture 8" descr="318g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14350"/>
            <a:ext cx="2213216" cy="397764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092501" y="4476750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Pitch</a:t>
            </a:r>
            <a:endParaRPr lang="en-US" sz="1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76800" y="4476750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Transverse</a:t>
            </a:r>
            <a:endParaRPr lang="en-US" sz="1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rgbClr val="FFFF00"/>
                </a:solidFill>
              </a:rPr>
              <a:t>After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rgbClr val="FFFFFF"/>
                </a:solidFill>
              </a:rPr>
              <a:t>removal of </a:t>
            </a:r>
            <a:r>
              <a:rPr lang="en-US" sz="2000" dirty="0" smtClean="0">
                <a:solidFill>
                  <a:srgbClr val="FFFFFF"/>
                </a:solidFill>
              </a:rPr>
              <a:t>slow ground roll with </a:t>
            </a:r>
            <a:r>
              <a:rPr lang="en-US" sz="2000" dirty="0">
                <a:solidFill>
                  <a:srgbClr val="FFFFFF"/>
                </a:solidFill>
              </a:rPr>
              <a:t>vertical, radial, </a:t>
            </a:r>
            <a:r>
              <a:rPr lang="en-US" sz="2000" dirty="0" smtClean="0">
                <a:solidFill>
                  <a:srgbClr val="FFFFFF"/>
                </a:solidFill>
              </a:rPr>
              <a:t>pitch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10" name="Picture 9" descr="318c.pdf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99110"/>
            <a:ext cx="2213216" cy="3977640"/>
          </a:xfrm>
          <a:prstGeom prst="rect">
            <a:avLst/>
          </a:prstGeom>
          <a:ln w="38100" cmpd="sng">
            <a:noFill/>
          </a:ln>
        </p:spPr>
      </p:pic>
      <p:pic>
        <p:nvPicPr>
          <p:cNvPr id="11" name="Picture 10" descr="318d.pdf"/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514350"/>
            <a:ext cx="2213216" cy="397764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89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chemeClr val="bg1"/>
                </a:solidFill>
              </a:rPr>
              <a:t>Polarization-based wave-mode separation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143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7200" y="4476750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Vertical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67000" y="4476750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Radial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20" name="Up-Down Arrow 19"/>
          <p:cNvSpPr/>
          <p:nvPr/>
        </p:nvSpPr>
        <p:spPr>
          <a:xfrm>
            <a:off x="1981200" y="998196"/>
            <a:ext cx="152400" cy="430554"/>
          </a:xfrm>
          <a:prstGeom prst="up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-Right Arrow 20"/>
          <p:cNvSpPr/>
          <p:nvPr/>
        </p:nvSpPr>
        <p:spPr>
          <a:xfrm>
            <a:off x="3962400" y="1047750"/>
            <a:ext cx="381000" cy="152400"/>
          </a:xfrm>
          <a:prstGeom prst="left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Up-Down Arrow 24"/>
          <p:cNvSpPr/>
          <p:nvPr/>
        </p:nvSpPr>
        <p:spPr>
          <a:xfrm>
            <a:off x="6248400" y="742950"/>
            <a:ext cx="304800" cy="914400"/>
          </a:xfrm>
          <a:prstGeom prst="up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40005" dist="22987" dir="2160000" algn="tl" rotWithShape="0">
              <a:srgbClr val="FFFF00">
                <a:alpha val="35000"/>
              </a:srgbClr>
            </a:outerShdw>
          </a:effectLst>
          <a:scene3d>
            <a:camera prst="orthographicFront">
              <a:rot lat="4020000" lon="1560000" rev="138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ircular Arrow 27"/>
          <p:cNvSpPr/>
          <p:nvPr/>
        </p:nvSpPr>
        <p:spPr>
          <a:xfrm rot="601286">
            <a:off x="8361169" y="928525"/>
            <a:ext cx="434465" cy="606633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9599010"/>
              <a:gd name="adj5" fmla="val 2204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906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9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Ground roll / Rayleigh / Surface waves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Introduction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rgbClr val="FF6600"/>
                </a:solidFill>
              </a:rPr>
              <a:t>Polarization-based wave-mode separation</a:t>
            </a:r>
            <a:endParaRPr lang="en-US" dirty="0"/>
          </a:p>
        </p:txBody>
      </p:sp>
      <p:pic>
        <p:nvPicPr>
          <p:cNvPr id="8" name="Picture 7" descr="SeismicChes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950"/>
            <a:ext cx="6563213" cy="3371851"/>
          </a:xfrm>
          <a:prstGeom prst="rect">
            <a:avLst/>
          </a:prstGeom>
        </p:spPr>
      </p:pic>
      <p:pic>
        <p:nvPicPr>
          <p:cNvPr id="10" name="Picture 9" descr="horizontal-geo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7" t="18599" r="11344" b="9046"/>
          <a:stretch/>
        </p:blipFill>
        <p:spPr>
          <a:xfrm>
            <a:off x="7239000" y="2495550"/>
            <a:ext cx="1143000" cy="1176775"/>
          </a:xfrm>
          <a:prstGeom prst="rect">
            <a:avLst/>
          </a:prstGeom>
        </p:spPr>
      </p:pic>
      <p:pic>
        <p:nvPicPr>
          <p:cNvPr id="11" name="Picture 10" descr="vertical-geo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4" t="4128" r="47405" b="5428"/>
          <a:stretch/>
        </p:blipFill>
        <p:spPr>
          <a:xfrm>
            <a:off x="7391400" y="742950"/>
            <a:ext cx="692750" cy="139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859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319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350"/>
            <a:ext cx="2203001" cy="3977640"/>
          </a:xfrm>
          <a:prstGeom prst="rect">
            <a:avLst/>
          </a:prstGeom>
        </p:spPr>
      </p:pic>
      <p:pic>
        <p:nvPicPr>
          <p:cNvPr id="11" name="Picture 10" descr="319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14350"/>
            <a:ext cx="2203001" cy="3977640"/>
          </a:xfrm>
          <a:prstGeom prst="rect">
            <a:avLst/>
          </a:prstGeom>
        </p:spPr>
      </p:pic>
      <p:pic>
        <p:nvPicPr>
          <p:cNvPr id="12" name="Picture 11" descr="319c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14350"/>
            <a:ext cx="2203001" cy="3977640"/>
          </a:xfrm>
          <a:prstGeom prst="rect">
            <a:avLst/>
          </a:prstGeom>
        </p:spPr>
      </p:pic>
      <p:pic>
        <p:nvPicPr>
          <p:cNvPr id="13" name="Picture 12" descr="319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499" y="514350"/>
            <a:ext cx="2203001" cy="397764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90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B</a:t>
            </a:r>
            <a:r>
              <a:rPr lang="en-US" sz="2000" dirty="0" smtClean="0">
                <a:solidFill>
                  <a:srgbClr val="FF0000"/>
                </a:solidFill>
              </a:rPr>
              <a:t>efore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rgbClr val="FFFFFF"/>
                </a:solidFill>
              </a:rPr>
              <a:t>removal of shear-induced </a:t>
            </a:r>
            <a:r>
              <a:rPr lang="en-US" sz="2000" dirty="0" smtClean="0">
                <a:solidFill>
                  <a:srgbClr val="FFFFFF"/>
                </a:solidFill>
              </a:rPr>
              <a:t>wave, dynamite 50 m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chemeClr val="bg1"/>
                </a:solidFill>
              </a:rPr>
              <a:t>Polarization-based wave-mode separation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143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7200" y="4476750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Vertical</a:t>
            </a:r>
            <a:endParaRPr lang="en-US" sz="1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67000" y="4476750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Radial</a:t>
            </a:r>
            <a:endParaRPr lang="en-US" sz="1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20" name="Up-Down Arrow 19"/>
          <p:cNvSpPr/>
          <p:nvPr/>
        </p:nvSpPr>
        <p:spPr>
          <a:xfrm>
            <a:off x="1981200" y="998196"/>
            <a:ext cx="152400" cy="430554"/>
          </a:xfrm>
          <a:prstGeom prst="up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-Right Arrow 20"/>
          <p:cNvSpPr/>
          <p:nvPr/>
        </p:nvSpPr>
        <p:spPr>
          <a:xfrm>
            <a:off x="3962400" y="1047750"/>
            <a:ext cx="381000" cy="152400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76800" y="4476750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Transverse</a:t>
            </a:r>
            <a:endParaRPr lang="en-US" sz="1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25" name="Up-Down Arrow 24"/>
          <p:cNvSpPr/>
          <p:nvPr/>
        </p:nvSpPr>
        <p:spPr>
          <a:xfrm>
            <a:off x="6248400" y="742950"/>
            <a:ext cx="304800" cy="914400"/>
          </a:xfrm>
          <a:prstGeom prst="up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40005" dist="22987" dir="2160000" algn="tl" rotWithShape="0">
              <a:srgbClr val="FFFF00">
                <a:alpha val="35000"/>
              </a:srgbClr>
            </a:outerShdw>
          </a:effectLst>
          <a:scene3d>
            <a:camera prst="orthographicFront">
              <a:rot lat="4020000" lon="1560000" rev="138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092501" y="4476750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Pitch</a:t>
            </a:r>
            <a:endParaRPr lang="en-US" sz="1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28" name="Circular Arrow 27"/>
          <p:cNvSpPr/>
          <p:nvPr/>
        </p:nvSpPr>
        <p:spPr>
          <a:xfrm rot="601286">
            <a:off x="8361169" y="928525"/>
            <a:ext cx="434465" cy="606633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9599010"/>
              <a:gd name="adj5" fmla="val 2204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085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rgbClr val="FFFF00"/>
                </a:solidFill>
              </a:rPr>
              <a:t>After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rgbClr val="FFFFFF"/>
                </a:solidFill>
              </a:rPr>
              <a:t>removal of shear-induced </a:t>
            </a:r>
            <a:r>
              <a:rPr lang="en-US" sz="2000" dirty="0" smtClean="0">
                <a:solidFill>
                  <a:srgbClr val="FFFFFF"/>
                </a:solidFill>
              </a:rPr>
              <a:t>wave with vertical, radial, transverse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76800" y="4476750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Transverse</a:t>
            </a:r>
            <a:endParaRPr lang="en-US" sz="1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2" name="Picture 1" descr="319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4350"/>
            <a:ext cx="2203001" cy="3977640"/>
          </a:xfrm>
          <a:prstGeom prst="rect">
            <a:avLst/>
          </a:prstGeom>
        </p:spPr>
      </p:pic>
      <p:pic>
        <p:nvPicPr>
          <p:cNvPr id="3" name="Picture 2" descr="319h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847" y="514350"/>
            <a:ext cx="2203001" cy="3977640"/>
          </a:xfrm>
          <a:prstGeom prst="rect">
            <a:avLst/>
          </a:prstGeom>
        </p:spPr>
      </p:pic>
      <p:pic>
        <p:nvPicPr>
          <p:cNvPr id="12" name="Picture 11" descr="319c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14350"/>
            <a:ext cx="2203001" cy="397764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13" name="Picture 12" descr="319d.pdf"/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499" y="514350"/>
            <a:ext cx="2203001" cy="397764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91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chemeClr val="bg1"/>
                </a:solidFill>
              </a:rPr>
              <a:t>Polarization-based wave-mode separation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143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7200" y="4476750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Vertical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67000" y="4476750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Radial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20" name="Up-Down Arrow 19"/>
          <p:cNvSpPr/>
          <p:nvPr/>
        </p:nvSpPr>
        <p:spPr>
          <a:xfrm>
            <a:off x="1981200" y="998196"/>
            <a:ext cx="152400" cy="430554"/>
          </a:xfrm>
          <a:prstGeom prst="up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-Right Arrow 20"/>
          <p:cNvSpPr/>
          <p:nvPr/>
        </p:nvSpPr>
        <p:spPr>
          <a:xfrm>
            <a:off x="3962400" y="1047750"/>
            <a:ext cx="381000" cy="152400"/>
          </a:xfrm>
          <a:prstGeom prst="left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Up-Down Arrow 24"/>
          <p:cNvSpPr/>
          <p:nvPr/>
        </p:nvSpPr>
        <p:spPr>
          <a:xfrm>
            <a:off x="6248400" y="742950"/>
            <a:ext cx="304800" cy="914400"/>
          </a:xfrm>
          <a:prstGeom prst="up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40005" dist="22987" dir="2160000" algn="tl" rotWithShape="0">
              <a:srgbClr val="FFFF00">
                <a:alpha val="35000"/>
              </a:srgbClr>
            </a:outerShdw>
          </a:effectLst>
          <a:scene3d>
            <a:camera prst="orthographicFront">
              <a:rot lat="4020000" lon="1560000" rev="138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092501" y="4476750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Pitch</a:t>
            </a:r>
            <a:endParaRPr lang="en-US" sz="1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28" name="Circular Arrow 27"/>
          <p:cNvSpPr/>
          <p:nvPr/>
        </p:nvSpPr>
        <p:spPr>
          <a:xfrm rot="601286">
            <a:off x="8361169" y="928525"/>
            <a:ext cx="434465" cy="606633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9599010"/>
              <a:gd name="adj5" fmla="val 2204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484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319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350"/>
            <a:ext cx="2203002" cy="3977640"/>
          </a:xfrm>
          <a:prstGeom prst="rect">
            <a:avLst/>
          </a:prstGeom>
        </p:spPr>
      </p:pic>
      <p:pic>
        <p:nvPicPr>
          <p:cNvPr id="9" name="Picture 8" descr="319g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14350"/>
            <a:ext cx="2203002" cy="397764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rgbClr val="FFFF00"/>
                </a:solidFill>
              </a:rPr>
              <a:t>After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rgbClr val="FFFFFF"/>
                </a:solidFill>
              </a:rPr>
              <a:t>removal of shear-induced </a:t>
            </a:r>
            <a:r>
              <a:rPr lang="en-US" sz="2000" dirty="0" smtClean="0">
                <a:solidFill>
                  <a:srgbClr val="FFFFFF"/>
                </a:solidFill>
              </a:rPr>
              <a:t>wave with vertical, radial, pitch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76800" y="4476750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Transverse</a:t>
            </a:r>
            <a:endParaRPr lang="en-US" sz="1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12" name="Picture 11" descr="319c.pdf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14350"/>
            <a:ext cx="2203001" cy="3977640"/>
          </a:xfrm>
          <a:prstGeom prst="rect">
            <a:avLst/>
          </a:prstGeom>
          <a:ln w="38100" cmpd="sng">
            <a:noFill/>
          </a:ln>
        </p:spPr>
      </p:pic>
      <p:pic>
        <p:nvPicPr>
          <p:cNvPr id="13" name="Picture 12" descr="319d.pdf"/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499" y="514350"/>
            <a:ext cx="2203001" cy="397764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92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6600"/>
                </a:solidFill>
              </a:rPr>
              <a:t>Introduction</a:t>
            </a:r>
            <a:r>
              <a:rPr lang="en-US" dirty="0" smtClean="0"/>
              <a:t>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chemeClr val="bg1"/>
                </a:solidFill>
              </a:rPr>
              <a:t>Polarization-based wave-mode separation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14350"/>
            <a:ext cx="9144000" cy="396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7200" y="4476750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Vertical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67000" y="4476750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/>
                <a:cs typeface="Arial Black"/>
              </a:rPr>
              <a:t>Radial</a:t>
            </a:r>
            <a:endParaRPr lang="en-US"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20" name="Up-Down Arrow 19"/>
          <p:cNvSpPr/>
          <p:nvPr/>
        </p:nvSpPr>
        <p:spPr>
          <a:xfrm>
            <a:off x="1981200" y="998196"/>
            <a:ext cx="152400" cy="430554"/>
          </a:xfrm>
          <a:prstGeom prst="up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-Right Arrow 20"/>
          <p:cNvSpPr/>
          <p:nvPr/>
        </p:nvSpPr>
        <p:spPr>
          <a:xfrm>
            <a:off x="3962400" y="1047750"/>
            <a:ext cx="381000" cy="152400"/>
          </a:xfrm>
          <a:prstGeom prst="left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Up-Down Arrow 24"/>
          <p:cNvSpPr/>
          <p:nvPr/>
        </p:nvSpPr>
        <p:spPr>
          <a:xfrm>
            <a:off x="6248400" y="742950"/>
            <a:ext cx="304800" cy="914400"/>
          </a:xfrm>
          <a:prstGeom prst="up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40005" dist="22987" dir="2160000" algn="tl" rotWithShape="0">
              <a:srgbClr val="FFFF00">
                <a:alpha val="35000"/>
              </a:srgbClr>
            </a:outerShdw>
          </a:effectLst>
          <a:scene3d>
            <a:camera prst="orthographicFront">
              <a:rot lat="4020000" lon="1560000" rev="138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092501" y="4476750"/>
            <a:ext cx="1752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Pitch</a:t>
            </a:r>
            <a:endParaRPr lang="en-US" sz="1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28" name="Circular Arrow 27"/>
          <p:cNvSpPr/>
          <p:nvPr/>
        </p:nvSpPr>
        <p:spPr>
          <a:xfrm rot="601286">
            <a:off x="8361169" y="928525"/>
            <a:ext cx="434465" cy="606633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9599010"/>
              <a:gd name="adj5" fmla="val 2204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183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93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Ground roll suppression with Stack-Array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Introduction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rgbClr val="FF6600"/>
                </a:solidFill>
              </a:rPr>
              <a:t>Polarization-based wave-mode separation</a:t>
            </a:r>
            <a:endParaRPr lang="en-US" dirty="0"/>
          </a:p>
        </p:txBody>
      </p:sp>
      <p:pic>
        <p:nvPicPr>
          <p:cNvPr id="10" name="Picture 9" descr="stack_array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7" t="5301" r="18629" b="46548"/>
          <a:stretch/>
        </p:blipFill>
        <p:spPr>
          <a:xfrm>
            <a:off x="0" y="527050"/>
            <a:ext cx="3962400" cy="43042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76800" y="4476750"/>
            <a:ext cx="3315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(Morse and Hildebrandt, 1989)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68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94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Ground roll suppression with Stack-Array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Introduction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rgbClr val="FF6600"/>
                </a:solidFill>
              </a:rPr>
              <a:t>Polarization-based wave-mode separation</a:t>
            </a:r>
            <a:endParaRPr lang="en-US" dirty="0"/>
          </a:p>
        </p:txBody>
      </p:sp>
      <p:pic>
        <p:nvPicPr>
          <p:cNvPr id="10" name="Picture 9" descr="stack_array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7" t="5301" r="18629" b="46548"/>
          <a:stretch/>
        </p:blipFill>
        <p:spPr>
          <a:xfrm>
            <a:off x="0" y="527050"/>
            <a:ext cx="3962400" cy="4304254"/>
          </a:xfrm>
          <a:prstGeom prst="rect">
            <a:avLst/>
          </a:prstGeom>
        </p:spPr>
      </p:pic>
      <p:pic>
        <p:nvPicPr>
          <p:cNvPr id="11" name="Picture 10" descr="stack_array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0" t="59753" r="23311" b="9136"/>
          <a:stretch/>
        </p:blipFill>
        <p:spPr>
          <a:xfrm>
            <a:off x="3928530" y="590550"/>
            <a:ext cx="5215470" cy="3733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76800" y="4476750"/>
            <a:ext cx="3315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(Morse and Hildebrandt, 1989)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59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95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Ground roll suppression with Stack-Array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Introduction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rgbClr val="FF6600"/>
                </a:solidFill>
              </a:rPr>
              <a:t>Polarization-based wave-mode separation</a:t>
            </a:r>
            <a:endParaRPr lang="en-US" dirty="0"/>
          </a:p>
        </p:txBody>
      </p:sp>
      <p:pic>
        <p:nvPicPr>
          <p:cNvPr id="10" name="Picture 9" descr="stack_array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7" t="5301" r="18629" b="46548"/>
          <a:stretch/>
        </p:blipFill>
        <p:spPr>
          <a:xfrm>
            <a:off x="0" y="527050"/>
            <a:ext cx="3962400" cy="43042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76800" y="4476750"/>
            <a:ext cx="3315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(Morse and Hildebrandt, 1989)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038600" y="742950"/>
            <a:ext cx="49530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400" dirty="0" smtClean="0"/>
              <a:t>Topography (Statics correction)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400" dirty="0" smtClean="0"/>
              <a:t>Assumption of surface wave velocity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400" dirty="0" smtClean="0"/>
              <a:t>Large scale 3D acquisition?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400" dirty="0" smtClean="0"/>
              <a:t>Acquisition design focused on noise suppression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3511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96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Vz</a:t>
            </a:r>
            <a:r>
              <a:rPr lang="en-US" sz="2400" dirty="0" smtClean="0">
                <a:solidFill>
                  <a:srgbClr val="FFFFFF"/>
                </a:solidFill>
              </a:rPr>
              <a:t> noise in ocean bottom node data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Introduction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rgbClr val="FF6600"/>
                </a:solidFill>
              </a:rPr>
              <a:t>Polarization-based wave-mode separation</a:t>
            </a:r>
            <a:endParaRPr lang="en-US" dirty="0"/>
          </a:p>
        </p:txBody>
      </p:sp>
      <p:pic>
        <p:nvPicPr>
          <p:cNvPr id="9" name="Picture 5" descr="cap_0702off-i03.gif"/>
          <p:cNvPicPr>
            <a:picLocks noChangeAspect="1"/>
          </p:cNvPicPr>
          <p:nvPr/>
        </p:nvPicPr>
        <p:blipFill>
          <a:blip r:embed="rId2"/>
          <a:srcRect t="8621" r="9962" b="11351"/>
          <a:stretch>
            <a:fillRect/>
          </a:stretch>
        </p:blipFill>
        <p:spPr bwMode="auto">
          <a:xfrm>
            <a:off x="0" y="590550"/>
            <a:ext cx="6172197" cy="309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obnod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624" y="742950"/>
            <a:ext cx="2803176" cy="247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0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97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Upgoing</a:t>
            </a:r>
            <a:r>
              <a:rPr lang="en-US" sz="2400" dirty="0" smtClean="0">
                <a:solidFill>
                  <a:srgbClr val="FFFFFF"/>
                </a:solidFill>
              </a:rPr>
              <a:t> and </a:t>
            </a:r>
            <a:r>
              <a:rPr lang="en-US" sz="2400" dirty="0" err="1" smtClean="0">
                <a:solidFill>
                  <a:srgbClr val="FFFFFF"/>
                </a:solidFill>
              </a:rPr>
              <a:t>downgoing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wavefields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Introduction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rgbClr val="FF6600"/>
                </a:solidFill>
              </a:rPr>
              <a:t>Polarization-based wave-mode separation</a:t>
            </a:r>
            <a:endParaRPr lang="en-US" dirty="0"/>
          </a:p>
        </p:txBody>
      </p:sp>
      <p:pic>
        <p:nvPicPr>
          <p:cNvPr id="2" name="Picture 1" descr="mandy_chap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4" t="32840" r="25868" b="41975"/>
          <a:stretch/>
        </p:blipFill>
        <p:spPr>
          <a:xfrm>
            <a:off x="4953000" y="514349"/>
            <a:ext cx="4178300" cy="3204411"/>
          </a:xfrm>
          <a:prstGeom prst="rect">
            <a:avLst/>
          </a:prstGeom>
        </p:spPr>
      </p:pic>
      <p:pic>
        <p:nvPicPr>
          <p:cNvPr id="10" name="Picture 5" descr="cap_0702off-i03.gif"/>
          <p:cNvPicPr>
            <a:picLocks noChangeAspect="1"/>
          </p:cNvPicPr>
          <p:nvPr/>
        </p:nvPicPr>
        <p:blipFill>
          <a:blip r:embed="rId3"/>
          <a:srcRect t="8621" r="9962" b="11351"/>
          <a:stretch>
            <a:fillRect/>
          </a:stretch>
        </p:blipFill>
        <p:spPr bwMode="auto">
          <a:xfrm>
            <a:off x="0" y="590550"/>
            <a:ext cx="4860129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096000" y="371475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(M. Wong, 2014)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81800" y="264795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Upgoing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34200" y="165735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Downgoing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3" name="Picture 12" descr="obnod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895350"/>
            <a:ext cx="838200" cy="74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98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Upgoing</a:t>
            </a:r>
            <a:r>
              <a:rPr lang="en-US" sz="2400" dirty="0" smtClean="0">
                <a:solidFill>
                  <a:srgbClr val="FFFFFF"/>
                </a:solidFill>
              </a:rPr>
              <a:t> and </a:t>
            </a:r>
            <a:r>
              <a:rPr lang="en-US" sz="2400" dirty="0" err="1" smtClean="0">
                <a:solidFill>
                  <a:srgbClr val="FFFFFF"/>
                </a:solidFill>
              </a:rPr>
              <a:t>downgoing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wavefields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Introduction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rgbClr val="FF6600"/>
                </a:solidFill>
              </a:rPr>
              <a:t>Polarization-based wave-mode separation</a:t>
            </a:r>
            <a:endParaRPr lang="en-US" dirty="0"/>
          </a:p>
        </p:txBody>
      </p:sp>
      <p:pic>
        <p:nvPicPr>
          <p:cNvPr id="2" name="Picture 1" descr="mandy_chap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4" t="32840" r="25868" b="41975"/>
          <a:stretch/>
        </p:blipFill>
        <p:spPr>
          <a:xfrm>
            <a:off x="4953000" y="514349"/>
            <a:ext cx="4178300" cy="3204411"/>
          </a:xfrm>
          <a:prstGeom prst="rect">
            <a:avLst/>
          </a:prstGeom>
        </p:spPr>
      </p:pic>
      <p:pic>
        <p:nvPicPr>
          <p:cNvPr id="10" name="Picture 5" descr="cap_0702off-i03.gif"/>
          <p:cNvPicPr>
            <a:picLocks noChangeAspect="1"/>
          </p:cNvPicPr>
          <p:nvPr/>
        </p:nvPicPr>
        <p:blipFill>
          <a:blip r:embed="rId3"/>
          <a:srcRect t="8621" r="9962" b="11351"/>
          <a:stretch>
            <a:fillRect/>
          </a:stretch>
        </p:blipFill>
        <p:spPr bwMode="auto">
          <a:xfrm>
            <a:off x="0" y="590550"/>
            <a:ext cx="4860129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096000" y="371475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(M. Wong, 2014)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81800" y="264795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Upgoing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34200" y="165735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Downgoing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028950"/>
            <a:ext cx="487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PZ summation:</a:t>
            </a:r>
          </a:p>
          <a:p>
            <a:r>
              <a:rPr lang="en-US" sz="2000" dirty="0" smtClean="0"/>
              <a:t>Combine Hydrophone and vertical geophone to separate </a:t>
            </a:r>
            <a:r>
              <a:rPr lang="en-US" sz="2000" dirty="0" err="1" smtClean="0"/>
              <a:t>upgoing</a:t>
            </a:r>
            <a:r>
              <a:rPr lang="en-US" sz="2000" dirty="0" smtClean="0"/>
              <a:t> data from </a:t>
            </a:r>
            <a:r>
              <a:rPr lang="en-US" sz="2000" dirty="0" err="1" smtClean="0"/>
              <a:t>downgoing</a:t>
            </a:r>
            <a:r>
              <a:rPr lang="en-US" sz="2000" dirty="0" smtClean="0"/>
              <a:t> data</a:t>
            </a:r>
            <a:endParaRPr lang="en-US" sz="2000" dirty="0"/>
          </a:p>
        </p:txBody>
      </p:sp>
      <p:pic>
        <p:nvPicPr>
          <p:cNvPr id="13" name="Picture 12" descr="obnod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895350"/>
            <a:ext cx="838200" cy="74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0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F250-6943-FE45-A066-F954598F0B1C}" type="slidenum">
              <a:rPr lang="en-US" smtClean="0"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99</a:t>
            </a:fld>
            <a:endParaRPr lang="en-US" dirty="0"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Vz</a:t>
            </a:r>
            <a:r>
              <a:rPr lang="en-US" sz="2400" dirty="0" smtClean="0">
                <a:solidFill>
                  <a:srgbClr val="FFFFFF"/>
                </a:solidFill>
              </a:rPr>
              <a:t> noise </a:t>
            </a:r>
            <a:r>
              <a:rPr lang="en-US" sz="2400" dirty="0">
                <a:solidFill>
                  <a:srgbClr val="FFFFFF"/>
                </a:solidFill>
              </a:rPr>
              <a:t>in ocean bottom node data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81000" y="4857750"/>
            <a:ext cx="8382000" cy="285750"/>
          </a:xfrm>
          <a:prstGeom prst="rect">
            <a:avLst/>
          </a:prstGeom>
          <a:solidFill>
            <a:srgbClr val="95010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8288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Introduction 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/>
              <a:t>  </a:t>
            </a:r>
            <a:r>
              <a:rPr lang="en-US" dirty="0">
                <a:solidFill>
                  <a:srgbClr val="FF6600"/>
                </a:solidFill>
              </a:rPr>
              <a:t>P</a:t>
            </a:r>
            <a:r>
              <a:rPr lang="en-US" dirty="0" smtClean="0">
                <a:solidFill>
                  <a:srgbClr val="FF6600"/>
                </a:solidFill>
              </a:rPr>
              <a:t>olarization, CWT, SVD 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FF6600"/>
                </a:solidFill>
              </a:rPr>
              <a:t>  Kettleman 6C survey </a:t>
            </a:r>
            <a:r>
              <a:rPr lang="en-US" dirty="0" smtClean="0">
                <a:solidFill>
                  <a:srgbClr val="000000"/>
                </a:solidFill>
              </a:rPr>
              <a:t>/ </a:t>
            </a:r>
            <a:r>
              <a:rPr lang="en-US" dirty="0" smtClean="0">
                <a:solidFill>
                  <a:srgbClr val="FF6600"/>
                </a:solidFill>
              </a:rPr>
              <a:t>Polarization-based wave-mode separation</a:t>
            </a:r>
            <a:endParaRPr lang="en-US" dirty="0"/>
          </a:p>
        </p:txBody>
      </p:sp>
      <p:pic>
        <p:nvPicPr>
          <p:cNvPr id="2" name="Picture 1" descr="obs_noise_atten_complex_wavelet_yu_zhou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2" t="36666" r="66129" b="39210"/>
          <a:stretch/>
        </p:blipFill>
        <p:spPr>
          <a:xfrm>
            <a:off x="457200" y="406778"/>
            <a:ext cx="2819400" cy="4050922"/>
          </a:xfrm>
          <a:prstGeom prst="rect">
            <a:avLst/>
          </a:prstGeom>
        </p:spPr>
      </p:pic>
      <p:pic>
        <p:nvPicPr>
          <p:cNvPr id="10" name="Picture 9" descr="obs_noise_atten_complex_wavelet_yu_zhou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0" t="13210" r="70922" b="67037"/>
          <a:stretch/>
        </p:blipFill>
        <p:spPr>
          <a:xfrm>
            <a:off x="3314700" y="457579"/>
            <a:ext cx="2552700" cy="4038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4019550"/>
            <a:ext cx="2743200" cy="381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Hydrophone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52800" y="4019550"/>
            <a:ext cx="2514600" cy="381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Vertical with </a:t>
            </a:r>
            <a:r>
              <a:rPr lang="en-US" dirty="0" err="1" smtClean="0">
                <a:solidFill>
                  <a:srgbClr val="FFFF00"/>
                </a:solidFill>
              </a:rPr>
              <a:t>Vz</a:t>
            </a:r>
            <a:r>
              <a:rPr lang="en-US" dirty="0" smtClean="0">
                <a:solidFill>
                  <a:srgbClr val="FFFF00"/>
                </a:solidFill>
              </a:rPr>
              <a:t> noise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57600" y="4476750"/>
            <a:ext cx="2053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(Zhou et al., 2011)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83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Precedent.thmx</Template>
  <TotalTime>0</TotalTime>
  <Words>4197</Words>
  <Application>Microsoft Macintosh PowerPoint</Application>
  <PresentationFormat>On-screen Show (16:9)</PresentationFormat>
  <Paragraphs>860</Paragraphs>
  <Slides>107</Slides>
  <Notes>13</Notes>
  <HiddenSlides>11</HiddenSlides>
  <MMClips>8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107</vt:i4>
      </vt:variant>
    </vt:vector>
  </HeadingPairs>
  <TitlesOfParts>
    <vt:vector size="110" baseType="lpstr">
      <vt:lpstr>Office Theme</vt:lpstr>
      <vt:lpstr>Microsoft Equation</vt:lpstr>
      <vt:lpstr>Equation</vt:lpstr>
      <vt:lpstr>PowerPoint Presentation</vt:lpstr>
      <vt:lpstr>Current state of the art</vt:lpstr>
      <vt:lpstr>Wave-mode selectivity using translational + rotational data</vt:lpstr>
      <vt:lpstr>Agenda</vt:lpstr>
      <vt:lpstr>Agenda</vt:lpstr>
      <vt:lpstr>Agenda</vt:lpstr>
      <vt:lpstr>Agenda</vt:lpstr>
      <vt:lpstr>Coherent Noise</vt:lpstr>
      <vt:lpstr>Ground roll / Rayleigh / Surface waves</vt:lpstr>
      <vt:lpstr>Ground roll / Rayleigh / Surface waves</vt:lpstr>
      <vt:lpstr>Ground roll / Rayleigh / Surface waves</vt:lpstr>
      <vt:lpstr>Ground roll suppression: Mute</vt:lpstr>
      <vt:lpstr>Ground roll suppression with F-K</vt:lpstr>
      <vt:lpstr>Ground roll suppression with F-K</vt:lpstr>
      <vt:lpstr>Ground roll suppression with polarization analysis</vt:lpstr>
      <vt:lpstr>Ground roll suppression with polarization analysis</vt:lpstr>
      <vt:lpstr>Ground roll suppression with polarization analysis</vt:lpstr>
      <vt:lpstr>Ground roll suppression with polarization analysis</vt:lpstr>
      <vt:lpstr>Ground roll suppression with polarization analysis</vt:lpstr>
      <vt:lpstr>Ground roll suppression with polarization analysis</vt:lpstr>
      <vt:lpstr>Frequency-dependent polarization template matching </vt:lpstr>
      <vt:lpstr>Agenda</vt:lpstr>
      <vt:lpstr>Singular Value Decomposition (SVD)</vt:lpstr>
      <vt:lpstr>Singular Value Decomposition (SVD)</vt:lpstr>
      <vt:lpstr>Singular Value Decomposition (SVD)</vt:lpstr>
      <vt:lpstr>Singular Value Decomposition (SVD)</vt:lpstr>
      <vt:lpstr>Singular Value Decomposition (SVD)</vt:lpstr>
      <vt:lpstr>Singular Value Decomposition (SVD)</vt:lpstr>
      <vt:lpstr>Continuous Wavelet Transform</vt:lpstr>
      <vt:lpstr>Continuous Wavelet Transform</vt:lpstr>
      <vt:lpstr>Continuous Wavelet Transform</vt:lpstr>
      <vt:lpstr>Agenda</vt:lpstr>
      <vt:lpstr>Chevron’s six-component Kettleman survey</vt:lpstr>
      <vt:lpstr>Chevron’s six-component Kettleman survey</vt:lpstr>
      <vt:lpstr>PowerPoint Presentation</vt:lpstr>
      <vt:lpstr>PowerPoint Presentation</vt:lpstr>
      <vt:lpstr>PowerPoint Presentation</vt:lpstr>
      <vt:lpstr>PowerPoint Presentation</vt:lpstr>
      <vt:lpstr>Rotations from geophone differencing on a free surface</vt:lpstr>
      <vt:lpstr>Rotations from geophone differencing on a free surface</vt:lpstr>
      <vt:lpstr>Vibroseis source after NMO</vt:lpstr>
      <vt:lpstr>Dynamite source at depth=25m after NMO</vt:lpstr>
      <vt:lpstr>Dynamite source at depth=50m after NMO</vt:lpstr>
      <vt:lpstr>Objectives</vt:lpstr>
      <vt:lpstr>Attributes that distinguish between wave modes</vt:lpstr>
      <vt:lpstr>Agenda</vt:lpstr>
      <vt:lpstr>Dynamite source at 50 m depth before removal of shear-induced wave</vt:lpstr>
      <vt:lpstr>Dynamite source at 50 m depth after removal of shear-induced wave</vt:lpstr>
      <vt:lpstr>3C data in the continuous wavelet domain</vt:lpstr>
      <vt:lpstr>3C data in the continuous wavelet domain</vt:lpstr>
      <vt:lpstr>CWT polarization</vt:lpstr>
      <vt:lpstr>CWT polarization</vt:lpstr>
      <vt:lpstr>CWT polarization</vt:lpstr>
      <vt:lpstr>Polarization template</vt:lpstr>
      <vt:lpstr>Polarization template</vt:lpstr>
      <vt:lpstr>Weighting function</vt:lpstr>
      <vt:lpstr>Continuous wavelet domain polarization filtering flow</vt:lpstr>
      <vt:lpstr>Dynamite source at 50 m depth before removal of shear-induced wave</vt:lpstr>
      <vt:lpstr>Dynamite source at 50 m depth after removal of shear-induced wave</vt:lpstr>
      <vt:lpstr>Polarization filter vs frequency filter</vt:lpstr>
      <vt:lpstr>Dynamite source at 25 m depth before removal of shear-induced wave</vt:lpstr>
      <vt:lpstr>Dynamite source at 25 m depth after removal of shear-induced wave</vt:lpstr>
      <vt:lpstr>Vibroseis source before removal of Rayleigh waves</vt:lpstr>
      <vt:lpstr>Vibroseis source after removal of Rayleigh waves</vt:lpstr>
      <vt:lpstr>Vibroseis source before removal of Rayleigh waves</vt:lpstr>
      <vt:lpstr>Vibroseis source after removal of Rayleigh waves</vt:lpstr>
      <vt:lpstr>Summary</vt:lpstr>
      <vt:lpstr>Summary</vt:lpstr>
      <vt:lpstr>Machine-learning classification at station 337</vt:lpstr>
      <vt:lpstr>PowerPoint Presentation</vt:lpstr>
      <vt:lpstr>Spare slides</vt:lpstr>
      <vt:lpstr>Comparison of weighting function with different components</vt:lpstr>
      <vt:lpstr>Comparison of weighting function with different components</vt:lpstr>
      <vt:lpstr>Comparison of weighting function with different components</vt:lpstr>
      <vt:lpstr>Comparison of weighting function with different components</vt:lpstr>
      <vt:lpstr>Comparison of weighting function with different components</vt:lpstr>
      <vt:lpstr>Comparison of weighting function with different components</vt:lpstr>
      <vt:lpstr>Comparison of weighting function with different components</vt:lpstr>
      <vt:lpstr>Comparison of weighting function with different components</vt:lpstr>
      <vt:lpstr>Comparison of weighting function with different components</vt:lpstr>
      <vt:lpstr>Comparison of weighting function with different components</vt:lpstr>
      <vt:lpstr>Transverse vs Pitch component, dynamite 25 m</vt:lpstr>
      <vt:lpstr>Transverse vs Pitch component, dynamite 25 m</vt:lpstr>
      <vt:lpstr>Before removal of shear-induced wave, dynamite 25 m</vt:lpstr>
      <vt:lpstr>After removal of shear-induced wave with vertical, radial, transverse</vt:lpstr>
      <vt:lpstr>After removal of shear-induced wave with vertical, radial, pitch</vt:lpstr>
      <vt:lpstr>Before removal of slow ground roll, vibroseis</vt:lpstr>
      <vt:lpstr>After removal of slow ground roll with vertical, radial, transverse</vt:lpstr>
      <vt:lpstr>After removal of slow ground roll with vertical, radial, pitch</vt:lpstr>
      <vt:lpstr>Before removal of shear-induced wave, dynamite 50 m</vt:lpstr>
      <vt:lpstr>After removal of shear-induced wave with vertical, radial, transverse</vt:lpstr>
      <vt:lpstr>After removal of shear-induced wave with vertical, radial, pitch</vt:lpstr>
      <vt:lpstr>Ground roll suppression with Stack-Array</vt:lpstr>
      <vt:lpstr>Ground roll suppression with Stack-Array</vt:lpstr>
      <vt:lpstr>Ground roll suppression with Stack-Array</vt:lpstr>
      <vt:lpstr>Vz noise in ocean bottom node data</vt:lpstr>
      <vt:lpstr>Upgoing and downgoing wavefields</vt:lpstr>
      <vt:lpstr>Upgoing and downgoing wavefields</vt:lpstr>
      <vt:lpstr>Vz noise in ocean bottom node data</vt:lpstr>
      <vt:lpstr>Vz noise in ocean bottom node data</vt:lpstr>
      <vt:lpstr>Vz noise suppression with match filtering</vt:lpstr>
      <vt:lpstr>Vz noise suppression with match filtering</vt:lpstr>
      <vt:lpstr>Vz noise suppression with match filtering</vt:lpstr>
      <vt:lpstr>Ground roll suppression with adaptive subtraction</vt:lpstr>
      <vt:lpstr>Ground roll suppression with adaptive subtraction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2013-06-06T15:50:54Z</dcterms:created>
  <dcterms:modified xsi:type="dcterms:W3CDTF">2017-02-24T01:42:38Z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1033</vt:i4>
  </property>
  <property fmtid="{D5CDD505-2E9C-101B-9397-08002B2CF9AE}" pid="3" name="_Version">
    <vt:lpwstr>12.0.4518</vt:lpwstr>
  </property>
</Properties>
</file>